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60" r:id="rId2"/>
    <p:sldId id="871" r:id="rId3"/>
    <p:sldId id="884" r:id="rId4"/>
    <p:sldId id="874" r:id="rId5"/>
    <p:sldId id="833" r:id="rId6"/>
    <p:sldId id="834" r:id="rId7"/>
    <p:sldId id="812" r:id="rId8"/>
    <p:sldId id="814" r:id="rId9"/>
    <p:sldId id="815" r:id="rId10"/>
    <p:sldId id="852" r:id="rId11"/>
    <p:sldId id="886" r:id="rId12"/>
    <p:sldId id="875" r:id="rId13"/>
    <p:sldId id="877" r:id="rId14"/>
    <p:sldId id="885" r:id="rId15"/>
    <p:sldId id="876" r:id="rId16"/>
    <p:sldId id="883" r:id="rId17"/>
    <p:sldId id="459" r:id="rId18"/>
  </p:sldIdLst>
  <p:sldSz cx="9906000" cy="6858000" type="A4"/>
  <p:notesSz cx="6800850" cy="9931400"/>
  <p:defaultTextStyle>
    <a:defPPr>
      <a:defRPr lang="zh-CN"/>
    </a:defPPr>
    <a:lvl1pPr marL="0" lvl="0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hlink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hlink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hlink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hlink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hlink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hlink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hlink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hlink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hlink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E1DF"/>
    <a:srgbClr val="000099"/>
    <a:srgbClr val="FF9933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/>
    <p:restoredTop sz="85777"/>
  </p:normalViewPr>
  <p:slideViewPr>
    <p:cSldViewPr showGuides="1">
      <p:cViewPr varScale="1">
        <p:scale>
          <a:sx n="73" d="100"/>
          <a:sy n="73" d="100"/>
        </p:scale>
        <p:origin x="1622" y="72"/>
      </p:cViewPr>
      <p:guideLst>
        <p:guide orient="horz" pos="2160"/>
        <p:guide pos="31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34513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Garamond" panose="02020404030301010803" pitchFamily="18" charset="0"/>
              </a:rPr>
              <a:pPr lvl="0" algn="r" eaLnBrk="1" hangingPunct="1"/>
              <a:t>‹#›</a:t>
            </a:fld>
            <a:endParaRPr lang="en-US" altLang="zh-CN" sz="1200" b="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712788" y="744538"/>
            <a:ext cx="5380037" cy="37242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5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8050"/>
            <a:ext cx="5438775" cy="4468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</a:rPr>
              <a:pPr lvl="0" algn="r" eaLnBrk="1" hangingPunct="1"/>
              <a:t>‹#›</a:t>
            </a:fld>
            <a:endParaRPr lang="en-US" altLang="zh-CN" sz="12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</a:rPr>
              <a:pPr lvl="0" algn="r" eaLnBrk="1" hangingPunct="1"/>
              <a:t>1</a:t>
            </a:fld>
            <a:endParaRPr lang="en-US" altLang="zh-CN" sz="1200" b="0" dirty="0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作者简介和主题简介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铅中毒的治疗原则</a:t>
            </a:r>
          </a:p>
        </p:txBody>
      </p:sp>
    </p:spTree>
    <p:extLst>
      <p:ext uri="{BB962C8B-B14F-4D97-AF65-F5344CB8AC3E}">
        <p14:creationId xmlns:p14="http://schemas.microsoft.com/office/powerpoint/2010/main" val="2658265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铅中毒的驱铅治疗</a:t>
            </a:r>
          </a:p>
        </p:txBody>
      </p:sp>
    </p:spTree>
    <p:extLst>
      <p:ext uri="{BB962C8B-B14F-4D97-AF65-F5344CB8AC3E}">
        <p14:creationId xmlns:p14="http://schemas.microsoft.com/office/powerpoint/2010/main" val="1456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</a:rPr>
              <a:pPr lvl="0" algn="r" eaLnBrk="1" hangingPunct="1"/>
              <a:t>12</a:t>
            </a:fld>
            <a:endParaRPr lang="en-US" altLang="zh-CN" sz="1200" b="0" dirty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汞的接触机会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汞中毒的临床表现之急性中毒</a:t>
            </a:r>
          </a:p>
        </p:txBody>
      </p:sp>
    </p:spTree>
    <p:extLst>
      <p:ext uri="{BB962C8B-B14F-4D97-AF65-F5344CB8AC3E}">
        <p14:creationId xmlns:p14="http://schemas.microsoft.com/office/powerpoint/2010/main" val="3752997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汞中毒的临床表现之慢性中毒</a:t>
            </a:r>
          </a:p>
        </p:txBody>
      </p:sp>
    </p:spTree>
    <p:extLst>
      <p:ext uri="{BB962C8B-B14F-4D97-AF65-F5344CB8AC3E}">
        <p14:creationId xmlns:p14="http://schemas.microsoft.com/office/powerpoint/2010/main" val="3368245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</a:rPr>
              <a:pPr lvl="0" algn="r" eaLnBrk="1" hangingPunct="1"/>
              <a:t>15</a:t>
            </a:fld>
            <a:endParaRPr lang="en-US" altLang="zh-CN" sz="1200" b="0" dirty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其它的重金属中毒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重金属中毒的预防措施</a:t>
            </a:r>
          </a:p>
        </p:txBody>
      </p:sp>
    </p:spTree>
    <p:extLst>
      <p:ext uri="{BB962C8B-B14F-4D97-AF65-F5344CB8AC3E}">
        <p14:creationId xmlns:p14="http://schemas.microsoft.com/office/powerpoint/2010/main" val="2037332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428855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</a:rPr>
              <a:pPr lvl="0" algn="r" eaLnBrk="1" hangingPunct="1"/>
              <a:t>2</a:t>
            </a:fld>
            <a:endParaRPr lang="en-US" altLang="zh-CN" sz="1200" b="0" dirty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收治的两个真是案例，乱服中药，中年女性腹痛难忍；一把锡壶，一家四口集体中毒。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</a:rPr>
              <a:pPr lvl="0" algn="r" eaLnBrk="1" hangingPunct="1"/>
              <a:t>3</a:t>
            </a:fld>
            <a:endParaRPr lang="en-US" altLang="zh-CN" sz="1200" b="0" dirty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铅的工业接触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52863" y="9432925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</a:rPr>
              <a:pPr lvl="0" algn="r" eaLnBrk="1" hangingPunct="1"/>
              <a:t>4</a:t>
            </a:fld>
            <a:endParaRPr lang="en-US" altLang="zh-CN" sz="1200" b="0" dirty="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dirty="0"/>
              <a:t>铅的生活接触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职业性铅中毒和公害性铅中毒的典型事例介绍</a:t>
            </a:r>
          </a:p>
        </p:txBody>
      </p:sp>
    </p:spTree>
    <p:extLst>
      <p:ext uri="{BB962C8B-B14F-4D97-AF65-F5344CB8AC3E}">
        <p14:creationId xmlns:p14="http://schemas.microsoft.com/office/powerpoint/2010/main" val="3382016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药源性铅中毒和母源性铅中毒的介绍。</a:t>
            </a:r>
          </a:p>
        </p:txBody>
      </p:sp>
    </p:spTree>
    <p:extLst>
      <p:ext uri="{BB962C8B-B14F-4D97-AF65-F5344CB8AC3E}">
        <p14:creationId xmlns:p14="http://schemas.microsoft.com/office/powerpoint/2010/main" val="68868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铅进入人体的途径。</a:t>
            </a:r>
          </a:p>
        </p:txBody>
      </p:sp>
    </p:spTree>
    <p:extLst>
      <p:ext uri="{BB962C8B-B14F-4D97-AF65-F5344CB8AC3E}">
        <p14:creationId xmlns:p14="http://schemas.microsoft.com/office/powerpoint/2010/main" val="655537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铅中毒的临床表现</a:t>
            </a:r>
          </a:p>
        </p:txBody>
      </p:sp>
    </p:spTree>
    <p:extLst>
      <p:ext uri="{BB962C8B-B14F-4D97-AF65-F5344CB8AC3E}">
        <p14:creationId xmlns:p14="http://schemas.microsoft.com/office/powerpoint/2010/main" val="97124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职业性慢性铅中毒的诊断与分级</a:t>
            </a:r>
          </a:p>
        </p:txBody>
      </p:sp>
    </p:spTree>
    <p:extLst>
      <p:ext uri="{BB962C8B-B14F-4D97-AF65-F5344CB8AC3E}">
        <p14:creationId xmlns:p14="http://schemas.microsoft.com/office/powerpoint/2010/main" val="66040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819150" y="2781300"/>
            <a:ext cx="8421688" cy="171450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99"/>
          </a:solidFill>
          <a:ln w="9525">
            <a:solidFill>
              <a:srgbClr val="000099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4538" y="1268413"/>
            <a:ext cx="8420100" cy="1371600"/>
          </a:xfrm>
        </p:spPr>
        <p:txBody>
          <a:bodyPr/>
          <a:lstStyle>
            <a:lvl1pPr>
              <a:defRPr sz="4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213100"/>
            <a:ext cx="75946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19638" y="6165850"/>
            <a:ext cx="206375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i="0" kern="1200" cap="none" spc="0" normalizeH="0" baseline="0" noProof="0"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Verdana" panose="020B0604030504040204" pitchFamily="34" charset="0"/>
              </a:rPr>
              <a:pPr lvl="0" algn="r" eaLnBrk="1" hangingPunct="1"/>
              <a:t>‹#›</a:t>
            </a:fld>
            <a:endParaRPr lang="en-US" altLang="zh-CN" sz="12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67563" y="188913"/>
            <a:ext cx="2193925" cy="59023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84200" y="188913"/>
            <a:ext cx="6430963" cy="59023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Verdana" panose="020B0604030504040204" pitchFamily="34" charset="0"/>
              </a:rPr>
              <a:pPr lvl="0" algn="r" eaLnBrk="1" hangingPunct="1"/>
              <a:t>‹#›</a:t>
            </a:fld>
            <a:endParaRPr lang="en-US" altLang="zh-CN" sz="12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200" y="188913"/>
            <a:ext cx="8777288" cy="971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14363" y="1484313"/>
            <a:ext cx="4276725" cy="4606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3488" y="1484313"/>
            <a:ext cx="4278312" cy="46069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Verdana" panose="020B0604030504040204" pitchFamily="34" charset="0"/>
              </a:rPr>
              <a:pPr lvl="0" algn="r" eaLnBrk="1" hangingPunct="1"/>
              <a:t>‹#›</a:t>
            </a:fld>
            <a:endParaRPr lang="en-US" altLang="zh-CN" sz="12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Verdana" panose="020B0604030504040204" pitchFamily="34" charset="0"/>
              </a:rPr>
              <a:pPr lvl="0" algn="r" eaLnBrk="1" hangingPunct="1"/>
              <a:t>‹#›</a:t>
            </a:fld>
            <a:endParaRPr lang="en-US" altLang="zh-CN" sz="12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Verdana" panose="020B0604030504040204" pitchFamily="34" charset="0"/>
              </a:rPr>
              <a:pPr lvl="0" algn="r" eaLnBrk="1" hangingPunct="1"/>
              <a:t>‹#›</a:t>
            </a:fld>
            <a:endParaRPr lang="en-US" altLang="zh-CN" sz="12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4363" y="1484313"/>
            <a:ext cx="4276725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3488" y="1484313"/>
            <a:ext cx="4278312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Verdana" panose="020B0604030504040204" pitchFamily="34" charset="0"/>
              </a:rPr>
              <a:pPr lvl="0" algn="r" eaLnBrk="1" hangingPunct="1"/>
              <a:t>‹#›</a:t>
            </a:fld>
            <a:endParaRPr lang="en-US" altLang="zh-CN" sz="12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Verdana" panose="020B0604030504040204" pitchFamily="34" charset="0"/>
              </a:rPr>
              <a:pPr lvl="0" algn="r" eaLnBrk="1" hangingPunct="1"/>
              <a:t>‹#›</a:t>
            </a:fld>
            <a:endParaRPr lang="en-US" altLang="zh-CN" sz="12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Verdana" panose="020B0604030504040204" pitchFamily="34" charset="0"/>
              </a:rPr>
              <a:pPr lvl="0" algn="r" eaLnBrk="1" hangingPunct="1"/>
              <a:t>‹#›</a:t>
            </a:fld>
            <a:endParaRPr lang="en-US" altLang="zh-CN" sz="12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Verdana" panose="020B0604030504040204" pitchFamily="34" charset="0"/>
              </a:rPr>
              <a:pPr lvl="0" algn="r" eaLnBrk="1" hangingPunct="1"/>
              <a:t>‹#›</a:t>
            </a:fld>
            <a:endParaRPr lang="en-US" altLang="zh-CN" sz="12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Verdana" panose="020B0604030504040204" pitchFamily="34" charset="0"/>
              </a:rPr>
              <a:pPr lvl="0" algn="r" eaLnBrk="1" hangingPunct="1"/>
              <a:t>‹#›</a:t>
            </a:fld>
            <a:endParaRPr lang="en-US" altLang="zh-CN" sz="12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Verdana" panose="020B0604030504040204" pitchFamily="34" charset="0"/>
              </a:rPr>
              <a:pPr lvl="0" algn="r" eaLnBrk="1" hangingPunct="1"/>
              <a:t>‹#›</a:t>
            </a:fld>
            <a:endParaRPr lang="en-US" altLang="zh-CN" sz="12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84200" y="188913"/>
            <a:ext cx="8777288" cy="9715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14363" y="1484313"/>
            <a:ext cx="8707437" cy="4606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74788" name="AutoShape 4"/>
          <p:cNvSpPr>
            <a:spLocks noChangeArrowheads="1"/>
          </p:cNvSpPr>
          <p:nvPr/>
        </p:nvSpPr>
        <p:spPr bwMode="auto">
          <a:xfrm>
            <a:off x="584200" y="1231900"/>
            <a:ext cx="8621713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99"/>
          </a:solidFill>
          <a:ln w="12700">
            <a:solidFill>
              <a:srgbClr val="000099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789" name="Line 5"/>
          <p:cNvSpPr>
            <a:spLocks noChangeShapeType="1"/>
          </p:cNvSpPr>
          <p:nvPr/>
        </p:nvSpPr>
        <p:spPr bwMode="auto">
          <a:xfrm flipV="1">
            <a:off x="2301875" y="6381750"/>
            <a:ext cx="69405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6245225"/>
            <a:ext cx="21463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7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21600" y="6237288"/>
            <a:ext cx="21463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latin typeface="Verdana" panose="020B0604030504040204" pitchFamily="34" charset="0"/>
              </a:rPr>
              <a:pPr lvl="0" algn="r" eaLnBrk="1" hangingPunct="1"/>
              <a:t>‹#›</a:t>
            </a:fld>
            <a:endParaRPr lang="en-US" altLang="zh-CN" sz="12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1032" name="Picture 9" descr="院徽1948"/>
          <p:cNvPicPr>
            <a:picLocks noChangeAspect="1"/>
          </p:cNvPicPr>
          <p:nvPr userDrawn="1"/>
        </p:nvPicPr>
        <p:blipFill>
          <a:blip r:embed="rId14" cstate="print"/>
          <a:srcRect l="33871" t="33890" r="37096" b="25786"/>
          <a:stretch>
            <a:fillRect/>
          </a:stretch>
        </p:blipFill>
        <p:spPr>
          <a:xfrm>
            <a:off x="8585200" y="0"/>
            <a:ext cx="13208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anose="05000000000000000000" pitchFamily="2" charset="2"/>
        <a:buChar char="m"/>
        <a:defRPr sz="2800" b="1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0099"/>
        </a:buClr>
        <a:buFont typeface="Times New Roman" panose="02020603050405020304" pitchFamily="18" charset="0"/>
        <a:buChar char="-"/>
        <a:defRPr sz="2600" b="1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0099"/>
        </a:buClr>
        <a:buFont typeface="Times New Roman" panose="02020603050405020304" pitchFamily="18" charset="0"/>
        <a:buChar char="-"/>
        <a:defRPr sz="2600" b="1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000099"/>
        </a:buClr>
        <a:buFont typeface="Times New Roman" panose="02020603050405020304" pitchFamily="18" charset="0"/>
        <a:buChar char="-"/>
        <a:defRPr sz="2600" b="1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lnSpc>
          <a:spcPct val="115000"/>
        </a:lnSpc>
        <a:spcBef>
          <a:spcPct val="25000"/>
        </a:spcBef>
        <a:spcAft>
          <a:spcPct val="0"/>
        </a:spcAft>
        <a:buClr>
          <a:srgbClr val="000099"/>
        </a:buClr>
        <a:buFont typeface="Times New Roman" panose="02020603050405020304" pitchFamily="18" charset="0"/>
        <a:buChar char="-"/>
        <a:defRPr sz="2600" b="1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lnSpc>
          <a:spcPct val="115000"/>
        </a:lnSpc>
        <a:spcBef>
          <a:spcPct val="25000"/>
        </a:spcBef>
        <a:spcAft>
          <a:spcPct val="0"/>
        </a:spcAft>
        <a:buClr>
          <a:srgbClr val="000099"/>
        </a:buClr>
        <a:buFont typeface="Times New Roman" panose="02020603050405020304" pitchFamily="18" charset="0"/>
        <a:buChar char="-"/>
        <a:defRPr sz="2600" b="1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lnSpc>
          <a:spcPct val="115000"/>
        </a:lnSpc>
        <a:spcBef>
          <a:spcPct val="25000"/>
        </a:spcBef>
        <a:spcAft>
          <a:spcPct val="0"/>
        </a:spcAft>
        <a:buClr>
          <a:srgbClr val="000099"/>
        </a:buClr>
        <a:buFont typeface="Times New Roman" panose="02020603050405020304" pitchFamily="18" charset="0"/>
        <a:buChar char="-"/>
        <a:defRPr sz="2600" b="1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lnSpc>
          <a:spcPct val="115000"/>
        </a:lnSpc>
        <a:spcBef>
          <a:spcPct val="25000"/>
        </a:spcBef>
        <a:spcAft>
          <a:spcPct val="0"/>
        </a:spcAft>
        <a:buClr>
          <a:srgbClr val="000099"/>
        </a:buClr>
        <a:buFont typeface="Times New Roman" panose="02020603050405020304" pitchFamily="18" charset="0"/>
        <a:buChar char="-"/>
        <a:defRPr sz="2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8.com/jiliang_149422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8.com/duizhengzhiliao_101978/" TargetMode="External"/><Relationship Id="rId4" Type="http://schemas.openxmlformats.org/officeDocument/2006/relationships/hyperlink" Target="http://www.wiki8.com/pinzhong_107837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8.com/jiaotong_153074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ki8.com/mabi_11951/" TargetMode="External"/><Relationship Id="rId4" Type="http://schemas.openxmlformats.org/officeDocument/2006/relationships/hyperlink" Target="http://www.wiki8.com/pinxue_4824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subTitle" idx="1"/>
          </p:nvPr>
        </p:nvSpPr>
        <p:spPr>
          <a:xfrm>
            <a:off x="920552" y="4437112"/>
            <a:ext cx="4064625" cy="1152128"/>
          </a:xfrm>
          <a:ln/>
        </p:spPr>
        <p:txBody>
          <a:bodyPr vert="horz" wrap="square" lIns="91440" tIns="45720" rIns="91440" bIns="45720" anchor="t"/>
          <a:lstStyle/>
          <a:p>
            <a:pPr algn="ctr" eaLnBrk="1" hangingPunct="1">
              <a:lnSpc>
                <a:spcPct val="95000"/>
              </a:lnSpc>
              <a:buSzPct val="80000"/>
            </a:pPr>
            <a:endParaRPr lang="zh-CN" altLang="en-US" sz="2800" dirty="0">
              <a:latin typeface="+mn-lt"/>
              <a:ea typeface="楷体_GB2312" panose="02010609030101010101" pitchFamily="49" charset="-122"/>
              <a:cs typeface="+mn-cs"/>
            </a:endParaRPr>
          </a:p>
          <a:p>
            <a:pPr algn="ctr" eaLnBrk="1" hangingPunct="1">
              <a:lnSpc>
                <a:spcPct val="95000"/>
              </a:lnSpc>
              <a:buSzPct val="80000"/>
            </a:pPr>
            <a:r>
              <a:rPr lang="zh-CN" altLang="en-US" sz="4000" dirty="0">
                <a:latin typeface="+mn-lt"/>
                <a:ea typeface="楷体_GB2312" panose="02010609030101010101" pitchFamily="49" charset="-122"/>
                <a:cs typeface="+mn-cs"/>
              </a:rPr>
              <a:t>匡兴亚</a:t>
            </a:r>
          </a:p>
        </p:txBody>
      </p:sp>
      <p:sp>
        <p:nvSpPr>
          <p:cNvPr id="3076" name="WordArt 29"/>
          <p:cNvSpPr>
            <a:spLocks noTextEdit="1"/>
          </p:cNvSpPr>
          <p:nvPr/>
        </p:nvSpPr>
        <p:spPr>
          <a:xfrm>
            <a:off x="2144688" y="1700808"/>
            <a:ext cx="56880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19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生活中的重金属</a:t>
            </a:r>
          </a:p>
        </p:txBody>
      </p:sp>
      <p:pic>
        <p:nvPicPr>
          <p:cNvPr id="4" name="图片 2" descr="logo-杨中心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976" y="4797152"/>
            <a:ext cx="4420718" cy="1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 bwMode="auto">
          <a:xfrm>
            <a:off x="2216696" y="3068960"/>
            <a:ext cx="5688632" cy="1152128"/>
          </a:xfrm>
          <a:prstGeom prst="rect">
            <a:avLst/>
          </a:prstGeom>
          <a:solidFill>
            <a:schemeClr val="accent2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远离大“铅”世界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92785" y="202883"/>
            <a:ext cx="8777288" cy="971550"/>
          </a:xfrm>
          <a:ln/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dirty="0">
                <a:latin typeface="MS Hei" pitchFamily="49" charset="-122"/>
                <a:ea typeface="MS Hei" pitchFamily="49" charset="-122"/>
              </a:rPr>
              <a:t>治疗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40632" y="1916832"/>
            <a:ext cx="7272808" cy="464400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469900" marR="0" lvl="0" indent="-469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(1)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病因治疗：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寻找病因</a:t>
            </a:r>
          </a:p>
          <a:p>
            <a:pPr marL="469900" marR="0" lvl="0" indent="-469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现场抢救、脱离接触</a:t>
            </a:r>
          </a:p>
          <a:p>
            <a:pPr marL="469900" marR="0" lvl="0" indent="-469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防止毒物继续吸收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(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催吐导瀉等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)</a:t>
            </a:r>
          </a:p>
          <a:p>
            <a:pPr marL="469900" marR="0" lvl="0" indent="-469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加速排出或中和毒物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     (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络合剂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、解毒剂、透析疗法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)</a:t>
            </a:r>
          </a:p>
          <a:p>
            <a:pPr marL="469900" marR="0" lvl="0" indent="-469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(2)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对症治疗</a:t>
            </a:r>
          </a:p>
          <a:p>
            <a:pPr marL="469900" marR="0" lvl="0" indent="-469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(3)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支持治疗</a:t>
            </a:r>
          </a:p>
          <a:p>
            <a:pPr marL="469900" marR="0" lvl="0" indent="-469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    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立足于早期诊断、早期治疗、防止病情进展。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A7A8E7-F4FB-4E87-B662-2017CF3265F6}"/>
              </a:ext>
            </a:extLst>
          </p:cNvPr>
          <p:cNvSpPr/>
          <p:nvPr/>
        </p:nvSpPr>
        <p:spPr>
          <a:xfrm>
            <a:off x="2000672" y="746001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</a:rPr>
              <a:t>之</a:t>
            </a:r>
            <a:r>
              <a:rPr lang="zh-CN" altLang="en-US" sz="2400" dirty="0">
                <a:solidFill>
                  <a:srgbClr val="C00000"/>
                </a:solidFill>
                <a:latin typeface="Arial" charset="0"/>
                <a:ea typeface="MS Hei" pitchFamily="49" charset="-122"/>
              </a:rPr>
              <a:t>   </a:t>
            </a:r>
            <a:r>
              <a:rPr lang="zh-CN" altLang="en-US" sz="24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</a:rPr>
              <a:t>治疗原则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92785" y="202883"/>
            <a:ext cx="8777288" cy="971550"/>
          </a:xfrm>
          <a:ln/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dirty="0">
                <a:latin typeface="MS Hei" pitchFamily="49" charset="-122"/>
                <a:ea typeface="MS Hei" pitchFamily="49" charset="-122"/>
              </a:rPr>
              <a:t>治疗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660995" y="1900461"/>
            <a:ext cx="8777288" cy="4211538"/>
          </a:xfrm>
          <a:ln/>
        </p:spPr>
        <p:txBody>
          <a:bodyPr vert="horz" wrap="square" lIns="91440" tIns="45720" rIns="91440" bIns="45720" anchor="t"/>
          <a:lstStyle/>
          <a:p>
            <a:pPr algn="just" eaLnBrk="1" hangingPunct="1">
              <a:lnSpc>
                <a:spcPct val="150000"/>
              </a:lnSpc>
              <a:buNone/>
            </a:pPr>
            <a:r>
              <a:rPr lang="zh-CN" altLang="en-US" sz="2200" dirty="0">
                <a:solidFill>
                  <a:srgbClr val="C00000"/>
                </a:solidFill>
              </a:rPr>
              <a:t>驱铅治疗</a:t>
            </a:r>
            <a:r>
              <a:rPr lang="en-US" altLang="zh-CN" sz="2200" dirty="0">
                <a:solidFill>
                  <a:srgbClr val="C00000"/>
                </a:solidFill>
              </a:rPr>
              <a:t>—</a:t>
            </a:r>
            <a:r>
              <a:rPr lang="zh-CN" altLang="en-US" sz="2200" dirty="0">
                <a:solidFill>
                  <a:srgbClr val="C00000"/>
                </a:solidFill>
              </a:rPr>
              <a:t>入院观察</a:t>
            </a:r>
            <a:endParaRPr lang="en-US" altLang="zh-CN" sz="2200" dirty="0">
              <a:solidFill>
                <a:srgbClr val="C00000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zh-CN" sz="2200" dirty="0">
                <a:solidFill>
                  <a:srgbClr val="C00000"/>
                </a:solidFill>
              </a:rPr>
              <a:t>依地酸钙钠</a:t>
            </a:r>
            <a:r>
              <a:rPr lang="zh-CN" altLang="zh-CN" sz="2200" dirty="0"/>
              <a:t>、二巯丁二酸钠注射二巯丁二酸胶囊（DMSA）口服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zh-CN" sz="2200" dirty="0"/>
              <a:t>一般3 d～4 d为一疗程，二疗程间隔停药3 d～4 d。</a:t>
            </a:r>
          </a:p>
          <a:p>
            <a:pPr fontAlgn="t" latinLnBrk="1">
              <a:lnSpc>
                <a:spcPct val="150000"/>
              </a:lnSpc>
            </a:pPr>
            <a:r>
              <a:rPr lang="en-US" altLang="zh-CN" sz="2200" dirty="0">
                <a:hlinkClick r:id="rId3" tooltip="医学百科：剂量"/>
              </a:rPr>
              <a:t>剂量</a:t>
            </a:r>
            <a:r>
              <a:rPr lang="zh-CN" altLang="zh-CN" sz="2200" dirty="0"/>
              <a:t>及疗程应根据患者具体情况结合药物的</a:t>
            </a:r>
            <a:r>
              <a:rPr lang="en-US" altLang="zh-CN" sz="2200" dirty="0">
                <a:hlinkClick r:id="rId4" tooltip="医学百科：品种"/>
              </a:rPr>
              <a:t>品种</a:t>
            </a:r>
            <a:r>
              <a:rPr lang="zh-CN" altLang="zh-CN" sz="2200" dirty="0"/>
              <a:t>、剂量而定</a:t>
            </a:r>
          </a:p>
          <a:p>
            <a:pPr fontAlgn="t" latinLnBrk="1">
              <a:lnSpc>
                <a:spcPct val="150000"/>
              </a:lnSpc>
            </a:pPr>
            <a:r>
              <a:rPr lang="zh-CN" altLang="zh-CN" sz="2200" i="1" dirty="0">
                <a:solidFill>
                  <a:srgbClr val="C00000"/>
                </a:solidFill>
              </a:rPr>
              <a:t>建议一般不超过</a:t>
            </a:r>
            <a:r>
              <a:rPr lang="en-US" altLang="zh-CN" sz="2200" i="1" dirty="0">
                <a:solidFill>
                  <a:srgbClr val="C00000"/>
                </a:solidFill>
              </a:rPr>
              <a:t>3</a:t>
            </a:r>
            <a:r>
              <a:rPr lang="zh-CN" altLang="zh-CN" sz="2200" i="1" dirty="0">
                <a:solidFill>
                  <a:srgbClr val="C00000"/>
                </a:solidFill>
              </a:rPr>
              <a:t>～</a:t>
            </a:r>
            <a:r>
              <a:rPr lang="en-US" altLang="zh-CN" sz="2200" i="1" dirty="0">
                <a:solidFill>
                  <a:srgbClr val="C00000"/>
                </a:solidFill>
              </a:rPr>
              <a:t>5</a:t>
            </a:r>
            <a:r>
              <a:rPr lang="zh-CN" altLang="zh-CN" sz="2200" i="1" dirty="0">
                <a:solidFill>
                  <a:srgbClr val="C00000"/>
                </a:solidFill>
              </a:rPr>
              <a:t>个疗程。</a:t>
            </a:r>
          </a:p>
          <a:p>
            <a:pPr fontAlgn="t" latinLnBrk="1">
              <a:lnSpc>
                <a:spcPct val="150000"/>
              </a:lnSpc>
            </a:pPr>
            <a:r>
              <a:rPr lang="zh-CN" altLang="zh-CN" sz="2200" i="1" dirty="0">
                <a:sym typeface="+mn-ea"/>
              </a:rPr>
              <a:t>辅以</a:t>
            </a:r>
            <a:r>
              <a:rPr lang="en-US" altLang="zh-CN" sz="2200" i="1" dirty="0">
                <a:sym typeface="+mn-ea"/>
                <a:hlinkClick r:id="rId5" tooltip="医学百科：对症治疗"/>
              </a:rPr>
              <a:t>对症治疗</a:t>
            </a:r>
            <a:r>
              <a:rPr lang="zh-CN" altLang="zh-CN" sz="2200" i="1" dirty="0">
                <a:sym typeface="+mn-ea"/>
              </a:rPr>
              <a:t>。</a:t>
            </a:r>
            <a:endParaRPr lang="en-US" altLang="zh-CN" sz="2200" i="1" dirty="0"/>
          </a:p>
          <a:p>
            <a:pPr algn="just" eaLnBrk="1" hangingPunct="1">
              <a:lnSpc>
                <a:spcPct val="150000"/>
              </a:lnSpc>
              <a:buNone/>
            </a:pPr>
            <a:r>
              <a:rPr lang="zh-CN" altLang="en-US" sz="2200" dirty="0">
                <a:ea typeface="MS Hei" pitchFamily="49" charset="-122"/>
              </a:rPr>
              <a:t> </a:t>
            </a:r>
            <a:endParaRPr lang="zh-CN" altLang="en-US" sz="2200" dirty="0">
              <a:latin typeface="MS Hei" pitchFamily="49" charset="-122"/>
              <a:ea typeface="MS Hei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CFF31B-C31B-498C-B010-C01CCED0DE45}"/>
              </a:ext>
            </a:extLst>
          </p:cNvPr>
          <p:cNvSpPr/>
          <p:nvPr/>
        </p:nvSpPr>
        <p:spPr>
          <a:xfrm>
            <a:off x="2000672" y="746001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</a:rPr>
              <a:t>之</a:t>
            </a:r>
            <a:r>
              <a:rPr lang="zh-CN" altLang="en-US" sz="2400" dirty="0">
                <a:solidFill>
                  <a:srgbClr val="C00000"/>
                </a:solidFill>
                <a:latin typeface="Arial" charset="0"/>
                <a:ea typeface="MS Hei" pitchFamily="49" charset="-122"/>
              </a:rPr>
              <a:t>   驱铅</a:t>
            </a:r>
            <a:r>
              <a:rPr lang="zh-CN" altLang="en-US" sz="24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</a:rPr>
              <a:t>治疗</a:t>
            </a:r>
          </a:p>
        </p:txBody>
      </p:sp>
    </p:spTree>
    <p:extLst>
      <p:ext uri="{BB962C8B-B14F-4D97-AF65-F5344CB8AC3E}">
        <p14:creationId xmlns:p14="http://schemas.microsoft.com/office/powerpoint/2010/main" val="2883553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/>
          <p:nvPr/>
        </p:nvSpPr>
        <p:spPr>
          <a:xfrm>
            <a:off x="632520" y="332656"/>
            <a:ext cx="4248472" cy="91020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hangingPunct="1"/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你认识它们吗？</a:t>
            </a:r>
          </a:p>
        </p:txBody>
      </p:sp>
      <p:pic>
        <p:nvPicPr>
          <p:cNvPr id="2050" name="Picture 2" descr="C:\Users\kxy\Desktop\汞岩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1556792"/>
            <a:ext cx="2304256" cy="2016224"/>
          </a:xfrm>
          <a:prstGeom prst="rect">
            <a:avLst/>
          </a:prstGeom>
          <a:noFill/>
        </p:spPr>
      </p:pic>
      <p:pic>
        <p:nvPicPr>
          <p:cNvPr id="2051" name="Picture 3" descr="C:\Users\kxy\Desktop\汞灯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8784" y="1628800"/>
            <a:ext cx="2232248" cy="2016224"/>
          </a:xfrm>
          <a:prstGeom prst="rect">
            <a:avLst/>
          </a:prstGeom>
          <a:noFill/>
        </p:spPr>
      </p:pic>
      <p:pic>
        <p:nvPicPr>
          <p:cNvPr id="2052" name="Picture 4" descr="C:\Users\kxy\Desktop\汞齐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4768" y="4221088"/>
            <a:ext cx="2304256" cy="2016224"/>
          </a:xfrm>
          <a:prstGeom prst="rect">
            <a:avLst/>
          </a:prstGeom>
          <a:noFill/>
        </p:spPr>
      </p:pic>
      <p:pic>
        <p:nvPicPr>
          <p:cNvPr id="2053" name="Picture 5" descr="C:\Users\kxy\Desktop\汞银合金牙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3040" y="4149080"/>
            <a:ext cx="2448272" cy="2088232"/>
          </a:xfrm>
          <a:prstGeom prst="rect">
            <a:avLst/>
          </a:prstGeom>
          <a:noFill/>
        </p:spPr>
      </p:pic>
      <p:pic>
        <p:nvPicPr>
          <p:cNvPr id="2054" name="Picture 6" descr="C:\Users\kxy\Desktop\含汞电池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3040" y="1628800"/>
            <a:ext cx="2232248" cy="2016224"/>
          </a:xfrm>
          <a:prstGeom prst="rect">
            <a:avLst/>
          </a:prstGeom>
          <a:noFill/>
        </p:spPr>
      </p:pic>
      <p:pic>
        <p:nvPicPr>
          <p:cNvPr id="2055" name="Picture 7" descr="C:\Users\kxy\Desktop\汞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6496" y="4221088"/>
            <a:ext cx="2304256" cy="2088232"/>
          </a:xfrm>
          <a:prstGeom prst="rect">
            <a:avLst/>
          </a:prstGeom>
          <a:noFill/>
        </p:spPr>
      </p:pic>
      <p:pic>
        <p:nvPicPr>
          <p:cNvPr id="7170" name="Picture 2" descr="C:\Users\kxy\Desktop\美白-汞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73280" y="1700808"/>
            <a:ext cx="2290564" cy="1800200"/>
          </a:xfrm>
          <a:prstGeom prst="rect">
            <a:avLst/>
          </a:prstGeom>
          <a:noFill/>
        </p:spPr>
      </p:pic>
      <p:pic>
        <p:nvPicPr>
          <p:cNvPr id="7171" name="Picture 3" descr="C:\Users\kxy\Desktop\汞毒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17296" y="4149080"/>
            <a:ext cx="208674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dirty="0">
                <a:latin typeface="MS Hei" pitchFamily="49" charset="-122"/>
                <a:ea typeface="MS Hei" pitchFamily="49" charset="-122"/>
              </a:rPr>
              <a:t>临床表现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504" y="1484784"/>
            <a:ext cx="4320480" cy="5112568"/>
          </a:xfrm>
        </p:spPr>
        <p:txBody>
          <a:bodyPr/>
          <a:lstStyle/>
          <a:p>
            <a:pPr eaLnBrk="1" hangingPunct="1"/>
            <a:r>
              <a:rPr lang="zh-CN" altLang="en-US" sz="2000" b="1" dirty="0">
                <a:latin typeface="MS Hei" pitchFamily="49" charset="-122"/>
                <a:ea typeface="MS Hei" pitchFamily="49" charset="-122"/>
              </a:rPr>
              <a:t>吸入高浓度汞蒸气，起病急，有头晕、乏力、发热等，</a:t>
            </a:r>
            <a:r>
              <a:rPr lang="zh-TW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S Hei" pitchFamily="49" charset="-122"/>
                <a:ea typeface="MS Hei" pitchFamily="49" charset="-122"/>
              </a:rPr>
              <a:t>口腔炎</a:t>
            </a:r>
            <a:r>
              <a:rPr lang="zh-TW" altLang="en-US" sz="2000" b="1" dirty="0">
                <a:latin typeface="MS Hei" pitchFamily="49" charset="-122"/>
                <a:ea typeface="MS Hei" pitchFamily="49" charset="-122"/>
              </a:rPr>
              <a:t>十分突出</a:t>
            </a:r>
            <a:r>
              <a:rPr lang="en-US" altLang="zh-CN" sz="2000" b="1" dirty="0">
                <a:latin typeface="MS Hei" pitchFamily="49" charset="-122"/>
                <a:ea typeface="MS Hei" pitchFamily="49" charset="-122"/>
              </a:rPr>
              <a:t>,</a:t>
            </a:r>
            <a:r>
              <a:rPr lang="zh-TW" altLang="en-US" sz="2000" b="1" dirty="0">
                <a:latin typeface="MS Hei" pitchFamily="49" charset="-122"/>
                <a:ea typeface="MS Hei" pitchFamily="49" charset="-122"/>
              </a:rPr>
              <a:t>表现为流涎</a:t>
            </a:r>
            <a:r>
              <a:rPr lang="zh-CN" altLang="en-US" sz="2000" b="1" dirty="0">
                <a:latin typeface="MS Hei" pitchFamily="49" charset="-122"/>
                <a:ea typeface="MS Hei" pitchFamily="49" charset="-122"/>
              </a:rPr>
              <a:t> </a:t>
            </a:r>
            <a:r>
              <a:rPr lang="en-US" altLang="zh-CN" sz="2000" b="1" dirty="0">
                <a:latin typeface="MS Hei" pitchFamily="49" charset="-122"/>
                <a:ea typeface="MS Hei" pitchFamily="49" charset="-122"/>
              </a:rPr>
              <a:t>,</a:t>
            </a:r>
            <a:r>
              <a:rPr lang="zh-TW" altLang="en-US" sz="2000" b="1" dirty="0">
                <a:latin typeface="MS Hei" pitchFamily="49" charset="-122"/>
                <a:ea typeface="MS Hei" pitchFamily="49" charset="-122"/>
              </a:rPr>
              <a:t>带腥臭味</a:t>
            </a:r>
            <a:r>
              <a:rPr lang="en-US" altLang="zh-CN" sz="2000" b="1" dirty="0">
                <a:latin typeface="MS Hei" pitchFamily="49" charset="-122"/>
                <a:ea typeface="MS Hei" pitchFamily="49" charset="-122"/>
              </a:rPr>
              <a:t>,</a:t>
            </a:r>
            <a:r>
              <a:rPr lang="zh-TW" altLang="en-US" sz="2000" b="1" dirty="0">
                <a:latin typeface="MS Hei" pitchFamily="49" charset="-122"/>
                <a:ea typeface="MS Hei" pitchFamily="49" charset="-122"/>
              </a:rPr>
              <a:t>牙</a:t>
            </a:r>
            <a:r>
              <a:rPr lang="zh-CN" altLang="en-US" sz="2000" b="1" dirty="0">
                <a:latin typeface="MS Hei" pitchFamily="49" charset="-122"/>
                <a:ea typeface="MS Hei" pitchFamily="49" charset="-122"/>
              </a:rPr>
              <a:t>龈</a:t>
            </a:r>
            <a:r>
              <a:rPr lang="zh-TW" altLang="en-US" sz="2000" b="1" dirty="0">
                <a:latin typeface="MS Hei" pitchFamily="49" charset="-122"/>
                <a:ea typeface="MS Hei" pitchFamily="49" charset="-122"/>
              </a:rPr>
              <a:t>红肿、酸痛</a:t>
            </a:r>
            <a:r>
              <a:rPr lang="en-US" altLang="zh-CN" sz="2000" b="1" dirty="0">
                <a:latin typeface="MS Hei" pitchFamily="49" charset="-122"/>
                <a:ea typeface="MS Hei" pitchFamily="49" charset="-122"/>
              </a:rPr>
              <a:t>,</a:t>
            </a:r>
            <a:r>
              <a:rPr lang="zh-TW" altLang="en-US" sz="2000" b="1" dirty="0">
                <a:latin typeface="MS Hei" pitchFamily="49" charset="-122"/>
                <a:ea typeface="MS Hei" pitchFamily="49" charset="-122"/>
              </a:rPr>
              <a:t>出现灰黑色的</a:t>
            </a:r>
            <a:r>
              <a:rPr lang="zh-CN" altLang="en-US" sz="2000" b="1" dirty="0">
                <a:latin typeface="MS Hei" pitchFamily="49" charset="-122"/>
                <a:ea typeface="MS Hei" pitchFamily="49" charset="-122"/>
              </a:rPr>
              <a:t>汞线</a:t>
            </a:r>
            <a:r>
              <a:rPr lang="en-US" altLang="zh-CN" sz="2000" b="1" dirty="0">
                <a:latin typeface="MS Hei" pitchFamily="49" charset="-122"/>
                <a:ea typeface="MS Hei" pitchFamily="49" charset="-122"/>
              </a:rPr>
              <a:t>, </a:t>
            </a:r>
            <a:r>
              <a:rPr lang="zh-TW" altLang="en-US" sz="2000" b="1" dirty="0">
                <a:latin typeface="MS Hei" pitchFamily="49" charset="-122"/>
                <a:ea typeface="MS Hei" pitchFamily="49" charset="-122"/>
              </a:rPr>
              <a:t>并</a:t>
            </a:r>
            <a:r>
              <a:rPr lang="zh-CN" altLang="en-US" sz="2000" b="1" dirty="0">
                <a:latin typeface="MS Hei" pitchFamily="49" charset="-122"/>
                <a:ea typeface="MS Hei" pitchFamily="49" charset="-122"/>
              </a:rPr>
              <a:t>糜烂</a:t>
            </a:r>
            <a:r>
              <a:rPr lang="zh-TW" altLang="en-US" sz="2000" b="1" dirty="0">
                <a:latin typeface="MS Hei" pitchFamily="49" charset="-122"/>
                <a:ea typeface="MS Hei" pitchFamily="49" charset="-122"/>
              </a:rPr>
              <a:t>、出血、牙松动。</a:t>
            </a:r>
            <a:endParaRPr lang="en-US" altLang="zh-TW" sz="2000" b="1" dirty="0">
              <a:latin typeface="MS Hei" pitchFamily="49" charset="-122"/>
              <a:ea typeface="MS Hei" pitchFamily="49" charset="-122"/>
            </a:endParaRPr>
          </a:p>
          <a:p>
            <a:pPr eaLnBrk="1" hangingPunct="1"/>
            <a:r>
              <a:rPr lang="zh-TW" altLang="en-US" sz="2000" b="1" dirty="0">
                <a:latin typeface="MS Hei" pitchFamily="49" charset="-122"/>
                <a:ea typeface="MS Hei" pitchFamily="49" charset="-122"/>
              </a:rPr>
              <a:t>少数严重患者出现咳嗽、 胸痛、紫</a:t>
            </a:r>
            <a:r>
              <a:rPr lang="zh-CN" altLang="en-US" sz="2000" b="1" dirty="0">
                <a:latin typeface="MS Hei" pitchFamily="49" charset="-122"/>
                <a:ea typeface="MS Hei" pitchFamily="49" charset="-122"/>
              </a:rPr>
              <a:t>绀</a:t>
            </a:r>
            <a:r>
              <a:rPr lang="zh-TW" altLang="en-US" sz="2000" b="1" dirty="0">
                <a:latin typeface="MS Hei" pitchFamily="49" charset="-122"/>
                <a:ea typeface="MS Hei" pitchFamily="49" charset="-122"/>
              </a:rPr>
              <a:t>等</a:t>
            </a:r>
            <a:r>
              <a:rPr lang="zh-CN" altLang="en-US" sz="2000" b="1" dirty="0">
                <a:latin typeface="MS Hei" pitchFamily="49" charset="-122"/>
                <a:ea typeface="MS Hei" pitchFamily="49" charset="-122"/>
              </a:rPr>
              <a:t>症状，引起</a:t>
            </a:r>
            <a:r>
              <a:rPr lang="zh-CN" altLang="en-US" sz="2000" b="1" dirty="0">
                <a:solidFill>
                  <a:schemeClr val="tx2"/>
                </a:solidFill>
                <a:latin typeface="MS Hei" pitchFamily="49" charset="-122"/>
                <a:ea typeface="MS Hei" pitchFamily="49" charset="-122"/>
              </a:rPr>
              <a:t>化学性气管炎及肺炎</a:t>
            </a:r>
            <a:r>
              <a:rPr lang="zh-CN" altLang="en-US" sz="2000" b="1" dirty="0">
                <a:latin typeface="MS Hei" pitchFamily="49" charset="-122"/>
                <a:ea typeface="MS Hei" pitchFamily="49" charset="-122"/>
              </a:rPr>
              <a:t>、</a:t>
            </a:r>
            <a:r>
              <a:rPr lang="zh-CN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S Hei" pitchFamily="49" charset="-122"/>
                <a:ea typeface="MS Hei" pitchFamily="49" charset="-122"/>
              </a:rPr>
              <a:t>肺水肿</a:t>
            </a:r>
            <a:r>
              <a:rPr lang="zh-CN" altLang="en-US" sz="2000" b="1" dirty="0">
                <a:latin typeface="MS Hei" pitchFamily="49" charset="-122"/>
                <a:ea typeface="MS Hei" pitchFamily="49" charset="-122"/>
              </a:rPr>
              <a:t>；</a:t>
            </a:r>
            <a:endParaRPr lang="en-US" altLang="zh-CN" sz="2000" b="1" dirty="0">
              <a:latin typeface="MS Hei" pitchFamily="49" charset="-122"/>
              <a:ea typeface="MS Hei" pitchFamily="49" charset="-122"/>
            </a:endParaRPr>
          </a:p>
          <a:p>
            <a:pPr eaLnBrk="1" hangingPunct="1"/>
            <a:r>
              <a:rPr lang="zh-CN" altLang="en-US" sz="2000" b="1" dirty="0">
                <a:latin typeface="MS Hei" pitchFamily="49" charset="-122"/>
                <a:ea typeface="MS Hei" pitchFamily="49" charset="-122"/>
              </a:rPr>
              <a:t>亦可出现</a:t>
            </a:r>
            <a:r>
              <a:rPr lang="zh-TW" altLang="en-US" sz="2000" b="1" dirty="0">
                <a:latin typeface="MS Hei" pitchFamily="49" charset="-122"/>
                <a:ea typeface="MS Hei" pitchFamily="49" charset="-122"/>
              </a:rPr>
              <a:t>尿蛋白或管型</a:t>
            </a:r>
            <a:r>
              <a:rPr lang="zh-CN" altLang="en-US" sz="2000" b="1" dirty="0">
                <a:latin typeface="MS Hei" pitchFamily="49" charset="-122"/>
                <a:ea typeface="MS Hei" pitchFamily="49" charset="-122"/>
              </a:rPr>
              <a:t>尿，重者引起</a:t>
            </a:r>
            <a:r>
              <a:rPr lang="zh-CN" altLang="en-US" sz="2000" b="1" dirty="0">
                <a:solidFill>
                  <a:schemeClr val="tx2"/>
                </a:solidFill>
                <a:latin typeface="MS Hei" pitchFamily="49" charset="-122"/>
                <a:ea typeface="MS Hei" pitchFamily="49" charset="-122"/>
              </a:rPr>
              <a:t>急性</a:t>
            </a:r>
            <a:r>
              <a:rPr lang="zh-CN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S Hei" pitchFamily="49" charset="-122"/>
                <a:ea typeface="MS Hei" pitchFamily="49" charset="-122"/>
              </a:rPr>
              <a:t>肾功能衰竭</a:t>
            </a:r>
            <a:r>
              <a:rPr lang="zh-CN" altLang="en-US" sz="2000" b="1" dirty="0">
                <a:latin typeface="MS Hei" pitchFamily="49" charset="-122"/>
                <a:ea typeface="MS Hei" pitchFamily="49" charset="-122"/>
              </a:rPr>
              <a:t>。</a:t>
            </a:r>
            <a:endParaRPr lang="en-US" altLang="zh-CN" sz="2000" b="1" dirty="0">
              <a:latin typeface="MS Hei" pitchFamily="49" charset="-122"/>
              <a:ea typeface="MS Hei" pitchFamily="49" charset="-122"/>
            </a:endParaRPr>
          </a:p>
          <a:p>
            <a:pPr eaLnBrk="1" hangingPunct="1"/>
            <a:r>
              <a:rPr lang="zh-CN" altLang="en-US" sz="2000" b="1" dirty="0">
                <a:latin typeface="MS Hei" pitchFamily="49" charset="-122"/>
                <a:ea typeface="MS Hei" pitchFamily="49" charset="-122"/>
              </a:rPr>
              <a:t>口服可引起急性腐蚀性口腔炎和</a:t>
            </a:r>
            <a:r>
              <a:rPr lang="zh-CN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S Hei" pitchFamily="49" charset="-122"/>
                <a:ea typeface="MS Hei" pitchFamily="49" charset="-122"/>
              </a:rPr>
              <a:t>胃肠炎</a:t>
            </a:r>
            <a:r>
              <a:rPr lang="zh-CN" altLang="en-US" sz="2000" b="1" dirty="0">
                <a:latin typeface="MS Hei" pitchFamily="49" charset="-122"/>
                <a:ea typeface="MS Hei" pitchFamily="49" charset="-122"/>
              </a:rPr>
              <a:t>，重者伴有周围循环衰竭。</a:t>
            </a:r>
          </a:p>
          <a:p>
            <a:pPr eaLnBrk="1" hangingPunct="1"/>
            <a:endParaRPr lang="en-US" altLang="zh-CN" sz="2800" b="1" dirty="0">
              <a:latin typeface="MS Hei" pitchFamily="49" charset="-122"/>
              <a:ea typeface="MS Hei" pitchFamily="49" charset="-122"/>
            </a:endParaRPr>
          </a:p>
        </p:txBody>
      </p:sp>
      <p:pic>
        <p:nvPicPr>
          <p:cNvPr id="1027" name="Picture 3" descr="C:\Users\kxy\Desktop\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040" y="2312876"/>
            <a:ext cx="3810000" cy="3456384"/>
          </a:xfrm>
          <a:prstGeom prst="rect">
            <a:avLst/>
          </a:prstGeom>
          <a:noFill/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E6175CF-F1B4-46FA-8D30-F8770837D152}"/>
              </a:ext>
            </a:extLst>
          </p:cNvPr>
          <p:cNvSpPr/>
          <p:nvPr/>
        </p:nvSpPr>
        <p:spPr>
          <a:xfrm>
            <a:off x="2959067" y="698798"/>
            <a:ext cx="1978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</a:rPr>
              <a:t>之</a:t>
            </a:r>
            <a:r>
              <a:rPr lang="zh-CN" altLang="en-US" sz="2400" dirty="0">
                <a:solidFill>
                  <a:srgbClr val="C00000"/>
                </a:solidFill>
                <a:latin typeface="Arial" charset="0"/>
                <a:ea typeface="MS Hei" pitchFamily="49" charset="-122"/>
              </a:rPr>
              <a:t>   </a:t>
            </a:r>
            <a:r>
              <a:rPr lang="zh-CN" altLang="en-US" sz="24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</a:rPr>
              <a:t>急性中毒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dirty="0">
                <a:latin typeface="MS Hei" pitchFamily="49" charset="-122"/>
                <a:ea typeface="MS Hei" pitchFamily="49" charset="-122"/>
              </a:rPr>
              <a:t>临床表现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76536" y="1484784"/>
            <a:ext cx="4032448" cy="441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469900" marR="0" lvl="0" indent="-469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Hei" pitchFamily="49" charset="-122"/>
              <a:ea typeface="MS Hei" pitchFamily="49" charset="-122"/>
              <a:cs typeface="+mn-cs"/>
            </a:endParaRPr>
          </a:p>
          <a:p>
            <a:pPr marL="469900" marR="0" lvl="0" indent="-469900" algn="l" defTabSz="914400" rtl="0" latinLnBrk="0">
              <a:lnSpc>
                <a:spcPct val="115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最早出现为神经衰弱综合</a:t>
            </a:r>
            <a:r>
              <a:rPr lang="zh-CN" altLang="en-US" sz="200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征，</a:t>
            </a:r>
            <a:r>
              <a:rPr lang="zh-TW" altLang="en-US" sz="200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其突出表现为</a:t>
            </a:r>
            <a:r>
              <a:rPr lang="zh-CN" altLang="en-US" sz="20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  <a:cs typeface="+mn-cs"/>
              </a:rPr>
              <a:t>易</a:t>
            </a:r>
            <a:r>
              <a:rPr lang="zh-TW" altLang="en-US" sz="20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  <a:cs typeface="+mn-cs"/>
              </a:rPr>
              <a:t>激动</a:t>
            </a:r>
            <a:r>
              <a:rPr lang="en-US" altLang="zh-CN" sz="20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  <a:cs typeface="+mn-cs"/>
              </a:rPr>
              <a:t>,</a:t>
            </a:r>
            <a:r>
              <a:rPr lang="zh-TW" altLang="en-US" sz="200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症状有情绪不稳定、急躁、易怒、恶梦、思维紊乱、抑郁、胆怯、害羞等。</a:t>
            </a:r>
          </a:p>
          <a:p>
            <a:pPr marL="469900" marR="0" lvl="0" indent="-469900" algn="l" defTabSz="914400" rtl="0" latinLnBrk="0">
              <a:lnSpc>
                <a:spcPct val="115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lang="zh-CN" altLang="en-US" sz="20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  <a:cs typeface="+mn-cs"/>
              </a:rPr>
              <a:t>汞</a:t>
            </a:r>
            <a:r>
              <a:rPr lang="zh-TW" altLang="en-US" sz="20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  <a:cs typeface="+mn-cs"/>
              </a:rPr>
              <a:t>毒性震颤</a:t>
            </a:r>
            <a:r>
              <a:rPr lang="zh-CN" altLang="en-US" sz="200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：手、舌、眼睑震颤，</a:t>
            </a:r>
            <a:r>
              <a:rPr lang="zh-TW" altLang="en-US" sz="200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严重时可发展为粗大的意向性震颤</a:t>
            </a:r>
            <a:r>
              <a:rPr lang="en-US" altLang="zh-CN" sz="200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,</a:t>
            </a:r>
            <a:r>
              <a:rPr lang="zh-TW" altLang="en-US" sz="200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并波及全身。</a:t>
            </a:r>
          </a:p>
          <a:p>
            <a:pPr marL="469900" marR="0" lvl="0" indent="-469900" algn="l" defTabSz="914400" rtl="0" latinLnBrk="0">
              <a:lnSpc>
                <a:spcPct val="115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lang="zh-TW" altLang="en-US" sz="200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少数患者可出现口腔炎</a:t>
            </a:r>
            <a:r>
              <a:rPr lang="en-US" altLang="zh-CN" sz="200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,</a:t>
            </a:r>
            <a:r>
              <a:rPr lang="zh-TW" altLang="en-US" sz="200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以及</a:t>
            </a:r>
            <a:r>
              <a:rPr lang="zh-CN" altLang="en-US" sz="20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  <a:cs typeface="+mn-cs"/>
              </a:rPr>
              <a:t>肾脏</a:t>
            </a:r>
            <a:r>
              <a:rPr lang="zh-TW" altLang="en-US" sz="20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  <a:cs typeface="+mn-cs"/>
              </a:rPr>
              <a:t>和</a:t>
            </a:r>
            <a:r>
              <a:rPr lang="zh-CN" altLang="en-US" sz="20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  <a:cs typeface="+mn-cs"/>
              </a:rPr>
              <a:t>肝脏损</a:t>
            </a:r>
            <a:r>
              <a:rPr lang="zh-TW" altLang="en-US" sz="20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  <a:cs typeface="+mn-cs"/>
              </a:rPr>
              <a:t>害</a:t>
            </a:r>
            <a:r>
              <a:rPr lang="zh-TW" altLang="en-US" sz="200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。</a:t>
            </a:r>
            <a:endParaRPr lang="en-US" altLang="zh-TW" sz="2000" dirty="0">
              <a:solidFill>
                <a:schemeClr val="tx1"/>
              </a:solidFill>
              <a:latin typeface="MS Hei" pitchFamily="49" charset="-122"/>
              <a:ea typeface="MS Hei" pitchFamily="49" charset="-122"/>
              <a:cs typeface="+mn-cs"/>
            </a:endParaRPr>
          </a:p>
          <a:p>
            <a:pPr marL="469900" marR="0" lvl="0" indent="-469900" algn="l" defTabSz="914400" rtl="0" latinLnBrk="0">
              <a:lnSpc>
                <a:spcPct val="115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anose="05000000000000000000" pitchFamily="2" charset="2"/>
              <a:buChar char="l"/>
              <a:tabLst/>
              <a:defRPr/>
            </a:pPr>
            <a:r>
              <a:rPr lang="zh-CN" altLang="en-US" sz="200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皮肤接触可引起接触性皮炎。 </a:t>
            </a:r>
          </a:p>
        </p:txBody>
      </p:sp>
      <p:pic>
        <p:nvPicPr>
          <p:cNvPr id="1026" name="Picture 2" descr="C:\Users\kxy\Desktop\手震颤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048" y="2326432"/>
            <a:ext cx="3456384" cy="2736304"/>
          </a:xfrm>
          <a:prstGeom prst="rect">
            <a:avLst/>
          </a:prstGeom>
          <a:noFill/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36BE5BD-FA96-4A2A-A705-05BD9B328879}"/>
              </a:ext>
            </a:extLst>
          </p:cNvPr>
          <p:cNvSpPr/>
          <p:nvPr/>
        </p:nvSpPr>
        <p:spPr>
          <a:xfrm>
            <a:off x="3001546" y="698798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</a:rPr>
              <a:t>之</a:t>
            </a:r>
            <a:r>
              <a:rPr lang="zh-CN" altLang="en-US" sz="2400" dirty="0">
                <a:solidFill>
                  <a:srgbClr val="C00000"/>
                </a:solidFill>
                <a:latin typeface="Arial" charset="0"/>
                <a:ea typeface="MS Hei" pitchFamily="49" charset="-122"/>
              </a:rPr>
              <a:t>  慢</a:t>
            </a:r>
            <a:r>
              <a:rPr lang="zh-CN" altLang="en-US" sz="24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</a:rPr>
              <a:t>性中毒</a:t>
            </a:r>
          </a:p>
        </p:txBody>
      </p:sp>
    </p:spTree>
    <p:extLst>
      <p:ext uri="{BB962C8B-B14F-4D97-AF65-F5344CB8AC3E}">
        <p14:creationId xmlns:p14="http://schemas.microsoft.com/office/powerpoint/2010/main" val="206648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/>
          <p:nvPr/>
        </p:nvSpPr>
        <p:spPr>
          <a:xfrm>
            <a:off x="632520" y="332656"/>
            <a:ext cx="4248472" cy="91020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hangingPunct="1"/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你认识它们吗？</a:t>
            </a:r>
          </a:p>
        </p:txBody>
      </p:sp>
      <p:pic>
        <p:nvPicPr>
          <p:cNvPr id="8194" name="Picture 2" descr="C:\Users\kxy\Desktop\锰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1412776"/>
            <a:ext cx="2597274" cy="2088232"/>
          </a:xfrm>
          <a:prstGeom prst="rect">
            <a:avLst/>
          </a:prstGeom>
          <a:noFill/>
        </p:spPr>
      </p:pic>
      <p:pic>
        <p:nvPicPr>
          <p:cNvPr id="8195" name="Picture 3" descr="C:\Users\kxy\Desktop\锰钢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0792" y="1484784"/>
            <a:ext cx="2769096" cy="2016224"/>
          </a:xfrm>
          <a:prstGeom prst="rect">
            <a:avLst/>
          </a:prstGeom>
          <a:noFill/>
        </p:spPr>
      </p:pic>
      <p:pic>
        <p:nvPicPr>
          <p:cNvPr id="8196" name="Picture 4" descr="C:\Users\kxy\Desktop\镉矿渣水污染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80" y="4149080"/>
            <a:ext cx="2808312" cy="2157214"/>
          </a:xfrm>
          <a:prstGeom prst="rect">
            <a:avLst/>
          </a:prstGeom>
          <a:noFill/>
        </p:spPr>
      </p:pic>
      <p:pic>
        <p:nvPicPr>
          <p:cNvPr id="8198" name="Picture 6" descr="C:\Users\kxy\Desktop\日本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8824" y="4077072"/>
            <a:ext cx="2390775" cy="1239019"/>
          </a:xfrm>
          <a:prstGeom prst="rect">
            <a:avLst/>
          </a:prstGeom>
          <a:noFill/>
        </p:spPr>
      </p:pic>
      <p:pic>
        <p:nvPicPr>
          <p:cNvPr id="8199" name="Picture 7" descr="C:\Users\kxy\Desktop\镉稻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1112" y="5085184"/>
            <a:ext cx="3456384" cy="1425898"/>
          </a:xfrm>
          <a:prstGeom prst="rect">
            <a:avLst/>
          </a:prstGeom>
          <a:noFill/>
        </p:spPr>
      </p:pic>
      <p:pic>
        <p:nvPicPr>
          <p:cNvPr id="8200" name="Picture 8" descr="C:\Users\kxy\Desktop\土壤污染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4808" y="5301208"/>
            <a:ext cx="2592288" cy="1368152"/>
          </a:xfrm>
          <a:prstGeom prst="rect">
            <a:avLst/>
          </a:prstGeom>
          <a:noFill/>
        </p:spPr>
      </p:pic>
      <p:pic>
        <p:nvPicPr>
          <p:cNvPr id="8201" name="Picture 9" descr="C:\Users\kxy\Desktop\镉米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33120" y="3212976"/>
            <a:ext cx="3384376" cy="1800200"/>
          </a:xfrm>
          <a:prstGeom prst="rect">
            <a:avLst/>
          </a:prstGeom>
          <a:noFill/>
        </p:spPr>
      </p:pic>
      <p:pic>
        <p:nvPicPr>
          <p:cNvPr id="8202" name="Picture 10" descr="C:\Users\kxy\Desktop\电焊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93160" y="1484784"/>
            <a:ext cx="2664296" cy="1725166"/>
          </a:xfrm>
          <a:prstGeom prst="rect">
            <a:avLst/>
          </a:prstGeom>
          <a:noFill/>
        </p:spPr>
      </p:pic>
      <p:sp>
        <p:nvSpPr>
          <p:cNvPr id="20" name="右箭头 19"/>
          <p:cNvSpPr/>
          <p:nvPr/>
        </p:nvSpPr>
        <p:spPr bwMode="auto">
          <a:xfrm>
            <a:off x="5673080" y="2348880"/>
            <a:ext cx="648072" cy="216024"/>
          </a:xfrm>
          <a:prstGeom prst="rightArrow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8265368" y="1844824"/>
            <a:ext cx="1008112" cy="936104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锰</a:t>
            </a:r>
          </a:p>
        </p:txBody>
      </p:sp>
      <p:sp>
        <p:nvSpPr>
          <p:cNvPr id="22" name="上箭头 21"/>
          <p:cNvSpPr/>
          <p:nvPr/>
        </p:nvSpPr>
        <p:spPr bwMode="auto">
          <a:xfrm>
            <a:off x="7905328" y="5013176"/>
            <a:ext cx="288032" cy="432048"/>
          </a:xfrm>
          <a:prstGeom prst="upArrow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下箭头 13"/>
          <p:cNvSpPr/>
          <p:nvPr/>
        </p:nvSpPr>
        <p:spPr bwMode="auto">
          <a:xfrm>
            <a:off x="1424608" y="3573016"/>
            <a:ext cx="360040" cy="432048"/>
          </a:xfrm>
          <a:prstGeom prst="downArrow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右箭头 14"/>
          <p:cNvSpPr/>
          <p:nvPr/>
        </p:nvSpPr>
        <p:spPr bwMode="auto">
          <a:xfrm>
            <a:off x="3152800" y="5445224"/>
            <a:ext cx="432048" cy="288032"/>
          </a:xfrm>
          <a:prstGeom prst="rightArrow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576" y="260648"/>
            <a:ext cx="5345113" cy="98425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MS Hei" pitchFamily="49" charset="-122"/>
                <a:ea typeface="MS Hei" pitchFamily="49" charset="-122"/>
              </a:rPr>
              <a:t>预防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528" y="1844824"/>
            <a:ext cx="8064896" cy="4536504"/>
          </a:xfrm>
        </p:spPr>
        <p:txBody>
          <a:bodyPr/>
          <a:lstStyle/>
          <a:p>
            <a:pPr marL="533400" indent="-533400" eaLnBrk="1" hangingPunct="1">
              <a:buFont typeface="+mj-lt"/>
              <a:buAutoNum type="arabicPeriod"/>
            </a:pPr>
            <a:r>
              <a:rPr lang="zh-CN" altLang="en-US" sz="2400" b="1" dirty="0">
                <a:latin typeface="MS Hei" pitchFamily="49" charset="-122"/>
                <a:ea typeface="MS Hei" pitchFamily="49" charset="-122"/>
              </a:rPr>
              <a:t>消除毒物</a:t>
            </a:r>
            <a:r>
              <a:rPr lang="en-US" altLang="zh-CN" sz="2400" b="1" dirty="0">
                <a:latin typeface="MS Hei" pitchFamily="49" charset="-122"/>
                <a:ea typeface="MS Hei" pitchFamily="49" charset="-122"/>
              </a:rPr>
              <a:t>(</a:t>
            </a:r>
            <a:r>
              <a:rPr lang="zh-CN" altLang="en-US" sz="2400" b="1" dirty="0">
                <a:latin typeface="MS Hei" pitchFamily="49" charset="-122"/>
                <a:ea typeface="MS Hei" pitchFamily="49" charset="-122"/>
              </a:rPr>
              <a:t>工业替代物</a:t>
            </a:r>
            <a:r>
              <a:rPr lang="en-US" altLang="zh-CN" sz="2400" b="1" dirty="0">
                <a:latin typeface="MS Hei" pitchFamily="49" charset="-122"/>
                <a:ea typeface="MS Hei" pitchFamily="49" charset="-122"/>
              </a:rPr>
              <a:t>)</a:t>
            </a:r>
            <a:r>
              <a:rPr lang="zh-CN" altLang="en-US" sz="2400" b="1" dirty="0">
                <a:latin typeface="MS Hei" pitchFamily="49" charset="-122"/>
                <a:ea typeface="MS Hei" pitchFamily="49" charset="-122"/>
              </a:rPr>
              <a:t>；</a:t>
            </a:r>
            <a:endParaRPr lang="en-US" altLang="zh-CN" sz="2400" b="1" dirty="0">
              <a:latin typeface="MS Hei" pitchFamily="49" charset="-122"/>
              <a:ea typeface="MS Hei" pitchFamily="49" charset="-122"/>
            </a:endParaRPr>
          </a:p>
          <a:p>
            <a:pPr marL="533400" indent="-533400" eaLnBrk="1" hangingPunct="1">
              <a:buFont typeface="+mj-lt"/>
              <a:buAutoNum type="arabicPeriod"/>
            </a:pPr>
            <a:r>
              <a:rPr lang="zh-CN" altLang="en-US" sz="24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</a:rPr>
              <a:t>减少环境污染</a:t>
            </a:r>
            <a:endParaRPr lang="en-US" altLang="zh-CN" sz="2400" b="1" dirty="0">
              <a:solidFill>
                <a:srgbClr val="C00000"/>
              </a:solidFill>
              <a:latin typeface="MS Hei" pitchFamily="49" charset="-122"/>
              <a:ea typeface="MS Hei" pitchFamily="49" charset="-122"/>
            </a:endParaRPr>
          </a:p>
          <a:p>
            <a:pPr marL="533400" indent="-533400" eaLnBrk="1" hangingPunct="1">
              <a:buFont typeface="+mj-lt"/>
              <a:buAutoNum type="arabicPeriod"/>
            </a:pPr>
            <a:r>
              <a:rPr lang="zh-CN" altLang="en-US" sz="2400" b="1" dirty="0">
                <a:latin typeface="MS Hei" pitchFamily="49" charset="-122"/>
                <a:ea typeface="MS Hei" pitchFamily="49" charset="-122"/>
              </a:rPr>
              <a:t>降低毒物浓度</a:t>
            </a:r>
            <a:endParaRPr lang="en-US" altLang="zh-CN" sz="2400" b="1" dirty="0">
              <a:latin typeface="MS Hei" pitchFamily="49" charset="-122"/>
              <a:ea typeface="MS Hei" pitchFamily="49" charset="-122"/>
            </a:endParaRPr>
          </a:p>
          <a:p>
            <a:pPr marL="533400" indent="-533400" eaLnBrk="1" hangingPunct="1">
              <a:buFont typeface="+mj-lt"/>
              <a:buAutoNum type="arabicPeriod"/>
            </a:pPr>
            <a:r>
              <a:rPr lang="zh-CN" altLang="en-US" sz="2400" b="1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</a:rPr>
              <a:t>个人防护</a:t>
            </a:r>
            <a:r>
              <a:rPr lang="zh-CN" altLang="en-US" sz="2400" b="1" dirty="0">
                <a:latin typeface="MS Hei" pitchFamily="49" charset="-122"/>
                <a:ea typeface="MS Hei" pitchFamily="49" charset="-122"/>
              </a:rPr>
              <a:t>；</a:t>
            </a:r>
            <a:r>
              <a:rPr lang="zh-CN" altLang="en-US" sz="240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</a:rPr>
              <a:t>生活中警惕接触毒物</a:t>
            </a:r>
            <a:endParaRPr lang="zh-CN" altLang="en-US" sz="2400" b="1" dirty="0">
              <a:latin typeface="MS Hei" pitchFamily="49" charset="-122"/>
              <a:ea typeface="MS Hei" pitchFamily="49" charset="-122"/>
            </a:endParaRPr>
          </a:p>
          <a:p>
            <a:pPr marL="533400" indent="-533400" eaLnBrk="1" hangingPunct="1">
              <a:buFont typeface="+mj-lt"/>
              <a:buAutoNum type="arabicPeriod"/>
            </a:pPr>
            <a:r>
              <a:rPr lang="zh-CN" altLang="en-US" sz="2400" b="1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</a:rPr>
              <a:t>增强体质</a:t>
            </a:r>
            <a:r>
              <a:rPr lang="zh-CN" altLang="en-US" sz="2400" b="1" dirty="0">
                <a:latin typeface="MS Hei" pitchFamily="49" charset="-122"/>
                <a:ea typeface="MS Hei" pitchFamily="49" charset="-122"/>
              </a:rPr>
              <a:t>；</a:t>
            </a:r>
          </a:p>
          <a:p>
            <a:pPr marL="533400" indent="-533400" eaLnBrk="1" hangingPunct="1">
              <a:buFont typeface="+mj-lt"/>
              <a:buAutoNum type="arabicPeriod"/>
            </a:pPr>
            <a:r>
              <a:rPr lang="zh-CN" altLang="en-US" sz="2400" b="1" dirty="0">
                <a:latin typeface="MS Hei" pitchFamily="49" charset="-122"/>
                <a:ea typeface="MS Hei" pitchFamily="49" charset="-122"/>
              </a:rPr>
              <a:t>环境监测；</a:t>
            </a:r>
            <a:endParaRPr lang="en-US" altLang="zh-CN" sz="2400" b="1" dirty="0">
              <a:latin typeface="MS Hei" pitchFamily="49" charset="-122"/>
              <a:ea typeface="MS Hei" pitchFamily="49" charset="-122"/>
            </a:endParaRPr>
          </a:p>
          <a:p>
            <a:pPr marL="533400" indent="-533400" eaLnBrk="1" hangingPunct="1">
              <a:buFont typeface="+mj-lt"/>
              <a:buAutoNum type="arabicPeriod"/>
            </a:pPr>
            <a:r>
              <a:rPr lang="zh-CN" altLang="en-US" sz="2400" dirty="0">
                <a:latin typeface="MS Hei" pitchFamily="49" charset="-122"/>
                <a:ea typeface="MS Hei" pitchFamily="49" charset="-122"/>
              </a:rPr>
              <a:t>定期</a:t>
            </a:r>
            <a:r>
              <a:rPr lang="zh-CN" altLang="en-US" sz="2400" b="1" dirty="0">
                <a:latin typeface="MS Hei" pitchFamily="49" charset="-122"/>
                <a:ea typeface="MS Hei" pitchFamily="49" charset="-122"/>
              </a:rPr>
              <a:t>健康检查；</a:t>
            </a:r>
          </a:p>
        </p:txBody>
      </p:sp>
      <p:sp>
        <p:nvSpPr>
          <p:cNvPr id="5" name="椭圆 4"/>
          <p:cNvSpPr/>
          <p:nvPr/>
        </p:nvSpPr>
        <p:spPr bwMode="auto">
          <a:xfrm>
            <a:off x="4953000" y="4005064"/>
            <a:ext cx="1152128" cy="792088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剂量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6321152" y="2924944"/>
            <a:ext cx="1152128" cy="792088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剂量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7833320" y="1988840"/>
            <a:ext cx="1152128" cy="792088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rgbClr val="FF0000"/>
                </a:solidFill>
              </a:rPr>
              <a:t>剂量</a:t>
            </a:r>
            <a:endParaRPr kumimoji="0" lang="zh-CN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C39926D-8F7D-480C-ACF3-31B846C9C8C1}"/>
              </a:ext>
            </a:extLst>
          </p:cNvPr>
          <p:cNvSpPr/>
          <p:nvPr/>
        </p:nvSpPr>
        <p:spPr>
          <a:xfrm>
            <a:off x="2216696" y="1556792"/>
            <a:ext cx="52469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zh-CN" altLang="en-US" sz="5400" dirty="0">
                <a:solidFill>
                  <a:srgbClr val="FF0000"/>
                </a:solidFill>
              </a:rPr>
              <a:t>停止“铅” 恐慌</a:t>
            </a:r>
            <a:endParaRPr lang="en-US" altLang="zh-CN" sz="5400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C976EE6-083E-4A3E-BAAB-145E38EA6B89}"/>
              </a:ext>
            </a:extLst>
          </p:cNvPr>
          <p:cNvSpPr/>
          <p:nvPr/>
        </p:nvSpPr>
        <p:spPr>
          <a:xfrm>
            <a:off x="1965024" y="3429000"/>
            <a:ext cx="57502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zh-CN" altLang="en-US" sz="5400" dirty="0">
                <a:solidFill>
                  <a:srgbClr val="FF0000"/>
                </a:solidFill>
              </a:rPr>
              <a:t>远离大“铅”世界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/>
          <p:nvPr/>
        </p:nvSpPr>
        <p:spPr>
          <a:xfrm>
            <a:off x="272480" y="404664"/>
            <a:ext cx="4248472" cy="91020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hangingPunct="1"/>
            <a:r>
              <a:rPr lang="zh-CN" altLang="en-US" sz="4000" dirty="0">
                <a:solidFill>
                  <a:srgbClr val="FF0000"/>
                </a:solidFill>
              </a:rPr>
              <a:t>典型案例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8" name="Picture 4" descr="C:\Users\kxy\Desktop\中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552" y="2348880"/>
            <a:ext cx="3168352" cy="2691011"/>
          </a:xfrm>
          <a:prstGeom prst="rect">
            <a:avLst/>
          </a:prstGeom>
          <a:noFill/>
        </p:spPr>
      </p:pic>
      <p:pic>
        <p:nvPicPr>
          <p:cNvPr id="1029" name="Picture 5" descr="C:\Users\kxy\Desktop\锡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3120" y="2348880"/>
            <a:ext cx="2808312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/>
          <p:nvPr/>
        </p:nvSpPr>
        <p:spPr>
          <a:xfrm>
            <a:off x="344488" y="332656"/>
            <a:ext cx="4248472" cy="91020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hangingPunct="1"/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工业接触</a:t>
            </a:r>
          </a:p>
        </p:txBody>
      </p:sp>
      <p:pic>
        <p:nvPicPr>
          <p:cNvPr id="1026" name="Picture 2" descr="C:\Users\kxy\Desktop\铅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1412776"/>
            <a:ext cx="2952328" cy="2275753"/>
          </a:xfrm>
          <a:prstGeom prst="rect">
            <a:avLst/>
          </a:prstGeom>
          <a:noFill/>
        </p:spPr>
      </p:pic>
      <p:pic>
        <p:nvPicPr>
          <p:cNvPr id="1027" name="Picture 3" descr="C:\Users\kxy\Desktop\蓄电池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20" y="4005064"/>
            <a:ext cx="3312368" cy="2272670"/>
          </a:xfrm>
          <a:prstGeom prst="rect">
            <a:avLst/>
          </a:prstGeom>
          <a:noFill/>
        </p:spPr>
      </p:pic>
      <p:pic>
        <p:nvPicPr>
          <p:cNvPr id="1031" name="Picture 7" descr="C:\Users\kxy\Desktop\铅丝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1112" y="1484784"/>
            <a:ext cx="3312368" cy="2264679"/>
          </a:xfrm>
          <a:prstGeom prst="rect">
            <a:avLst/>
          </a:prstGeom>
          <a:noFill/>
        </p:spPr>
      </p:pic>
      <p:pic>
        <p:nvPicPr>
          <p:cNvPr id="2" name="Picture 2" descr="C:\Users\kxy\Desktop\铅管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1112" y="4221088"/>
            <a:ext cx="3387328" cy="2104132"/>
          </a:xfrm>
          <a:prstGeom prst="rect">
            <a:avLst/>
          </a:prstGeom>
          <a:noFill/>
        </p:spPr>
      </p:pic>
      <p:pic>
        <p:nvPicPr>
          <p:cNvPr id="1030" name="Picture 6" descr="C:\Users\kxy\Desktop\铅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8784" y="2348880"/>
            <a:ext cx="360040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/>
          <p:nvPr/>
        </p:nvSpPr>
        <p:spPr>
          <a:xfrm>
            <a:off x="488504" y="332656"/>
            <a:ext cx="3440113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hangingPunct="1"/>
            <a:r>
              <a:rPr lang="zh-CN" altLang="en-US" sz="4000" dirty="0"/>
              <a:t>生活接触</a:t>
            </a:r>
            <a:endParaRPr lang="zh-CN" altLang="en-US" sz="4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3" name="Picture 8" descr="铅接触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4438" y="1125538"/>
            <a:ext cx="4392612" cy="540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2" descr="C:\Users\kxy\Desktop\铅涂料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496" y="1340768"/>
            <a:ext cx="439248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704850" y="333375"/>
            <a:ext cx="4248150" cy="792163"/>
          </a:xfrm>
          <a:ln/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dirty="0"/>
              <a:t>铅中毒</a:t>
            </a:r>
          </a:p>
        </p:txBody>
      </p:sp>
      <p:sp>
        <p:nvSpPr>
          <p:cNvPr id="6147" name="Rectangle 4"/>
          <p:cNvSpPr>
            <a:spLocks noGrp="1"/>
          </p:cNvSpPr>
          <p:nvPr>
            <p:ph idx="1"/>
          </p:nvPr>
        </p:nvSpPr>
        <p:spPr>
          <a:xfrm>
            <a:off x="5601072" y="2564904"/>
            <a:ext cx="3960440" cy="2376264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zh-CN" altLang="en-US" sz="2400" dirty="0"/>
              <a:t>江苏邳州</a:t>
            </a:r>
            <a:r>
              <a:rPr lang="en-US" altLang="zh-CN" sz="2400" dirty="0"/>
              <a:t>41</a:t>
            </a:r>
            <a:r>
              <a:rPr lang="zh-CN" altLang="en-US" sz="2400" dirty="0"/>
              <a:t>名儿童铅中毒，铅再生企业涉嫌排污</a:t>
            </a:r>
            <a:endParaRPr lang="en-US" altLang="zh-CN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zh-CN" altLang="en-US" sz="2400" dirty="0"/>
              <a:t>浙江德清儿童血铅中毒 蓄电池厂惹的祸 </a:t>
            </a:r>
          </a:p>
        </p:txBody>
      </p:sp>
      <p:pic>
        <p:nvPicPr>
          <p:cNvPr id="6148" name="Picture 5" descr="儿童铅中毒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9144" y="4725144"/>
            <a:ext cx="2377256" cy="1560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Rectangle 10"/>
          <p:cNvSpPr/>
          <p:nvPr/>
        </p:nvSpPr>
        <p:spPr>
          <a:xfrm>
            <a:off x="6177136" y="1628799"/>
            <a:ext cx="2736850" cy="504000"/>
          </a:xfrm>
          <a:prstGeom prst="rect">
            <a:avLst/>
          </a:prstGeom>
          <a:solidFill>
            <a:srgbClr val="333399"/>
          </a:solidFill>
          <a:ln w="0">
            <a:noFill/>
          </a:ln>
        </p:spPr>
        <p:txBody>
          <a:bodyPr wrap="none" anchor="ctr"/>
          <a:lstStyle/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公害性中毒</a:t>
            </a:r>
          </a:p>
        </p:txBody>
      </p:sp>
      <p:sp>
        <p:nvSpPr>
          <p:cNvPr id="6153" name="Rectangle 12"/>
          <p:cNvSpPr/>
          <p:nvPr/>
        </p:nvSpPr>
        <p:spPr>
          <a:xfrm>
            <a:off x="848544" y="3068960"/>
            <a:ext cx="184150" cy="641350"/>
          </a:xfrm>
          <a:prstGeom prst="rect">
            <a:avLst/>
          </a:prstGeom>
          <a:noFill/>
          <a:ln w="0">
            <a:noFill/>
          </a:ln>
        </p:spPr>
        <p:txBody>
          <a:bodyPr wrap="none" anchor="ctr">
            <a:spAutoFit/>
          </a:bodyPr>
          <a:lstStyle/>
          <a:p>
            <a:pPr lvl="0" algn="l" eaLnBrk="1" hangingPunct="1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920552" y="2492896"/>
            <a:ext cx="3744416" cy="1717393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lvl="0" algn="l" eaLnBrk="1" hangingPunct="1">
              <a:lnSpc>
                <a:spcPct val="95000"/>
              </a:lnSpc>
              <a:spcBef>
                <a:spcPct val="20000"/>
              </a:spcBef>
              <a:buClr>
                <a:srgbClr val="000099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发病率居前三位的行业是：</a:t>
            </a: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000099"/>
              </a:buClr>
              <a:buSzPct val="80000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铅冶炼和溶炼 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000099"/>
              </a:buClr>
              <a:buSzPct val="80000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酸式蓄电池制造    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>
              <a:lnSpc>
                <a:spcPct val="95000"/>
              </a:lnSpc>
              <a:spcBef>
                <a:spcPct val="20000"/>
              </a:spcBef>
              <a:buClr>
                <a:srgbClr val="000099"/>
              </a:buClr>
              <a:buSzPct val="80000"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铅颜料生产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2600" y="1628800"/>
            <a:ext cx="2592387" cy="504701"/>
          </a:xfrm>
          <a:prstGeom prst="rect">
            <a:avLst/>
          </a:prstGeom>
          <a:solidFill>
            <a:srgbClr val="333399"/>
          </a:solidFill>
          <a:ln w="0">
            <a:noFill/>
          </a:ln>
        </p:spPr>
        <p:txBody>
          <a:bodyPr wrap="none" anchor="ctr"/>
          <a:lstStyle/>
          <a:p>
            <a:pPr lvl="0"/>
            <a:r>
              <a:rPr lang="zh-CN" altLang="en-US" sz="2800" dirty="0">
                <a:solidFill>
                  <a:schemeClr val="bg1"/>
                </a:solidFill>
              </a:rPr>
              <a:t>职业性中毒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098" name="Picture 2" descr="C:\Users\kxy\Desktop\u=1580174636,183443486&amp;fm=27&amp;gp=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6576" y="4653136"/>
            <a:ext cx="2880320" cy="1656184"/>
          </a:xfrm>
          <a:prstGeom prst="rect">
            <a:avLst/>
          </a:prstGeom>
          <a:noFill/>
        </p:spPr>
      </p:pic>
      <p:cxnSp>
        <p:nvCxnSpPr>
          <p:cNvPr id="14" name="直接连接符 13"/>
          <p:cNvCxnSpPr/>
          <p:nvPr/>
        </p:nvCxnSpPr>
        <p:spPr bwMode="auto">
          <a:xfrm>
            <a:off x="5097016" y="1556792"/>
            <a:ext cx="0" cy="4464496"/>
          </a:xfrm>
          <a:prstGeom prst="lin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solidFill>
              <a:srgbClr val="0070C0"/>
            </a:solidFill>
            <a:prstDash val="dash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51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5385048" y="2708920"/>
            <a:ext cx="4242247" cy="1008113"/>
          </a:xfrm>
          <a:ln/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sz="2000" dirty="0">
                <a:solidFill>
                  <a:schemeClr val="tx1"/>
                </a:solidFill>
              </a:rPr>
              <a:t>       铅可经胎盘和乳腺分泌传递给胎儿和婴儿，损害正常发育和引起中毒。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344488" y="2780928"/>
            <a:ext cx="4104456" cy="1008112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2000" dirty="0"/>
              <a:t>               服用含铅丸剂樟丹、黑锡丹治疗癫痫与支气管哮喘。</a:t>
            </a:r>
          </a:p>
          <a:p>
            <a:pPr eaLnBrk="1" hangingPunct="1"/>
            <a:endParaRPr lang="en-US" altLang="zh-CN" sz="2000" dirty="0"/>
          </a:p>
        </p:txBody>
      </p:sp>
      <p:sp>
        <p:nvSpPr>
          <p:cNvPr id="7172" name="Rectangle 4"/>
          <p:cNvSpPr/>
          <p:nvPr/>
        </p:nvSpPr>
        <p:spPr>
          <a:xfrm>
            <a:off x="1280592" y="1700808"/>
            <a:ext cx="2736850" cy="720725"/>
          </a:xfrm>
          <a:prstGeom prst="rect">
            <a:avLst/>
          </a:prstGeom>
          <a:solidFill>
            <a:srgbClr val="333399"/>
          </a:solidFill>
          <a:ln w="0">
            <a:noFill/>
          </a:ln>
        </p:spPr>
        <p:txBody>
          <a:bodyPr wrap="none" anchor="ctr"/>
          <a:lstStyle/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药源性中毒</a:t>
            </a:r>
          </a:p>
        </p:txBody>
      </p:sp>
      <p:sp>
        <p:nvSpPr>
          <p:cNvPr id="7173" name="Rectangle 5"/>
          <p:cNvSpPr/>
          <p:nvPr/>
        </p:nvSpPr>
        <p:spPr>
          <a:xfrm>
            <a:off x="5889104" y="1700808"/>
            <a:ext cx="2736850" cy="721742"/>
          </a:xfrm>
          <a:prstGeom prst="rect">
            <a:avLst/>
          </a:prstGeom>
          <a:solidFill>
            <a:srgbClr val="333399"/>
          </a:solidFill>
          <a:ln w="0">
            <a:noFill/>
          </a:ln>
        </p:spPr>
        <p:txBody>
          <a:bodyPr wrap="none" anchor="ctr"/>
          <a:lstStyle/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母源性中毒</a:t>
            </a:r>
          </a:p>
        </p:txBody>
      </p:sp>
      <p:sp>
        <p:nvSpPr>
          <p:cNvPr id="7174" name="Rectangle 8"/>
          <p:cNvSpPr/>
          <p:nvPr/>
        </p:nvSpPr>
        <p:spPr>
          <a:xfrm>
            <a:off x="704850" y="333375"/>
            <a:ext cx="4248150" cy="7921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l" eaLnBrk="1" hangingPunct="1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铅中毒</a:t>
            </a:r>
          </a:p>
        </p:txBody>
      </p:sp>
      <p:pic>
        <p:nvPicPr>
          <p:cNvPr id="5122" name="Picture 2" descr="C:\Users\kxy\Desktop\孕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072" y="3933056"/>
            <a:ext cx="3558628" cy="1915691"/>
          </a:xfrm>
          <a:prstGeom prst="rect">
            <a:avLst/>
          </a:prstGeom>
          <a:noFill/>
        </p:spPr>
      </p:pic>
      <p:pic>
        <p:nvPicPr>
          <p:cNvPr id="5123" name="Picture 3" descr="C:\Users\kxy\Desktop\药引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544" y="4005064"/>
            <a:ext cx="3816424" cy="1974253"/>
          </a:xfrm>
          <a:prstGeom prst="rect">
            <a:avLst/>
          </a:prstGeom>
          <a:noFill/>
        </p:spPr>
      </p:pic>
      <p:cxnSp>
        <p:nvCxnSpPr>
          <p:cNvPr id="10" name="直接连接符 9"/>
          <p:cNvCxnSpPr/>
          <p:nvPr/>
        </p:nvCxnSpPr>
        <p:spPr bwMode="auto">
          <a:xfrm>
            <a:off x="5097016" y="1556792"/>
            <a:ext cx="0" cy="4464496"/>
          </a:xfrm>
          <a:prstGeom prst="lin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solidFill>
              <a:srgbClr val="0070C0"/>
            </a:solidFill>
            <a:prstDash val="dash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2" grpId="0" animBg="1"/>
      <p:bldP spid="7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kxy\Desktop\神经系统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6856" y="3717032"/>
            <a:ext cx="2813298" cy="1295028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31825" y="260350"/>
            <a:ext cx="6169025" cy="971550"/>
          </a:xfrm>
          <a:ln/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dirty="0">
                <a:solidFill>
                  <a:srgbClr val="C00000"/>
                </a:solidFill>
                <a:ea typeface="MS Hei" pitchFamily="49" charset="-122"/>
              </a:rPr>
              <a:t>如何进入人体？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272480" y="1484784"/>
            <a:ext cx="6120680" cy="2664296"/>
          </a:xfrm>
          <a:ln/>
        </p:spPr>
        <p:txBody>
          <a:bodyPr vert="horz" wrap="square" lIns="91440" tIns="45720" rIns="91440" bIns="45720" anchor="t"/>
          <a:lstStyle/>
          <a:p>
            <a:pPr algn="just" eaLnBrk="1" hangingPunct="1">
              <a:lnSpc>
                <a:spcPct val="105000"/>
              </a:lnSpc>
            </a:pPr>
            <a:r>
              <a:rPr lang="zh-CN" altLang="en-US" sz="2000" dirty="0">
                <a:latin typeface="MS Hei" pitchFamily="49" charset="-122"/>
                <a:ea typeface="MS Hei" pitchFamily="49" charset="-122"/>
              </a:rPr>
              <a:t>铅尘、铅烟或蒸气经</a:t>
            </a:r>
            <a:r>
              <a:rPr lang="zh-CN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MS Hei" pitchFamily="49" charset="-122"/>
                <a:ea typeface="MS Hei" pitchFamily="49" charset="-122"/>
              </a:rPr>
              <a:t>呼吸道进入，其次是消化道</a:t>
            </a:r>
          </a:p>
          <a:p>
            <a:pPr algn="just" eaLnBrk="1" hangingPunct="1">
              <a:lnSpc>
                <a:spcPct val="105000"/>
              </a:lnSpc>
            </a:pPr>
            <a:r>
              <a:rPr lang="zh-CN" altLang="en-US" sz="2000" dirty="0">
                <a:latin typeface="MS Hei" pitchFamily="49" charset="-122"/>
                <a:ea typeface="MS Hei" pitchFamily="49" charset="-122"/>
              </a:rPr>
              <a:t>进入血液的铅</a:t>
            </a:r>
            <a:r>
              <a:rPr lang="en-US" altLang="zh-CN" sz="2000" dirty="0">
                <a:latin typeface="MS Hei" pitchFamily="49" charset="-122"/>
                <a:ea typeface="MS Hei" pitchFamily="49" charset="-122"/>
              </a:rPr>
              <a:t>90%</a:t>
            </a:r>
            <a:r>
              <a:rPr lang="zh-CN" altLang="en-US" sz="2000" dirty="0">
                <a:latin typeface="MS Hei" pitchFamily="49" charset="-122"/>
                <a:ea typeface="MS Hei" pitchFamily="49" charset="-122"/>
              </a:rPr>
              <a:t>与红细胞结合，影响卟啉代谢</a:t>
            </a:r>
            <a:r>
              <a:rPr lang="zh-CN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MS Hei" pitchFamily="49" charset="-122"/>
                <a:ea typeface="MS Hei" pitchFamily="49" charset="-122"/>
              </a:rPr>
              <a:t>减少血红蛋白合成</a:t>
            </a:r>
            <a:r>
              <a:rPr lang="zh-CN" altLang="en-US" sz="2000" dirty="0">
                <a:latin typeface="MS Hei" pitchFamily="49" charset="-122"/>
                <a:ea typeface="MS Hei" pitchFamily="49" charset="-122"/>
              </a:rPr>
              <a:t>；</a:t>
            </a:r>
          </a:p>
          <a:p>
            <a:pPr algn="just" eaLnBrk="1" hangingPunct="1">
              <a:lnSpc>
                <a:spcPct val="105000"/>
              </a:lnSpc>
            </a:pPr>
            <a:r>
              <a:rPr lang="zh-CN" altLang="en-US" sz="2000" dirty="0">
                <a:latin typeface="MS Hei" pitchFamily="49" charset="-122"/>
                <a:ea typeface="MS Hei" pitchFamily="49" charset="-122"/>
              </a:rPr>
              <a:t>另外铅对</a:t>
            </a:r>
            <a:r>
              <a:rPr lang="zh-CN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MS Hei" pitchFamily="49" charset="-122"/>
                <a:ea typeface="MS Hei" pitchFamily="49" charset="-122"/>
              </a:rPr>
              <a:t>神经鞘细胞</a:t>
            </a:r>
            <a:r>
              <a:rPr lang="zh-CN" altLang="en-US" sz="2000" dirty="0">
                <a:latin typeface="MS Hei" pitchFamily="49" charset="-122"/>
                <a:ea typeface="MS Hei" pitchFamily="49" charset="-122"/>
              </a:rPr>
              <a:t>有直接毒作用。</a:t>
            </a:r>
          </a:p>
          <a:p>
            <a:pPr algn="just" eaLnBrk="1" hangingPunct="1">
              <a:lnSpc>
                <a:spcPct val="105000"/>
              </a:lnSpc>
            </a:pPr>
            <a:r>
              <a:rPr lang="zh-CN" altLang="en-US" sz="2000" dirty="0">
                <a:latin typeface="MS Hei" pitchFamily="49" charset="-122"/>
                <a:ea typeface="MS Hei" pitchFamily="49" charset="-122"/>
              </a:rPr>
              <a:t>初期分布于各组织，以肝、</a:t>
            </a:r>
            <a:r>
              <a:rPr lang="zh-CN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MS Hei" pitchFamily="49" charset="-122"/>
                <a:ea typeface="MS Hei" pitchFamily="49" charset="-122"/>
              </a:rPr>
              <a:t>肾含量最高</a:t>
            </a:r>
            <a:r>
              <a:rPr lang="zh-CN" altLang="en-US" sz="2000" dirty="0">
                <a:latin typeface="MS Hei" pitchFamily="49" charset="-122"/>
                <a:ea typeface="MS Hei" pitchFamily="49" charset="-122"/>
              </a:rPr>
              <a:t>，数周后以不溶性磷酸铅的形式</a:t>
            </a:r>
            <a:r>
              <a:rPr lang="zh-CN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MS Hei" pitchFamily="49" charset="-122"/>
                <a:ea typeface="MS Hei" pitchFamily="49" charset="-122"/>
              </a:rPr>
              <a:t>沉积于骨</a:t>
            </a:r>
            <a:r>
              <a:rPr lang="zh-CN" altLang="en-US" sz="2000" dirty="0">
                <a:latin typeface="MS Hei" pitchFamily="49" charset="-122"/>
                <a:ea typeface="MS Hei" pitchFamily="49" charset="-122"/>
              </a:rPr>
              <a:t>、毛发和牙齿等。</a:t>
            </a:r>
          </a:p>
          <a:p>
            <a:pPr eaLnBrk="1" hangingPunct="1">
              <a:lnSpc>
                <a:spcPct val="105000"/>
              </a:lnSpc>
            </a:pPr>
            <a:r>
              <a:rPr lang="zh-CN" altLang="en-US" sz="2000" dirty="0"/>
              <a:t>排泄：主要经尿排出</a:t>
            </a:r>
            <a:endParaRPr lang="zh-CN" altLang="en-US" sz="2000" dirty="0">
              <a:latin typeface="MS Hei" pitchFamily="49" charset="-122"/>
              <a:ea typeface="MS Hei" pitchFamily="49" charset="-122"/>
            </a:endParaRPr>
          </a:p>
        </p:txBody>
      </p:sp>
      <p:pic>
        <p:nvPicPr>
          <p:cNvPr id="6146" name="Picture 2" descr="C:\Users\kxy\Desktop\气体排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3160" y="616132"/>
            <a:ext cx="3062114" cy="1656184"/>
          </a:xfrm>
          <a:prstGeom prst="rect">
            <a:avLst/>
          </a:prstGeom>
          <a:noFill/>
        </p:spPr>
      </p:pic>
      <p:pic>
        <p:nvPicPr>
          <p:cNvPr id="6147" name="Picture 3" descr="C:\Users\kxy\Desktop\血循环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7136" y="4941168"/>
            <a:ext cx="3489970" cy="1484784"/>
          </a:xfrm>
          <a:prstGeom prst="rect">
            <a:avLst/>
          </a:prstGeom>
          <a:noFill/>
        </p:spPr>
      </p:pic>
      <p:pic>
        <p:nvPicPr>
          <p:cNvPr id="6148" name="Picture 4" descr="C:\Users\kxy\Desktop\消化道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3160" y="2852936"/>
            <a:ext cx="3240360" cy="1582688"/>
          </a:xfrm>
          <a:prstGeom prst="rect">
            <a:avLst/>
          </a:prstGeom>
          <a:noFill/>
        </p:spPr>
      </p:pic>
      <p:sp>
        <p:nvSpPr>
          <p:cNvPr id="7" name="下箭头 6"/>
          <p:cNvSpPr/>
          <p:nvPr/>
        </p:nvSpPr>
        <p:spPr bwMode="auto">
          <a:xfrm>
            <a:off x="7905328" y="2276872"/>
            <a:ext cx="288032" cy="504056"/>
          </a:xfrm>
          <a:prstGeom prst="downArrow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9" name="Picture 5" descr="C:\Users\kxy\Desktop\骨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528" y="5661248"/>
            <a:ext cx="2693863" cy="1080120"/>
          </a:xfrm>
          <a:prstGeom prst="rect">
            <a:avLst/>
          </a:prstGeom>
          <a:noFill/>
        </p:spPr>
      </p:pic>
      <p:sp>
        <p:nvSpPr>
          <p:cNvPr id="9" name="下箭头 8"/>
          <p:cNvSpPr/>
          <p:nvPr/>
        </p:nvSpPr>
        <p:spPr bwMode="auto">
          <a:xfrm>
            <a:off x="7833320" y="4437112"/>
            <a:ext cx="288032" cy="504056"/>
          </a:xfrm>
          <a:prstGeom prst="downArrow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50" name="Picture 6" descr="C:\Users\kxy\Desktop\肾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8624" y="4725144"/>
            <a:ext cx="2830815" cy="1224136"/>
          </a:xfrm>
          <a:prstGeom prst="rect">
            <a:avLst/>
          </a:prstGeom>
          <a:noFill/>
        </p:spPr>
      </p:pic>
      <p:sp>
        <p:nvSpPr>
          <p:cNvPr id="14" name="左箭头 13"/>
          <p:cNvSpPr/>
          <p:nvPr/>
        </p:nvSpPr>
        <p:spPr bwMode="auto">
          <a:xfrm>
            <a:off x="4232920" y="5301208"/>
            <a:ext cx="1728192" cy="216024"/>
          </a:xfrm>
          <a:prstGeom prst="leftArrow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下弧形箭头 14"/>
          <p:cNvSpPr/>
          <p:nvPr/>
        </p:nvSpPr>
        <p:spPr bwMode="auto">
          <a:xfrm>
            <a:off x="3368824" y="5949280"/>
            <a:ext cx="2952328" cy="548680"/>
          </a:xfrm>
          <a:prstGeom prst="curvedUpArrow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上箭头 17"/>
          <p:cNvSpPr/>
          <p:nvPr/>
        </p:nvSpPr>
        <p:spPr bwMode="auto">
          <a:xfrm>
            <a:off x="6105128" y="4725144"/>
            <a:ext cx="288032" cy="576064"/>
          </a:xfrm>
          <a:prstGeom prst="upArrow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b="0" dirty="0">
                <a:latin typeface="MS Hei" pitchFamily="49" charset="-122"/>
                <a:ea typeface="MS Hei" pitchFamily="49" charset="-122"/>
              </a:rPr>
              <a:t>中毒表现</a:t>
            </a:r>
            <a:endParaRPr lang="en-US" altLang="zh-CN" b="0" dirty="0">
              <a:latin typeface="MS Hei" pitchFamily="49" charset="-122"/>
              <a:ea typeface="MS Hei" pitchFamily="49" charset="-122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632520" y="1988840"/>
            <a:ext cx="5328592" cy="388843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marL="469900" marR="0" lvl="0" indent="-469900" algn="just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   多为慢性中毒，早期有乏力、神经衰弱、口内金属味、肌肉酸痛等症状，随后出现腹隐痛，少数患者牙龈边缘有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MS Hei" pitchFamily="49" charset="-122"/>
                <a:cs typeface="+mn-cs"/>
              </a:rPr>
              <a:t>“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MS Hei" pitchFamily="49" charset="-122"/>
                <a:ea typeface="MS Hei" pitchFamily="49" charset="-122"/>
                <a:cs typeface="+mn-cs"/>
              </a:rPr>
              <a:t>铅线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MS Hei" pitchFamily="49" charset="-122"/>
                <a:cs typeface="+mn-cs"/>
              </a:rPr>
              <a:t>”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MS Hei" pitchFamily="49" charset="-122"/>
              <a:cs typeface="+mn-cs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Hei" pitchFamily="49" charset="-122"/>
              <a:ea typeface="MS Hei" pitchFamily="49" charset="-122"/>
              <a:cs typeface="+mn-cs"/>
            </a:endParaRPr>
          </a:p>
          <a:p>
            <a:pPr marL="469900" indent="-469900" algn="just" rtl="0">
              <a:lnSpc>
                <a:spcPct val="115000"/>
              </a:lnSpc>
              <a:spcBef>
                <a:spcPct val="20000"/>
              </a:spcBef>
              <a:buClr>
                <a:srgbClr val="000099"/>
              </a:buClr>
              <a:buSzPct val="80000"/>
              <a:defRPr/>
            </a:pPr>
            <a:r>
              <a:rPr lang="en-US" altLang="zh-CN" sz="2000" kern="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(1) </a:t>
            </a:r>
            <a:r>
              <a:rPr lang="zh-CN" altLang="en-US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MS Hei" pitchFamily="49" charset="-122"/>
                <a:ea typeface="MS Hei" pitchFamily="49" charset="-122"/>
                <a:cs typeface="+mn-cs"/>
              </a:rPr>
              <a:t>神经系统</a:t>
            </a:r>
            <a:r>
              <a:rPr lang="zh-CN" altLang="en-US" sz="2000" kern="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：周围神经病；铅毒性脑病</a:t>
            </a:r>
            <a:endParaRPr lang="en-US" altLang="zh-CN" sz="2000" kern="0" dirty="0">
              <a:solidFill>
                <a:schemeClr val="tx1"/>
              </a:solidFill>
              <a:latin typeface="MS Hei" pitchFamily="49" charset="-122"/>
              <a:ea typeface="MS Hei" pitchFamily="49" charset="-122"/>
              <a:cs typeface="+mn-cs"/>
            </a:endParaRPr>
          </a:p>
          <a:p>
            <a:pPr marL="469900" indent="-469900" algn="just" rtl="0">
              <a:lnSpc>
                <a:spcPct val="115000"/>
              </a:lnSpc>
              <a:spcBef>
                <a:spcPct val="20000"/>
              </a:spcBef>
              <a:buClr>
                <a:srgbClr val="000099"/>
              </a:buClr>
              <a:buSzPct val="80000"/>
              <a:defRPr/>
            </a:pPr>
            <a:r>
              <a:rPr lang="en-US" altLang="zh-CN" sz="2000" kern="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(2) </a:t>
            </a:r>
            <a:r>
              <a:rPr lang="zh-CN" altLang="en-US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MS Hei" pitchFamily="49" charset="-122"/>
                <a:ea typeface="MS Hei" pitchFamily="49" charset="-122"/>
                <a:cs typeface="+mn-cs"/>
              </a:rPr>
              <a:t>消化系统</a:t>
            </a:r>
            <a:r>
              <a:rPr lang="zh-CN" altLang="en-US" sz="2000" kern="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：</a:t>
            </a:r>
            <a:r>
              <a:rPr lang="zh-CN" altLang="en-US" sz="2000" kern="0" dirty="0">
                <a:solidFill>
                  <a:srgbClr val="C00000"/>
                </a:solidFill>
                <a:latin typeface="MS Hei" pitchFamily="49" charset="-122"/>
                <a:ea typeface="MS Hei" pitchFamily="49" charset="-122"/>
                <a:cs typeface="+mn-cs"/>
              </a:rPr>
              <a:t>腹绞痛</a:t>
            </a:r>
            <a:endParaRPr lang="en-US" altLang="zh-CN" sz="2000" kern="0" dirty="0">
              <a:solidFill>
                <a:srgbClr val="C00000"/>
              </a:solidFill>
              <a:latin typeface="MS Hei" pitchFamily="49" charset="-122"/>
              <a:ea typeface="MS Hei" pitchFamily="49" charset="-122"/>
              <a:cs typeface="+mn-cs"/>
            </a:endParaRPr>
          </a:p>
          <a:p>
            <a:pPr marL="469900" indent="-469900" algn="just" rtl="0">
              <a:lnSpc>
                <a:spcPct val="115000"/>
              </a:lnSpc>
              <a:spcBef>
                <a:spcPct val="20000"/>
              </a:spcBef>
              <a:buClr>
                <a:srgbClr val="000099"/>
              </a:buClr>
              <a:buSzPct val="80000"/>
              <a:defRPr/>
            </a:pPr>
            <a:r>
              <a:rPr lang="en-US" altLang="zh-CN" sz="2000" kern="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(3) </a:t>
            </a:r>
            <a:r>
              <a:rPr lang="zh-CN" altLang="en-US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MS Hei" pitchFamily="49" charset="-122"/>
                <a:ea typeface="MS Hei" pitchFamily="49" charset="-122"/>
                <a:cs typeface="+mn-cs"/>
              </a:rPr>
              <a:t>造血系统</a:t>
            </a:r>
            <a:r>
              <a:rPr lang="zh-CN" altLang="en-US" sz="2000" kern="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：低色素性正常红细胞性贫血。</a:t>
            </a:r>
            <a:endParaRPr lang="en-US" altLang="zh-CN" sz="2000" kern="0" dirty="0">
              <a:solidFill>
                <a:schemeClr val="tx1"/>
              </a:solidFill>
              <a:latin typeface="MS Hei" pitchFamily="49" charset="-122"/>
              <a:ea typeface="MS Hei" pitchFamily="49" charset="-122"/>
              <a:cs typeface="+mn-cs"/>
            </a:endParaRPr>
          </a:p>
          <a:p>
            <a:pPr marL="469900" indent="-469900" algn="just" rtl="0">
              <a:lnSpc>
                <a:spcPct val="115000"/>
              </a:lnSpc>
              <a:spcBef>
                <a:spcPct val="20000"/>
              </a:spcBef>
              <a:buClr>
                <a:srgbClr val="000099"/>
              </a:buClr>
              <a:buSzPct val="80000"/>
              <a:defRPr/>
            </a:pPr>
            <a:r>
              <a:rPr lang="en-US" altLang="zh-CN" sz="2000" kern="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(4) </a:t>
            </a:r>
            <a:r>
              <a:rPr lang="zh-CN" altLang="en-US" sz="2000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MS Hei" pitchFamily="49" charset="-122"/>
                <a:ea typeface="MS Hei" pitchFamily="49" charset="-122"/>
                <a:cs typeface="+mn-cs"/>
              </a:rPr>
              <a:t>其它</a:t>
            </a:r>
            <a:r>
              <a:rPr lang="zh-CN" altLang="en-US" sz="2000" kern="0" dirty="0">
                <a:solidFill>
                  <a:schemeClr val="tx1"/>
                </a:solidFill>
                <a:latin typeface="MS Hei" pitchFamily="49" charset="-122"/>
                <a:ea typeface="MS Hei" pitchFamily="49" charset="-122"/>
                <a:cs typeface="+mn-cs"/>
              </a:rPr>
              <a:t>：肾脏受到一定损害，出现蛋白尿、管型尿及肾功能减退。</a:t>
            </a:r>
          </a:p>
        </p:txBody>
      </p:sp>
      <p:pic>
        <p:nvPicPr>
          <p:cNvPr id="2050" name="Picture 2" descr="C:\Users\kxy\Desktop\铅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168" y="1196752"/>
            <a:ext cx="2952328" cy="2088232"/>
          </a:xfrm>
          <a:prstGeom prst="rect">
            <a:avLst/>
          </a:prstGeom>
          <a:noFill/>
        </p:spPr>
      </p:pic>
      <p:pic>
        <p:nvPicPr>
          <p:cNvPr id="2051" name="Picture 3" descr="C:\Users\kxy\Desktop\腹绞痛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7176" y="3573016"/>
            <a:ext cx="2808312" cy="2376264"/>
          </a:xfrm>
          <a:prstGeom prst="rect">
            <a:avLst/>
          </a:prstGeom>
          <a:noFill/>
        </p:spPr>
      </p:pic>
      <p:sp>
        <p:nvSpPr>
          <p:cNvPr id="8" name="右箭头 7"/>
          <p:cNvSpPr/>
          <p:nvPr/>
        </p:nvSpPr>
        <p:spPr bwMode="auto">
          <a:xfrm>
            <a:off x="5601072" y="2780928"/>
            <a:ext cx="648072" cy="216024"/>
          </a:xfrm>
          <a:prstGeom prst="rightArrow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右箭头 8"/>
          <p:cNvSpPr/>
          <p:nvPr/>
        </p:nvSpPr>
        <p:spPr bwMode="auto">
          <a:xfrm>
            <a:off x="3800872" y="4077072"/>
            <a:ext cx="2520280" cy="216024"/>
          </a:xfrm>
          <a:prstGeom prst="rightArrow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600" b="1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88950" y="476250"/>
            <a:ext cx="8777288" cy="647700"/>
          </a:xfrm>
          <a:ln/>
        </p:spPr>
        <p:txBody>
          <a:bodyPr vert="horz" wrap="square" lIns="91440" tIns="45720" rIns="91440" bIns="45720" anchor="b"/>
          <a:lstStyle/>
          <a:p>
            <a:pPr eaLnBrk="1" hangingPunct="1"/>
            <a:r>
              <a:rPr lang="zh-CN" altLang="en-US" sz="3200" dirty="0"/>
              <a:t>诊断</a:t>
            </a:r>
            <a:endParaRPr lang="en-US" altLang="zh-CN" sz="3200" dirty="0"/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632520" y="1484784"/>
            <a:ext cx="8529955" cy="1872208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  <a:buNone/>
            </a:pPr>
            <a:r>
              <a:rPr lang="zh-CN" altLang="en-US" sz="2000" dirty="0">
                <a:solidFill>
                  <a:srgbClr val="C00000"/>
                </a:solidFill>
              </a:rPr>
              <a:t>有密切铅接触史</a:t>
            </a:r>
            <a:endParaRPr lang="en-US" altLang="zh-CN" sz="2000" i="1" dirty="0"/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000" i="1" dirty="0"/>
              <a:t> </a:t>
            </a:r>
            <a:r>
              <a:rPr lang="zh-CN" altLang="en-US" sz="2000" i="1" dirty="0">
                <a:solidFill>
                  <a:srgbClr val="C00000"/>
                </a:solidFill>
              </a:rPr>
              <a:t>铅吸收</a:t>
            </a:r>
            <a:endParaRPr lang="en-US" altLang="zh-CN" sz="2000" i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000" i="1" dirty="0"/>
              <a:t>a</a:t>
            </a:r>
            <a:r>
              <a:rPr lang="zh-CN" altLang="en-US" sz="2000" i="1" dirty="0"/>
              <a:t>）尿铅≥ </a:t>
            </a:r>
            <a:r>
              <a:rPr lang="en-US" altLang="zh-CN" sz="2000" i="1" dirty="0"/>
              <a:t>0.34μmol/L </a:t>
            </a:r>
            <a:r>
              <a:rPr lang="zh-CN" altLang="en-US" sz="2000" i="1" dirty="0"/>
              <a:t>（ </a:t>
            </a:r>
            <a:r>
              <a:rPr lang="en-US" altLang="zh-CN" sz="2000" i="1" dirty="0"/>
              <a:t>0.07mg/L</a:t>
            </a:r>
            <a:r>
              <a:rPr lang="zh-CN" altLang="en-US" sz="2000" i="1" dirty="0"/>
              <a:t>，</a:t>
            </a:r>
            <a:r>
              <a:rPr lang="en-US" altLang="zh-CN" sz="2000" i="1" dirty="0"/>
              <a:t>70μg/L </a:t>
            </a:r>
            <a:r>
              <a:rPr lang="zh-CN" altLang="en-US" sz="2000" i="1" dirty="0"/>
              <a:t>）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000" i="1" dirty="0"/>
              <a:t>        或</a:t>
            </a:r>
            <a:r>
              <a:rPr lang="en-US" altLang="zh-CN" sz="2000" i="1" dirty="0"/>
              <a:t>0.48μmol/24h </a:t>
            </a:r>
            <a:r>
              <a:rPr lang="zh-CN" altLang="en-US" sz="2000" i="1" dirty="0"/>
              <a:t>（ </a:t>
            </a:r>
            <a:r>
              <a:rPr lang="en-US" altLang="zh-CN" sz="2000" i="1" dirty="0"/>
              <a:t>0.1mg/24h </a:t>
            </a:r>
            <a:r>
              <a:rPr lang="zh-CN" altLang="en-US" sz="2000" i="1" dirty="0"/>
              <a:t>、</a:t>
            </a:r>
            <a:r>
              <a:rPr lang="en-US" altLang="zh-CN" sz="2000" i="1" dirty="0"/>
              <a:t>100μg/24h </a:t>
            </a:r>
            <a:r>
              <a:rPr lang="zh-CN" altLang="en-US" sz="2000" i="1" dirty="0"/>
              <a:t>）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000" i="1" dirty="0"/>
              <a:t>   </a:t>
            </a:r>
            <a:r>
              <a:rPr lang="en-US" altLang="zh-CN" sz="2000" i="1" dirty="0"/>
              <a:t>b</a:t>
            </a:r>
            <a:r>
              <a:rPr lang="zh-CN" altLang="en-US" sz="2000" i="1" dirty="0"/>
              <a:t>）</a:t>
            </a:r>
            <a:r>
              <a:rPr lang="zh-CN" altLang="en-US" sz="2000" i="1" dirty="0">
                <a:solidFill>
                  <a:srgbClr val="FF0000"/>
                </a:solidFill>
              </a:rPr>
              <a:t>血铅≥</a:t>
            </a:r>
            <a:r>
              <a:rPr lang="en-US" altLang="zh-CN" sz="2000" i="1" dirty="0">
                <a:solidFill>
                  <a:srgbClr val="FF0000"/>
                </a:solidFill>
              </a:rPr>
              <a:t>1.9μmol/l</a:t>
            </a:r>
            <a:r>
              <a:rPr lang="zh-CN" altLang="en-US" sz="2000" i="1" dirty="0">
                <a:solidFill>
                  <a:srgbClr val="FF0000"/>
                </a:solidFill>
              </a:rPr>
              <a:t>（ </a:t>
            </a:r>
            <a:r>
              <a:rPr lang="en-US" altLang="zh-CN" sz="2000" i="1" dirty="0">
                <a:solidFill>
                  <a:srgbClr val="FF0000"/>
                </a:solidFill>
              </a:rPr>
              <a:t>0.4mg/L</a:t>
            </a:r>
            <a:r>
              <a:rPr lang="zh-CN" altLang="en-US" sz="2000" i="1" dirty="0">
                <a:solidFill>
                  <a:srgbClr val="FF0000"/>
                </a:solidFill>
              </a:rPr>
              <a:t>、</a:t>
            </a:r>
            <a:r>
              <a:rPr lang="en-US" altLang="zh-CN" sz="2000" i="1" dirty="0">
                <a:solidFill>
                  <a:srgbClr val="FF0000"/>
                </a:solidFill>
              </a:rPr>
              <a:t>400μg/L</a:t>
            </a:r>
            <a:r>
              <a:rPr lang="zh-CN" altLang="en-US" sz="2000" i="1" dirty="0">
                <a:solidFill>
                  <a:srgbClr val="FF0000"/>
                </a:solidFill>
              </a:rPr>
              <a:t>）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000" i="1" dirty="0"/>
              <a:t>  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32520" y="3356992"/>
            <a:ext cx="8352928" cy="165618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48544" y="4365104"/>
            <a:ext cx="3384376" cy="300952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609600" marR="0" lvl="0" indent="-609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中度中毒</a:t>
            </a:r>
          </a:p>
          <a:p>
            <a:pPr marL="469900" marR="0" lvl="0" indent="-469900" algn="l" defTabSz="914400" rtl="0" eaLnBrk="0" fontAlgn="t" latinLnBrk="1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腹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医学百科：绞痛"/>
              </a:rPr>
              <a:t>绞痛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；</a:t>
            </a:r>
          </a:p>
          <a:p>
            <a:pPr marL="469900" marR="0" lvl="0" indent="-469900" algn="l" defTabSz="914400" rtl="0" eaLnBrk="0" fontAlgn="t" latinLnBrk="1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医学百科：贫血"/>
              </a:rPr>
              <a:t>贫血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；</a:t>
            </a:r>
          </a:p>
          <a:p>
            <a:pPr marL="469900" marR="0" lvl="0" indent="-4699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轻度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中毒性周围神经病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961112" y="4365104"/>
            <a:ext cx="3168352" cy="21510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609600" marR="0" lvl="0" indent="-609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重度中毒</a:t>
            </a:r>
          </a:p>
          <a:p>
            <a:pPr marL="469900" marR="0" lvl="0" indent="-469900" algn="l" defTabSz="914400" rtl="0" eaLnBrk="0" fontAlgn="t" latinLnBrk="1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铅</a:t>
            </a:r>
            <a:r>
              <a:rPr kumimoji="0" lang="en-US" altLang="zh-CN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tooltip="医学百科：麻痹"/>
              </a:rPr>
              <a:t>麻痹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；</a:t>
            </a:r>
          </a:p>
          <a:p>
            <a:pPr marL="469900" marR="0" lvl="0" indent="-469900" algn="l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中毒性脑病。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704528" y="3356992"/>
            <a:ext cx="8424936" cy="864096"/>
          </a:xfrm>
          <a:prstGeom prst="rect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609600" lvl="0" indent="-609600" algn="l" rtl="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80000"/>
              <a:defRPr/>
            </a:pPr>
            <a:r>
              <a:rPr lang="zh-CN" altLang="en-US" sz="2000" kern="0" dirty="0">
                <a:solidFill>
                  <a:srgbClr val="C00000"/>
                </a:solidFill>
              </a:rPr>
              <a:t>轻度铅中毒：</a:t>
            </a:r>
          </a:p>
          <a:p>
            <a:pPr marL="469900" lvl="0" indent="-469900" algn="l" rtl="0" eaLnBrk="0" fontAlgn="t" latinLnBrk="1" hangingPunct="0">
              <a:lnSpc>
                <a:spcPct val="115000"/>
              </a:lnSpc>
              <a:spcBef>
                <a:spcPct val="20000"/>
              </a:spcBef>
              <a:buClr>
                <a:srgbClr val="000099"/>
              </a:buClr>
              <a:buSzPct val="80000"/>
              <a:defRPr/>
            </a:pPr>
            <a:r>
              <a:rPr lang="en-US" altLang="zh-CN" sz="2000" kern="0" dirty="0">
                <a:solidFill>
                  <a:srgbClr val="C00000"/>
                </a:solidFill>
              </a:rPr>
              <a:t>       </a:t>
            </a:r>
            <a:r>
              <a:rPr lang="zh-CN" altLang="zh-CN" sz="2000" kern="0" dirty="0">
                <a:solidFill>
                  <a:srgbClr val="C00000"/>
                </a:solidFill>
              </a:rPr>
              <a:t>血铅</a:t>
            </a:r>
            <a:r>
              <a:rPr lang="en-US" altLang="zh-CN" sz="2000" kern="0" dirty="0">
                <a:solidFill>
                  <a:srgbClr val="C00000"/>
                </a:solidFill>
              </a:rPr>
              <a:t>≥2.9μmol/L</a:t>
            </a:r>
            <a:r>
              <a:rPr lang="zh-CN" altLang="zh-CN" sz="2000" kern="0" dirty="0">
                <a:solidFill>
                  <a:srgbClr val="C00000"/>
                </a:solidFill>
              </a:rPr>
              <a:t>（</a:t>
            </a:r>
            <a:r>
              <a:rPr lang="en-US" altLang="zh-CN" sz="2000" kern="0" dirty="0">
                <a:solidFill>
                  <a:srgbClr val="C00000"/>
                </a:solidFill>
              </a:rPr>
              <a:t>600μg/L</a:t>
            </a:r>
            <a:r>
              <a:rPr lang="zh-CN" altLang="zh-CN" sz="2000" kern="0" dirty="0">
                <a:solidFill>
                  <a:srgbClr val="C00000"/>
                </a:solidFill>
              </a:rPr>
              <a:t>）或尿铅</a:t>
            </a:r>
            <a:r>
              <a:rPr lang="en-US" altLang="zh-CN" sz="2000" kern="0" dirty="0">
                <a:solidFill>
                  <a:srgbClr val="C00000"/>
                </a:solidFill>
              </a:rPr>
              <a:t>≥0.58μmol/L</a:t>
            </a:r>
            <a:r>
              <a:rPr lang="zh-CN" altLang="zh-CN" sz="2000" kern="0" dirty="0">
                <a:solidFill>
                  <a:srgbClr val="C00000"/>
                </a:solidFill>
              </a:rPr>
              <a:t>（</a:t>
            </a:r>
            <a:r>
              <a:rPr lang="en-US" altLang="zh-CN" sz="2000" kern="0" dirty="0">
                <a:solidFill>
                  <a:srgbClr val="C00000"/>
                </a:solidFill>
              </a:rPr>
              <a:t>120μg/L</a:t>
            </a:r>
            <a:r>
              <a:rPr lang="zh-CN" altLang="zh-CN" sz="2000" kern="0" dirty="0">
                <a:solidFill>
                  <a:srgbClr val="C00000"/>
                </a:solidFill>
              </a:rPr>
              <a:t>）</a:t>
            </a:r>
            <a:endParaRPr lang="zh-CN" altLang="en-US" sz="20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tx1">
                <a:gamma/>
                <a:tint val="0"/>
                <a:invGamma/>
              </a:schemeClr>
            </a:gs>
            <a:gs pos="100000">
              <a:schemeClr val="tx1"/>
            </a:gs>
          </a:gsLst>
          <a:lin ang="0" scaled="1"/>
        </a:gradFill>
        <a:ln w="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tx1">
                <a:gamma/>
                <a:tint val="0"/>
                <a:invGamma/>
              </a:schemeClr>
            </a:gs>
            <a:gs pos="100000">
              <a:schemeClr val="tx1"/>
            </a:gs>
          </a:gsLst>
          <a:lin ang="0" scaled="1"/>
        </a:gradFill>
        <a:ln w="0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493</TotalTime>
  <Words>912</Words>
  <Application>Microsoft Office PowerPoint</Application>
  <PresentationFormat>A4 纸张(210x297 毫米)</PresentationFormat>
  <Paragraphs>120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MS Hei</vt:lpstr>
      <vt:lpstr>宋体</vt:lpstr>
      <vt:lpstr>Arial</vt:lpstr>
      <vt:lpstr>Garamond</vt:lpstr>
      <vt:lpstr>Times New Roman</vt:lpstr>
      <vt:lpstr>Verdana</vt:lpstr>
      <vt:lpstr>Wingdings</vt:lpstr>
      <vt:lpstr>Profile</vt:lpstr>
      <vt:lpstr>PowerPoint 演示文稿</vt:lpstr>
      <vt:lpstr>PowerPoint 演示文稿</vt:lpstr>
      <vt:lpstr>PowerPoint 演示文稿</vt:lpstr>
      <vt:lpstr>PowerPoint 演示文稿</vt:lpstr>
      <vt:lpstr>铅中毒</vt:lpstr>
      <vt:lpstr>       铅可经胎盘和乳腺分泌传递给胎儿和婴儿，损害正常发育和引起中毒。</vt:lpstr>
      <vt:lpstr>如何进入人体？</vt:lpstr>
      <vt:lpstr>中毒表现</vt:lpstr>
      <vt:lpstr>诊断</vt:lpstr>
      <vt:lpstr>治疗</vt:lpstr>
      <vt:lpstr>治疗</vt:lpstr>
      <vt:lpstr>PowerPoint 演示文稿</vt:lpstr>
      <vt:lpstr>临床表现</vt:lpstr>
      <vt:lpstr>临床表现</vt:lpstr>
      <vt:lpstr>PowerPoint 演示文稿</vt:lpstr>
      <vt:lpstr>预防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美国心脏学会 医务人员基础生命支持课程</dc:title>
  <dc:creator>chaoyang</dc:creator>
  <cp:lastModifiedBy>姚 峰</cp:lastModifiedBy>
  <cp:revision>640</cp:revision>
  <dcterms:created xsi:type="dcterms:W3CDTF">2004-09-20T02:10:07Z</dcterms:created>
  <dcterms:modified xsi:type="dcterms:W3CDTF">2020-01-10T02:44:03Z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