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30"/>
  </p:notesMasterIdLst>
  <p:sldIdLst>
    <p:sldId id="257" r:id="rId2"/>
    <p:sldId id="258" r:id="rId3"/>
    <p:sldId id="259" r:id="rId4"/>
    <p:sldId id="262" r:id="rId5"/>
    <p:sldId id="265" r:id="rId6"/>
    <p:sldId id="268" r:id="rId7"/>
    <p:sldId id="270" r:id="rId8"/>
    <p:sldId id="271" r:id="rId9"/>
    <p:sldId id="272" r:id="rId10"/>
    <p:sldId id="273" r:id="rId11"/>
    <p:sldId id="274" r:id="rId12"/>
    <p:sldId id="278" r:id="rId13"/>
    <p:sldId id="280" r:id="rId14"/>
    <p:sldId id="282" r:id="rId15"/>
    <p:sldId id="285" r:id="rId16"/>
    <p:sldId id="287" r:id="rId17"/>
    <p:sldId id="290" r:id="rId18"/>
    <p:sldId id="291" r:id="rId19"/>
    <p:sldId id="296" r:id="rId20"/>
    <p:sldId id="298" r:id="rId21"/>
    <p:sldId id="299" r:id="rId22"/>
    <p:sldId id="305" r:id="rId23"/>
    <p:sldId id="313" r:id="rId24"/>
    <p:sldId id="320" r:id="rId25"/>
    <p:sldId id="322" r:id="rId26"/>
    <p:sldId id="325" r:id="rId27"/>
    <p:sldId id="328" r:id="rId28"/>
    <p:sldId id="329"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DCDE444-B9BD-49C3-8D17-7176499B0687}">
          <p14:sldIdLst>
            <p14:sldId id="257"/>
            <p14:sldId id="258"/>
            <p14:sldId id="259"/>
            <p14:sldId id="262"/>
            <p14:sldId id="265"/>
            <p14:sldId id="268"/>
            <p14:sldId id="270"/>
            <p14:sldId id="271"/>
            <p14:sldId id="272"/>
            <p14:sldId id="273"/>
            <p14:sldId id="274"/>
            <p14:sldId id="278"/>
            <p14:sldId id="280"/>
            <p14:sldId id="282"/>
            <p14:sldId id="285"/>
            <p14:sldId id="287"/>
            <p14:sldId id="290"/>
            <p14:sldId id="291"/>
            <p14:sldId id="296"/>
            <p14:sldId id="298"/>
            <p14:sldId id="299"/>
          </p14:sldIdLst>
        </p14:section>
        <p14:section name="无标题节" id="{263250EE-D313-47F6-8A59-BA8DE46B53EB}">
          <p14:sldIdLst>
            <p14:sldId id="305"/>
            <p14:sldId id="313"/>
            <p14:sldId id="320"/>
            <p14:sldId id="322"/>
            <p14:sldId id="325"/>
            <p14:sldId id="328"/>
            <p14:sldId id="32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C2E"/>
    <a:srgbClr val="404040"/>
    <a:srgbClr val="CB3519"/>
    <a:srgbClr val="C00000"/>
    <a:srgbClr val="CB3517"/>
    <a:srgbClr val="DCDCDC"/>
    <a:srgbClr val="323A45"/>
    <a:srgbClr val="10243F"/>
    <a:srgbClr val="131426"/>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914" autoAdjust="0"/>
  </p:normalViewPr>
  <p:slideViewPr>
    <p:cSldViewPr>
      <p:cViewPr>
        <p:scale>
          <a:sx n="101" d="100"/>
          <a:sy n="101" d="100"/>
        </p:scale>
        <p:origin x="-274" y="259"/>
      </p:cViewPr>
      <p:guideLst>
        <p:guide orient="horz" pos="1623"/>
        <p:guide pos="3005"/>
      </p:guideLst>
    </p:cSldViewPr>
  </p:slideViewPr>
  <p:notesTextViewPr>
    <p:cViewPr>
      <p:scale>
        <a:sx n="1" d="1"/>
        <a:sy n="1" d="1"/>
      </p:scale>
      <p:origin x="0" y="0"/>
    </p:cViewPr>
  </p:notesTextViewPr>
  <p:sorterViewPr>
    <p:cViewPr>
      <p:scale>
        <a:sx n="122" d="100"/>
        <a:sy n="122"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1050"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51051"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286FA-1D4E-41F4-820F-9675833312C1}" type="datetimeFigureOut">
              <a:rPr lang="zh-CN" altLang="en-US" smtClean="0"/>
              <a:t>2020/8/14</a:t>
            </a:fld>
            <a:endParaRPr lang="zh-CN" altLang="en-US"/>
          </a:p>
        </p:txBody>
      </p:sp>
      <p:sp>
        <p:nvSpPr>
          <p:cNvPr id="1051052"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51053"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51054"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51055"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179876-21DC-41E8-8E63-89BCD04AD88F}" type="slidenum">
              <a:rPr lang="zh-CN" altLang="en-US" smtClean="0"/>
              <a:t>‹#›</a:t>
            </a:fld>
            <a:endParaRPr lang="zh-CN" altLang="en-US"/>
          </a:p>
        </p:txBody>
      </p:sp>
    </p:spTree>
    <p:extLst>
      <p:ext uri="{BB962C8B-B14F-4D97-AF65-F5344CB8AC3E}">
        <p14:creationId xmlns:p14="http://schemas.microsoft.com/office/powerpoint/2010/main" val="301027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幻灯片图像占位符 1"/>
          <p:cNvSpPr>
            <a:spLocks noGrp="1" noRot="1" noChangeAspect="1"/>
          </p:cNvSpPr>
          <p:nvPr>
            <p:ph type="sldImg"/>
          </p:nvPr>
        </p:nvSpPr>
        <p:spPr/>
      </p:sp>
      <p:sp>
        <p:nvSpPr>
          <p:cNvPr id="1048611" name="备注占位符 2"/>
          <p:cNvSpPr>
            <a:spLocks noGrp="1"/>
          </p:cNvSpPr>
          <p:nvPr>
            <p:ph type="body" idx="1"/>
          </p:nvPr>
        </p:nvSpPr>
        <p:spPr/>
        <p:txBody>
          <a:bodyPr/>
          <a:lstStyle/>
          <a:p>
            <a:r>
              <a:rPr lang="zh-CN" altLang="zh-CN"/>
              <a:t>题目：职业健康与防护</a:t>
            </a:r>
          </a:p>
        </p:txBody>
      </p:sp>
      <p:sp>
        <p:nvSpPr>
          <p:cNvPr id="1048612" name="灯片编号占位符 3"/>
          <p:cNvSpPr>
            <a:spLocks noGrp="1"/>
          </p:cNvSpPr>
          <p:nvPr>
            <p:ph type="sldNum" sz="quarter" idx="10"/>
          </p:nvPr>
        </p:nvSpPr>
        <p:spPr/>
        <p:txBody>
          <a:bodyPr/>
          <a:lstStyle/>
          <a:p>
            <a:fld id="{28179876-21DC-41E8-8E63-89BCD04AD88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0" name="幻灯片图像占位符 1"/>
          <p:cNvSpPr>
            <a:spLocks noGrp="1" noRot="1" noChangeAspect="1"/>
          </p:cNvSpPr>
          <p:nvPr>
            <p:ph type="sldImg"/>
          </p:nvPr>
        </p:nvSpPr>
        <p:spPr/>
      </p:sp>
      <p:sp>
        <p:nvSpPr>
          <p:cNvPr id="1049271" name="备注占位符 2"/>
          <p:cNvSpPr>
            <a:spLocks noGrp="1"/>
          </p:cNvSpPr>
          <p:nvPr>
            <p:ph type="body" idx="1"/>
          </p:nvPr>
        </p:nvSpPr>
        <p:spPr/>
        <p:txBody>
          <a:bodyPr/>
          <a:lstStyle/>
          <a:p>
            <a:pPr>
              <a:lnSpc>
                <a:spcPct val="90000"/>
              </a:lnSpc>
            </a:pPr>
            <a:r>
              <a:rPr lang="zh-CN" altLang="en-US">
                <a:sym typeface="+mn-ea"/>
              </a:rPr>
              <a:t>有害物进入人体的途径呼吸道、皮肤、消化道人们的普遍关注程度，饮食卫生＞皮肤卫生＞环境卫生不同途径进入的毒作用（毒性和反应速度）呼吸道＞皮肤＞消化道</a:t>
            </a:r>
            <a:endParaRPr lang="zh-CN" altLang="en-US"/>
          </a:p>
          <a:p>
            <a:endParaRPr lang="zh-CN" altLang="en-US"/>
          </a:p>
        </p:txBody>
      </p:sp>
      <p:sp>
        <p:nvSpPr>
          <p:cNvPr id="1049272" name="灯片编号占位符 3"/>
          <p:cNvSpPr>
            <a:spLocks noGrp="1"/>
          </p:cNvSpPr>
          <p:nvPr>
            <p:ph type="sldNum" sz="quarter" idx="10"/>
          </p:nvPr>
        </p:nvSpPr>
        <p:spPr/>
        <p:txBody>
          <a:bodyPr/>
          <a:lstStyle/>
          <a:p>
            <a:fld id="{28179876-21DC-41E8-8E63-89BCD04AD88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83" name="幻灯片图像占位符 1"/>
          <p:cNvSpPr>
            <a:spLocks noGrp="1" noRot="1" noChangeAspect="1"/>
          </p:cNvSpPr>
          <p:nvPr>
            <p:ph type="sldImg"/>
          </p:nvPr>
        </p:nvSpPr>
        <p:spPr/>
      </p:sp>
      <p:sp>
        <p:nvSpPr>
          <p:cNvPr id="1049284" name="备注占位符 2"/>
          <p:cNvSpPr>
            <a:spLocks noGrp="1"/>
          </p:cNvSpPr>
          <p:nvPr>
            <p:ph type="body" idx="1"/>
          </p:nvPr>
        </p:nvSpPr>
        <p:spPr/>
        <p:txBody>
          <a:bodyPr/>
          <a:lstStyle/>
          <a:p>
            <a:r>
              <a:rPr lang="zh-CN" altLang="en-US"/>
              <a:t>在生产过程、劳动过程、作业环境中产生的职业病危害因素</a:t>
            </a:r>
          </a:p>
        </p:txBody>
      </p:sp>
      <p:sp>
        <p:nvSpPr>
          <p:cNvPr id="1049285" name="灯片编号占位符 3"/>
          <p:cNvSpPr>
            <a:spLocks noGrp="1"/>
          </p:cNvSpPr>
          <p:nvPr>
            <p:ph type="sldNum" sz="quarter" idx="10"/>
          </p:nvPr>
        </p:nvSpPr>
        <p:spPr/>
        <p:txBody>
          <a:bodyPr/>
          <a:lstStyle/>
          <a:p>
            <a:fld id="{28179876-21DC-41E8-8E63-89BCD04AD88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56" name="幻灯片图像占位符 1"/>
          <p:cNvSpPr>
            <a:spLocks noGrp="1" noRot="1" noChangeAspect="1"/>
          </p:cNvSpPr>
          <p:nvPr>
            <p:ph type="sldImg"/>
          </p:nvPr>
        </p:nvSpPr>
        <p:spPr/>
      </p:sp>
      <p:sp>
        <p:nvSpPr>
          <p:cNvPr id="1049457" name="备注占位符 2"/>
          <p:cNvSpPr>
            <a:spLocks noGrp="1"/>
          </p:cNvSpPr>
          <p:nvPr>
            <p:ph type="body" idx="1"/>
          </p:nvPr>
        </p:nvSpPr>
        <p:spPr/>
        <p:txBody>
          <a:bodyPr/>
          <a:lstStyle/>
          <a:p>
            <a:r>
              <a:rPr lang="zh-CN" altLang="en-US"/>
              <a:t>职业病诱发因素</a:t>
            </a:r>
          </a:p>
        </p:txBody>
      </p:sp>
      <p:sp>
        <p:nvSpPr>
          <p:cNvPr id="1049458" name="灯片编号占位符 3"/>
          <p:cNvSpPr>
            <a:spLocks noGrp="1"/>
          </p:cNvSpPr>
          <p:nvPr>
            <p:ph type="sldNum" sz="quarter" idx="10"/>
          </p:nvPr>
        </p:nvSpPr>
        <p:spPr/>
        <p:txBody>
          <a:bodyPr/>
          <a:lstStyle/>
          <a:p>
            <a:fld id="{28179876-21DC-41E8-8E63-89BCD04AD88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31" name="幻灯片图像占位符 1"/>
          <p:cNvSpPr>
            <a:spLocks noGrp="1" noRot="1" noChangeAspect="1"/>
          </p:cNvSpPr>
          <p:nvPr>
            <p:ph type="sldImg"/>
          </p:nvPr>
        </p:nvSpPr>
        <p:spPr/>
      </p:sp>
      <p:sp>
        <p:nvSpPr>
          <p:cNvPr id="1049532" name="备注占位符 2"/>
          <p:cNvSpPr>
            <a:spLocks noGrp="1"/>
          </p:cNvSpPr>
          <p:nvPr>
            <p:ph type="body" idx="1"/>
          </p:nvPr>
        </p:nvSpPr>
        <p:spPr/>
        <p:txBody>
          <a:bodyPr/>
          <a:lstStyle/>
          <a:p>
            <a:r>
              <a:rPr lang="zh-CN" altLang="en-US" dirty="0">
                <a:latin typeface="仿宋_GB2312" panose="02010609030101010101" pitchFamily="49" charset="-122"/>
                <a:ea typeface="仿宋_GB2312" panose="02010609030101010101" pitchFamily="49" charset="-122"/>
                <a:sym typeface="+mn-ea"/>
              </a:rPr>
              <a:t>检查表法可单独应用于一些工艺简单的项目，也可与其他方法联合使用，对一些工艺繁杂的项目进行职业病危害因素识别。</a:t>
            </a:r>
            <a:endParaRPr lang="zh-CN" altLang="en-US"/>
          </a:p>
        </p:txBody>
      </p:sp>
      <p:sp>
        <p:nvSpPr>
          <p:cNvPr id="1049533" name="灯片编号占位符 3"/>
          <p:cNvSpPr>
            <a:spLocks noGrp="1"/>
          </p:cNvSpPr>
          <p:nvPr>
            <p:ph type="sldNum" sz="quarter" idx="10"/>
          </p:nvPr>
        </p:nvSpPr>
        <p:spPr/>
        <p:txBody>
          <a:bodyPr/>
          <a:lstStyle/>
          <a:p>
            <a:fld id="{28179876-21DC-41E8-8E63-89BCD04AD88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78" name="幻灯片图像占位符 1"/>
          <p:cNvSpPr>
            <a:spLocks noGrp="1" noRot="1" noChangeAspect="1"/>
          </p:cNvSpPr>
          <p:nvPr>
            <p:ph type="sldImg"/>
          </p:nvPr>
        </p:nvSpPr>
        <p:spPr/>
      </p:sp>
      <p:sp>
        <p:nvSpPr>
          <p:cNvPr id="1049579" name="备注占位符 2"/>
          <p:cNvSpPr>
            <a:spLocks noGrp="1"/>
          </p:cNvSpPr>
          <p:nvPr>
            <p:ph type="body" idx="1"/>
          </p:nvPr>
        </p:nvSpPr>
        <p:spPr/>
        <p:txBody>
          <a:bodyPr/>
          <a:lstStyle/>
          <a:p>
            <a:r>
              <a:rPr lang="zh-CN" altLang="en-US"/>
              <a:t>坚持以</a:t>
            </a:r>
            <a:r>
              <a:rPr lang="en-US" altLang="zh-CN"/>
              <a:t>“</a:t>
            </a:r>
            <a:r>
              <a:rPr lang="zh-CN" altLang="en-US"/>
              <a:t>预防为主，防治结合</a:t>
            </a:r>
            <a:r>
              <a:rPr lang="en-US" altLang="zh-CN"/>
              <a:t>”</a:t>
            </a:r>
            <a:r>
              <a:rPr lang="zh-CN" altLang="en-US"/>
              <a:t>的方针</a:t>
            </a:r>
          </a:p>
        </p:txBody>
      </p:sp>
      <p:sp>
        <p:nvSpPr>
          <p:cNvPr id="1049580" name="灯片编号占位符 3"/>
          <p:cNvSpPr>
            <a:spLocks noGrp="1"/>
          </p:cNvSpPr>
          <p:nvPr>
            <p:ph type="sldNum" sz="quarter" idx="10"/>
          </p:nvPr>
        </p:nvSpPr>
        <p:spPr/>
        <p:txBody>
          <a:bodyPr/>
          <a:lstStyle/>
          <a:p>
            <a:fld id="{28179876-21DC-41E8-8E63-89BCD04AD88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78" name="幻灯片图像占位符 1"/>
          <p:cNvSpPr>
            <a:spLocks noGrp="1" noRot="1" noChangeAspect="1"/>
          </p:cNvSpPr>
          <p:nvPr>
            <p:ph type="sldImg"/>
          </p:nvPr>
        </p:nvSpPr>
        <p:spPr/>
      </p:sp>
      <p:sp>
        <p:nvSpPr>
          <p:cNvPr id="1049679" name="备注占位符 2"/>
          <p:cNvSpPr>
            <a:spLocks noGrp="1"/>
          </p:cNvSpPr>
          <p:nvPr>
            <p:ph type="body" idx="1"/>
          </p:nvPr>
        </p:nvSpPr>
        <p:spPr/>
        <p:txBody>
          <a:bodyPr/>
          <a:lstStyle/>
          <a:p>
            <a:r>
              <a:rPr lang="zh-CN" altLang="en-US"/>
              <a:t>职业健康三同时</a:t>
            </a:r>
          </a:p>
        </p:txBody>
      </p:sp>
      <p:sp>
        <p:nvSpPr>
          <p:cNvPr id="1049680" name="灯片编号占位符 3"/>
          <p:cNvSpPr>
            <a:spLocks noGrp="1"/>
          </p:cNvSpPr>
          <p:nvPr>
            <p:ph type="sldNum" sz="quarter" idx="10"/>
          </p:nvPr>
        </p:nvSpPr>
        <p:spPr/>
        <p:txBody>
          <a:bodyPr/>
          <a:lstStyle/>
          <a:p>
            <a:fld id="{28179876-21DC-41E8-8E63-89BCD04AD88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31" name="幻灯片图像占位符 1"/>
          <p:cNvSpPr>
            <a:spLocks noGrp="1" noRot="1" noChangeAspect="1"/>
          </p:cNvSpPr>
          <p:nvPr>
            <p:ph type="sldImg"/>
          </p:nvPr>
        </p:nvSpPr>
        <p:spPr/>
      </p:sp>
      <p:sp>
        <p:nvSpPr>
          <p:cNvPr id="1049732" name="备注占位符 2"/>
          <p:cNvSpPr>
            <a:spLocks noGrp="1"/>
          </p:cNvSpPr>
          <p:nvPr>
            <p:ph type="body" idx="1"/>
          </p:nvPr>
        </p:nvSpPr>
        <p:spPr/>
        <p:txBody>
          <a:bodyPr/>
          <a:lstStyle/>
          <a:p>
            <a:r>
              <a:rPr lang="zh-CN" altLang="en-US"/>
              <a:t>职业健康管理</a:t>
            </a:r>
          </a:p>
        </p:txBody>
      </p:sp>
      <p:sp>
        <p:nvSpPr>
          <p:cNvPr id="1049733" name="灯片编号占位符 3"/>
          <p:cNvSpPr>
            <a:spLocks noGrp="1"/>
          </p:cNvSpPr>
          <p:nvPr>
            <p:ph type="sldNum" sz="quarter" idx="10"/>
          </p:nvPr>
        </p:nvSpPr>
        <p:spPr/>
        <p:txBody>
          <a:bodyPr/>
          <a:lstStyle/>
          <a:p>
            <a:fld id="{28179876-21DC-41E8-8E63-89BCD04AD88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95" name="幻灯片图像占位符 1"/>
          <p:cNvSpPr>
            <a:spLocks noGrp="1" noRot="1" noChangeAspect="1"/>
          </p:cNvSpPr>
          <p:nvPr>
            <p:ph type="sldImg"/>
          </p:nvPr>
        </p:nvSpPr>
        <p:spPr/>
      </p:sp>
      <p:sp>
        <p:nvSpPr>
          <p:cNvPr id="1049796" name="备注占位符 2"/>
          <p:cNvSpPr>
            <a:spLocks noGrp="1"/>
          </p:cNvSpPr>
          <p:nvPr>
            <p:ph type="body" idx="1"/>
          </p:nvPr>
        </p:nvSpPr>
        <p:spPr/>
        <p:txBody>
          <a:bodyPr/>
          <a:lstStyle/>
          <a:p>
            <a:r>
              <a:rPr lang="zh-CN" altLang="en-US"/>
              <a:t>《职业病预防法》相关规定</a:t>
            </a:r>
          </a:p>
        </p:txBody>
      </p:sp>
      <p:sp>
        <p:nvSpPr>
          <p:cNvPr id="1049797" name="灯片编号占位符 3"/>
          <p:cNvSpPr>
            <a:spLocks noGrp="1"/>
          </p:cNvSpPr>
          <p:nvPr>
            <p:ph type="sldNum" sz="quarter" idx="10"/>
          </p:nvPr>
        </p:nvSpPr>
        <p:spPr/>
        <p:txBody>
          <a:bodyPr/>
          <a:lstStyle/>
          <a:p>
            <a:fld id="{28179876-21DC-41E8-8E63-89BCD04AD88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824" name="幻灯片图像占位符 1"/>
          <p:cNvSpPr>
            <a:spLocks noGrp="1" noRot="1" noChangeAspect="1"/>
          </p:cNvSpPr>
          <p:nvPr>
            <p:ph type="sldImg"/>
          </p:nvPr>
        </p:nvSpPr>
        <p:spPr/>
      </p:sp>
      <p:sp>
        <p:nvSpPr>
          <p:cNvPr id="1049825" name="备注占位符 2"/>
          <p:cNvSpPr>
            <a:spLocks noGrp="1"/>
          </p:cNvSpPr>
          <p:nvPr>
            <p:ph type="body" idx="1"/>
          </p:nvPr>
        </p:nvSpPr>
        <p:spPr/>
        <p:txBody>
          <a:bodyPr/>
          <a:lstStyle/>
          <a:p>
            <a:r>
              <a:rPr lang="zh-CN" altLang="en-US"/>
              <a:t>企业要重视职业病的危害</a:t>
            </a:r>
          </a:p>
        </p:txBody>
      </p:sp>
      <p:sp>
        <p:nvSpPr>
          <p:cNvPr id="1049826" name="灯片编号占位符 3"/>
          <p:cNvSpPr>
            <a:spLocks noGrp="1"/>
          </p:cNvSpPr>
          <p:nvPr>
            <p:ph type="sldNum" sz="quarter" idx="10"/>
          </p:nvPr>
        </p:nvSpPr>
        <p:spPr/>
        <p:txBody>
          <a:bodyPr/>
          <a:lstStyle/>
          <a:p>
            <a:fld id="{28179876-21DC-41E8-8E63-89BCD04AD88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031" name="幻灯片图像占位符 1"/>
          <p:cNvSpPr>
            <a:spLocks noGrp="1" noRot="1" noChangeAspect="1"/>
          </p:cNvSpPr>
          <p:nvPr>
            <p:ph type="sldImg"/>
          </p:nvPr>
        </p:nvSpPr>
        <p:spPr/>
      </p:sp>
      <p:sp>
        <p:nvSpPr>
          <p:cNvPr id="1050032" name="备注占位符 2"/>
          <p:cNvSpPr>
            <a:spLocks noGrp="1"/>
          </p:cNvSpPr>
          <p:nvPr>
            <p:ph type="body" idx="1"/>
          </p:nvPr>
        </p:nvSpPr>
        <p:spPr/>
        <p:txBody>
          <a:bodyPr/>
          <a:lstStyle/>
          <a:p>
            <a:r>
              <a:rPr lang="zh-CN" altLang="en-US">
                <a:solidFill>
                  <a:srgbClr val="404040"/>
                </a:solidFill>
                <a:latin typeface="微软雅黑" panose="020B0503020204020204" pitchFamily="34" charset="-122"/>
                <a:ea typeface="微软雅黑" panose="020B0503020204020204" pitchFamily="34" charset="-122"/>
                <a:sym typeface="+mn-ea"/>
              </a:rPr>
              <a:t>用人单位应当保障劳动者行使前款所列权利。因劳动者依法行使正当权利而降低其工资、福利等待遇或者解除、终止与其订立的劳动合同的，其行为无效</a:t>
            </a:r>
            <a:endParaRPr lang="zh-CN" altLang="en-US">
              <a:solidFill>
                <a:srgbClr val="404040"/>
              </a:solidFill>
              <a:latin typeface="微软雅黑" panose="020B0503020204020204" pitchFamily="34" charset="-122"/>
              <a:ea typeface="微软雅黑" panose="020B0503020204020204" pitchFamily="34" charset="-122"/>
            </a:endParaRPr>
          </a:p>
          <a:p>
            <a:endParaRPr lang="zh-CN" altLang="en-US"/>
          </a:p>
        </p:txBody>
      </p:sp>
      <p:sp>
        <p:nvSpPr>
          <p:cNvPr id="1050033" name="灯片编号占位符 3"/>
          <p:cNvSpPr>
            <a:spLocks noGrp="1"/>
          </p:cNvSpPr>
          <p:nvPr>
            <p:ph type="sldNum" sz="quarter" idx="10"/>
          </p:nvPr>
        </p:nvSpPr>
        <p:spPr/>
        <p:txBody>
          <a:bodyPr/>
          <a:lstStyle/>
          <a:p>
            <a:fld id="{28179876-21DC-41E8-8E63-89BCD04AD88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幻灯片图像占位符 1"/>
          <p:cNvSpPr>
            <a:spLocks noGrp="1" noRot="1" noChangeAspect="1"/>
          </p:cNvSpPr>
          <p:nvPr>
            <p:ph type="sldImg"/>
          </p:nvPr>
        </p:nvSpPr>
        <p:spPr/>
      </p:sp>
      <p:sp>
        <p:nvSpPr>
          <p:cNvPr id="1048621" name="备注占位符 2"/>
          <p:cNvSpPr>
            <a:spLocks noGrp="1"/>
          </p:cNvSpPr>
          <p:nvPr>
            <p:ph type="body" idx="1"/>
          </p:nvPr>
        </p:nvSpPr>
        <p:spPr/>
        <p:txBody>
          <a:bodyPr/>
          <a:lstStyle/>
          <a:p>
            <a:pPr algn="l"/>
            <a:r>
              <a:rPr lang="zh-CN" altLang="en-US" b="1" dirty="0" smtClean="0">
                <a:solidFill>
                  <a:schemeClr val="accent1"/>
                </a:solidFill>
                <a:latin typeface="微软雅黑" panose="020B0503020204020204" pitchFamily="34" charset="-122"/>
                <a:ea typeface="微软雅黑" panose="020B0503020204020204" pitchFamily="34" charset="-122"/>
                <a:sym typeface="+mn-ea"/>
              </a:rPr>
              <a:t>一个男人上班却不注意健康与安全等于再给另外一个男人打工</a:t>
            </a:r>
            <a:r>
              <a:rPr lang="zh-CN" altLang="en-US" b="1" dirty="0">
                <a:solidFill>
                  <a:srgbClr val="DC8C0A"/>
                </a:solidFill>
                <a:latin typeface="微软雅黑" panose="020B0503020204020204" pitchFamily="34" charset="-122"/>
                <a:ea typeface="微软雅黑" panose="020B0503020204020204" pitchFamily="34" charset="-122"/>
                <a:sym typeface="+mn-ea"/>
              </a:rPr>
              <a:t>一</a:t>
            </a:r>
            <a:r>
              <a:rPr lang="zh-CN" altLang="en-US" b="1" dirty="0" smtClean="0">
                <a:solidFill>
                  <a:srgbClr val="DC8C0A"/>
                </a:solidFill>
                <a:latin typeface="微软雅黑" panose="020B0503020204020204" pitchFamily="34" charset="-122"/>
                <a:ea typeface="微软雅黑" panose="020B0503020204020204" pitchFamily="34" charset="-122"/>
                <a:sym typeface="+mn-ea"/>
              </a:rPr>
              <a:t>个女人</a:t>
            </a:r>
            <a:r>
              <a:rPr lang="zh-CN" altLang="en-US" b="1" dirty="0">
                <a:solidFill>
                  <a:srgbClr val="DC8C0A"/>
                </a:solidFill>
                <a:latin typeface="微软雅黑" panose="020B0503020204020204" pitchFamily="34" charset="-122"/>
                <a:ea typeface="微软雅黑" panose="020B0503020204020204" pitchFamily="34" charset="-122"/>
                <a:sym typeface="+mn-ea"/>
              </a:rPr>
              <a:t>上班却不注意健康与安全等于再给另外一</a:t>
            </a:r>
            <a:r>
              <a:rPr lang="zh-CN" altLang="en-US" b="1" dirty="0" smtClean="0">
                <a:solidFill>
                  <a:srgbClr val="DC8C0A"/>
                </a:solidFill>
                <a:latin typeface="微软雅黑" panose="020B0503020204020204" pitchFamily="34" charset="-122"/>
                <a:ea typeface="微软雅黑" panose="020B0503020204020204" pitchFamily="34" charset="-122"/>
                <a:sym typeface="+mn-ea"/>
              </a:rPr>
              <a:t>个女人腾地方</a:t>
            </a:r>
            <a:endParaRPr lang="en-US" altLang="zh-CN" b="1" dirty="0" smtClean="0">
              <a:solidFill>
                <a:srgbClr val="DC8C0A"/>
              </a:solidFill>
              <a:latin typeface="微软雅黑" panose="020B0503020204020204" pitchFamily="34" charset="-122"/>
              <a:ea typeface="微软雅黑" panose="020B0503020204020204" pitchFamily="34" charset="-122"/>
            </a:endParaRPr>
          </a:p>
          <a:p>
            <a:pPr algn="ctr"/>
            <a:endParaRPr lang="en-US" altLang="zh-CN" b="1" dirty="0" smtClean="0">
              <a:solidFill>
                <a:srgbClr val="0880D5"/>
              </a:solidFill>
              <a:latin typeface="微软雅黑" panose="020B0503020204020204" pitchFamily="34" charset="-122"/>
              <a:ea typeface="微软雅黑" panose="020B0503020204020204" pitchFamily="34" charset="-122"/>
            </a:endParaRPr>
          </a:p>
          <a:p>
            <a:pPr algn="ctr"/>
            <a:r>
              <a:rPr lang="zh-CN" altLang="en-US" b="1" dirty="0" smtClean="0">
                <a:solidFill>
                  <a:srgbClr val="0880D5"/>
                </a:solidFill>
                <a:latin typeface="微软雅黑" panose="020B0503020204020204" pitchFamily="34" charset="-122"/>
                <a:ea typeface="微软雅黑" panose="020B0503020204020204" pitchFamily="34" charset="-122"/>
                <a:sym typeface="+mn-ea"/>
              </a:rPr>
              <a:t>事故和和职业病就是“</a:t>
            </a:r>
            <a:r>
              <a:rPr lang="zh-CN" altLang="en-US" b="1" dirty="0">
                <a:solidFill>
                  <a:srgbClr val="0880D5"/>
                </a:solidFill>
                <a:latin typeface="微软雅黑" panose="020B0503020204020204" pitchFamily="34" charset="-122"/>
                <a:ea typeface="微软雅黑" panose="020B0503020204020204" pitchFamily="34" charset="-122"/>
                <a:sym typeface="+mn-ea"/>
              </a:rPr>
              <a:t>两改一归</a:t>
            </a:r>
            <a:r>
              <a:rPr lang="zh-CN" altLang="en-US" b="1" dirty="0" smtClean="0">
                <a:solidFill>
                  <a:srgbClr val="0880D5"/>
                </a:solidFill>
                <a:latin typeface="微软雅黑" panose="020B0503020204020204" pitchFamily="34" charset="-122"/>
                <a:ea typeface="微软雅黑" panose="020B0503020204020204" pitchFamily="34" charset="-122"/>
                <a:sym typeface="+mn-ea"/>
              </a:rPr>
              <a:t>”</a:t>
            </a:r>
            <a:endParaRPr lang="en-US" altLang="zh-CN" b="1" dirty="0">
              <a:solidFill>
                <a:srgbClr val="DC8C0A"/>
              </a:solidFill>
              <a:latin typeface="微软雅黑" panose="020B0503020204020204" pitchFamily="34" charset="-122"/>
              <a:ea typeface="微软雅黑" panose="020B0503020204020204" pitchFamily="34" charset="-122"/>
            </a:endParaRPr>
          </a:p>
          <a:p>
            <a:pPr algn="ctr"/>
            <a:r>
              <a:rPr lang="zh-CN" altLang="en-US" b="1" dirty="0" smtClean="0">
                <a:solidFill>
                  <a:srgbClr val="FF0000"/>
                </a:solidFill>
                <a:latin typeface="微软雅黑" panose="020B0503020204020204" pitchFamily="34" charset="-122"/>
                <a:ea typeface="微软雅黑" panose="020B0503020204020204" pitchFamily="34" charset="-122"/>
                <a:sym typeface="+mn-ea"/>
              </a:rPr>
              <a:t>老婆改嫁  孩子改姓   财产归别人</a:t>
            </a:r>
            <a:endParaRPr lang="en-US" altLang="zh-CN" b="1" dirty="0">
              <a:solidFill>
                <a:srgbClr val="FF0000"/>
              </a:solidFill>
              <a:latin typeface="微软雅黑" panose="020B0503020204020204" pitchFamily="34" charset="-122"/>
              <a:ea typeface="微软雅黑" panose="020B0503020204020204" pitchFamily="34" charset="-122"/>
            </a:endParaRPr>
          </a:p>
          <a:p>
            <a:endParaRPr lang="zh-CN" altLang="en-US"/>
          </a:p>
        </p:txBody>
      </p:sp>
      <p:sp>
        <p:nvSpPr>
          <p:cNvPr id="1048622" name="灯片编号占位符 3"/>
          <p:cNvSpPr>
            <a:spLocks noGrp="1"/>
          </p:cNvSpPr>
          <p:nvPr>
            <p:ph type="sldNum" sz="quarter" idx="10"/>
          </p:nvPr>
        </p:nvSpPr>
        <p:spPr/>
        <p:txBody>
          <a:bodyPr/>
          <a:lstStyle/>
          <a:p>
            <a:fld id="{28179876-21DC-41E8-8E63-89BCD04AD88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64" name="幻灯片图像占位符 1"/>
          <p:cNvSpPr>
            <a:spLocks noGrp="1" noRot="1" noChangeAspect="1"/>
          </p:cNvSpPr>
          <p:nvPr>
            <p:ph type="sldImg"/>
          </p:nvPr>
        </p:nvSpPr>
        <p:spPr/>
      </p:sp>
      <p:sp>
        <p:nvSpPr>
          <p:cNvPr id="1050165" name="备注占位符 2"/>
          <p:cNvSpPr>
            <a:spLocks noGrp="1"/>
          </p:cNvSpPr>
          <p:nvPr>
            <p:ph type="body" idx="1"/>
          </p:nvPr>
        </p:nvSpPr>
        <p:spPr/>
        <p:txBody>
          <a:bodyPr/>
          <a:lstStyle/>
          <a:p>
            <a:r>
              <a:rPr lang="zh-CN" altLang="en-US"/>
              <a:t>几种职业病危害因素</a:t>
            </a:r>
          </a:p>
        </p:txBody>
      </p:sp>
      <p:sp>
        <p:nvSpPr>
          <p:cNvPr id="1050166" name="灯片编号占位符 3"/>
          <p:cNvSpPr>
            <a:spLocks noGrp="1"/>
          </p:cNvSpPr>
          <p:nvPr>
            <p:ph type="sldNum" sz="quarter" idx="10"/>
          </p:nvPr>
        </p:nvSpPr>
        <p:spPr/>
        <p:txBody>
          <a:bodyPr/>
          <a:lstStyle/>
          <a:p>
            <a:fld id="{28179876-21DC-41E8-8E63-89BCD04AD88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74" name="幻灯片图像占位符 1"/>
          <p:cNvSpPr>
            <a:spLocks noGrp="1" noRot="1" noChangeAspect="1"/>
          </p:cNvSpPr>
          <p:nvPr>
            <p:ph type="sldImg"/>
          </p:nvPr>
        </p:nvSpPr>
        <p:spPr/>
      </p:sp>
      <p:sp>
        <p:nvSpPr>
          <p:cNvPr id="1050175" name="备注占位符 2"/>
          <p:cNvSpPr>
            <a:spLocks noGrp="1"/>
          </p:cNvSpPr>
          <p:nvPr>
            <p:ph type="body" idx="1"/>
          </p:nvPr>
        </p:nvSpPr>
        <p:spPr/>
        <p:txBody>
          <a:bodyPr/>
          <a:lstStyle/>
          <a:p>
            <a:r>
              <a:rPr lang="zh-CN" altLang="en-US"/>
              <a:t>噪音危害及控制</a:t>
            </a:r>
          </a:p>
        </p:txBody>
      </p:sp>
      <p:sp>
        <p:nvSpPr>
          <p:cNvPr id="1050176" name="灯片编号占位符 3"/>
          <p:cNvSpPr>
            <a:spLocks noGrp="1"/>
          </p:cNvSpPr>
          <p:nvPr>
            <p:ph type="sldNum" sz="quarter" idx="10"/>
          </p:nvPr>
        </p:nvSpPr>
        <p:spPr/>
        <p:txBody>
          <a:bodyPr/>
          <a:lstStyle/>
          <a:p>
            <a:fld id="{28179876-21DC-41E8-8E63-89BCD04AD88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98" name="幻灯片图像占位符 1"/>
          <p:cNvSpPr>
            <a:spLocks noGrp="1" noRot="1" noChangeAspect="1"/>
          </p:cNvSpPr>
          <p:nvPr>
            <p:ph type="sldImg"/>
          </p:nvPr>
        </p:nvSpPr>
        <p:spPr/>
      </p:sp>
      <p:sp>
        <p:nvSpPr>
          <p:cNvPr id="1050299" name="备注占位符 2"/>
          <p:cNvSpPr>
            <a:spLocks noGrp="1"/>
          </p:cNvSpPr>
          <p:nvPr>
            <p:ph type="body" idx="1"/>
          </p:nvPr>
        </p:nvSpPr>
        <p:spPr/>
        <p:txBody>
          <a:bodyPr/>
          <a:lstStyle/>
          <a:p>
            <a:r>
              <a:rPr lang="zh-CN" altLang="en-US"/>
              <a:t>粉尘危害及控制</a:t>
            </a:r>
          </a:p>
        </p:txBody>
      </p:sp>
      <p:sp>
        <p:nvSpPr>
          <p:cNvPr id="1050300" name="灯片编号占位符 3"/>
          <p:cNvSpPr>
            <a:spLocks noGrp="1"/>
          </p:cNvSpPr>
          <p:nvPr>
            <p:ph type="sldNum" sz="quarter" idx="10"/>
          </p:nvPr>
        </p:nvSpPr>
        <p:spPr/>
        <p:txBody>
          <a:bodyPr/>
          <a:lstStyle/>
          <a:p>
            <a:fld id="{28179876-21DC-41E8-8E63-89BCD04AD88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54" name="幻灯片图像占位符 1"/>
          <p:cNvSpPr>
            <a:spLocks noGrp="1" noRot="1" noChangeAspect="1"/>
          </p:cNvSpPr>
          <p:nvPr>
            <p:ph type="sldImg"/>
          </p:nvPr>
        </p:nvSpPr>
        <p:spPr/>
      </p:sp>
      <p:sp>
        <p:nvSpPr>
          <p:cNvPr id="1050455" name="备注占位符 2"/>
          <p:cNvSpPr>
            <a:spLocks noGrp="1"/>
          </p:cNvSpPr>
          <p:nvPr>
            <p:ph type="body" idx="1"/>
          </p:nvPr>
        </p:nvSpPr>
        <p:spPr/>
        <p:txBody>
          <a:bodyPr/>
          <a:lstStyle/>
          <a:p>
            <a:r>
              <a:rPr lang="zh-CN" altLang="en-US"/>
              <a:t>毒物危害及控制</a:t>
            </a:r>
          </a:p>
        </p:txBody>
      </p:sp>
      <p:sp>
        <p:nvSpPr>
          <p:cNvPr id="1050456" name="灯片编号占位符 3"/>
          <p:cNvSpPr>
            <a:spLocks noGrp="1"/>
          </p:cNvSpPr>
          <p:nvPr>
            <p:ph type="sldNum" sz="quarter" idx="10"/>
          </p:nvPr>
        </p:nvSpPr>
        <p:spPr/>
        <p:txBody>
          <a:bodyPr/>
          <a:lstStyle/>
          <a:p>
            <a:fld id="{28179876-21DC-41E8-8E63-89BCD04AD88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61" name="幻灯片图像占位符 1"/>
          <p:cNvSpPr>
            <a:spLocks noGrp="1" noRot="1" noChangeAspect="1"/>
          </p:cNvSpPr>
          <p:nvPr>
            <p:ph type="sldImg"/>
          </p:nvPr>
        </p:nvSpPr>
        <p:spPr/>
      </p:sp>
      <p:sp>
        <p:nvSpPr>
          <p:cNvPr id="1050662" name="备注占位符 2"/>
          <p:cNvSpPr>
            <a:spLocks noGrp="1"/>
          </p:cNvSpPr>
          <p:nvPr>
            <p:ph type="body" idx="1"/>
          </p:nvPr>
        </p:nvSpPr>
        <p:spPr/>
        <p:txBody>
          <a:bodyPr/>
          <a:lstStyle/>
          <a:p>
            <a:r>
              <a:rPr lang="zh-CN" altLang="en-US"/>
              <a:t>振动危害及控制</a:t>
            </a:r>
          </a:p>
        </p:txBody>
      </p:sp>
      <p:sp>
        <p:nvSpPr>
          <p:cNvPr id="1050663" name="灯片编号占位符 3"/>
          <p:cNvSpPr>
            <a:spLocks noGrp="1"/>
          </p:cNvSpPr>
          <p:nvPr>
            <p:ph type="sldNum" sz="quarter" idx="10"/>
          </p:nvPr>
        </p:nvSpPr>
        <p:spPr/>
        <p:txBody>
          <a:bodyPr/>
          <a:lstStyle/>
          <a:p>
            <a:fld id="{28179876-21DC-41E8-8E63-89BCD04AD88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06" name="幻灯片图像占位符 1"/>
          <p:cNvSpPr>
            <a:spLocks noGrp="1" noRot="1" noChangeAspect="1"/>
          </p:cNvSpPr>
          <p:nvPr>
            <p:ph type="sldImg"/>
          </p:nvPr>
        </p:nvSpPr>
        <p:spPr/>
      </p:sp>
      <p:sp>
        <p:nvSpPr>
          <p:cNvPr id="1050707" name="备注占位符 2"/>
          <p:cNvSpPr>
            <a:spLocks noGrp="1"/>
          </p:cNvSpPr>
          <p:nvPr>
            <p:ph type="body" idx="1"/>
          </p:nvPr>
        </p:nvSpPr>
        <p:spPr/>
        <p:txBody>
          <a:bodyPr/>
          <a:lstStyle/>
          <a:p>
            <a:r>
              <a:rPr lang="zh-CN" altLang="en-US"/>
              <a:t>高温危害及控制</a:t>
            </a:r>
          </a:p>
        </p:txBody>
      </p:sp>
      <p:sp>
        <p:nvSpPr>
          <p:cNvPr id="1050708" name="灯片编号占位符 3"/>
          <p:cNvSpPr>
            <a:spLocks noGrp="1"/>
          </p:cNvSpPr>
          <p:nvPr>
            <p:ph type="sldNum" sz="quarter" idx="10"/>
          </p:nvPr>
        </p:nvSpPr>
        <p:spPr/>
        <p:txBody>
          <a:bodyPr/>
          <a:lstStyle/>
          <a:p>
            <a:fld id="{28179876-21DC-41E8-8E63-89BCD04AD88F}"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74" name="幻灯片图像占位符 1"/>
          <p:cNvSpPr>
            <a:spLocks noGrp="1" noRot="1" noChangeAspect="1"/>
          </p:cNvSpPr>
          <p:nvPr>
            <p:ph type="sldImg"/>
          </p:nvPr>
        </p:nvSpPr>
        <p:spPr/>
      </p:sp>
      <p:sp>
        <p:nvSpPr>
          <p:cNvPr id="1050775" name="备注占位符 2"/>
          <p:cNvSpPr>
            <a:spLocks noGrp="1"/>
          </p:cNvSpPr>
          <p:nvPr>
            <p:ph type="body" idx="1"/>
          </p:nvPr>
        </p:nvSpPr>
        <p:spPr/>
        <p:txBody>
          <a:bodyPr/>
          <a:lstStyle/>
          <a:p>
            <a:r>
              <a:rPr lang="zh-CN" altLang="en-US"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在作业过程中，健康是第一位的，不要过分的依赖别人监管提醒，要自己能够识别作业环境中毒职业危害因素，并自觉佩带个人防护用品，成功者自救。</a:t>
            </a:r>
            <a:endParaRPr lang="zh-CN" altLang="en-US"/>
          </a:p>
        </p:txBody>
      </p:sp>
      <p:sp>
        <p:nvSpPr>
          <p:cNvPr id="1050776" name="灯片编号占位符 3"/>
          <p:cNvSpPr>
            <a:spLocks noGrp="1"/>
          </p:cNvSpPr>
          <p:nvPr>
            <p:ph type="sldNum" sz="quarter" idx="10"/>
          </p:nvPr>
        </p:nvSpPr>
        <p:spPr/>
        <p:txBody>
          <a:bodyPr/>
          <a:lstStyle/>
          <a:p>
            <a:fld id="{28179876-21DC-41E8-8E63-89BCD04AD88F}"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20" name="幻灯片图像占位符 1"/>
          <p:cNvSpPr>
            <a:spLocks noGrp="1" noRot="1" noChangeAspect="1"/>
          </p:cNvSpPr>
          <p:nvPr>
            <p:ph type="sldImg"/>
          </p:nvPr>
        </p:nvSpPr>
        <p:spPr/>
      </p:sp>
      <p:sp>
        <p:nvSpPr>
          <p:cNvPr id="1050821" name="备注占位符 2"/>
          <p:cNvSpPr>
            <a:spLocks noGrp="1"/>
          </p:cNvSpPr>
          <p:nvPr>
            <p:ph type="body" idx="1"/>
          </p:nvPr>
        </p:nvSpPr>
        <p:spPr/>
        <p:txBody>
          <a:bodyPr/>
          <a:lstStyle/>
          <a:p>
            <a:r>
              <a:rPr lang="zh-CN" altLang="en-US"/>
              <a:t>安全防护八件宝</a:t>
            </a:r>
          </a:p>
        </p:txBody>
      </p:sp>
      <p:sp>
        <p:nvSpPr>
          <p:cNvPr id="1050822" name="灯片编号占位符 3"/>
          <p:cNvSpPr>
            <a:spLocks noGrp="1"/>
          </p:cNvSpPr>
          <p:nvPr>
            <p:ph type="sldNum" sz="quarter" idx="10"/>
          </p:nvPr>
        </p:nvSpPr>
        <p:spPr/>
        <p:txBody>
          <a:bodyPr/>
          <a:lstStyle/>
          <a:p>
            <a:fld id="{28179876-21DC-41E8-8E63-89BCD04AD88F}"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37" name="幻灯片图像占位符 1"/>
          <p:cNvSpPr>
            <a:spLocks noGrp="1" noRot="1" noChangeAspect="1"/>
          </p:cNvSpPr>
          <p:nvPr>
            <p:ph type="sldImg"/>
          </p:nvPr>
        </p:nvSpPr>
        <p:spPr/>
      </p:sp>
      <p:sp>
        <p:nvSpPr>
          <p:cNvPr id="1050838" name="备注占位符 2"/>
          <p:cNvSpPr>
            <a:spLocks noGrp="1"/>
          </p:cNvSpPr>
          <p:nvPr>
            <p:ph type="body" idx="1"/>
          </p:nvPr>
        </p:nvSpPr>
        <p:spPr/>
        <p:txBody>
          <a:bodyPr/>
          <a:lstStyle/>
          <a:p>
            <a:r>
              <a:rPr lang="zh-CN" altLang="en-US"/>
              <a:t>几种常见警示标志</a:t>
            </a:r>
          </a:p>
        </p:txBody>
      </p:sp>
      <p:sp>
        <p:nvSpPr>
          <p:cNvPr id="1050839" name="灯片编号占位符 3"/>
          <p:cNvSpPr>
            <a:spLocks noGrp="1"/>
          </p:cNvSpPr>
          <p:nvPr>
            <p:ph type="sldNum" sz="quarter" idx="10"/>
          </p:nvPr>
        </p:nvSpPr>
        <p:spPr/>
        <p:txBody>
          <a:bodyPr/>
          <a:lstStyle/>
          <a:p>
            <a:fld id="{28179876-21DC-41E8-8E63-89BCD04AD88F}"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幻灯片图像占位符 1"/>
          <p:cNvSpPr>
            <a:spLocks noGrp="1" noRot="1" noChangeAspect="1"/>
          </p:cNvSpPr>
          <p:nvPr>
            <p:ph type="sldImg"/>
          </p:nvPr>
        </p:nvSpPr>
        <p:spPr/>
      </p:sp>
      <p:sp>
        <p:nvSpPr>
          <p:cNvPr id="1048704" name="备注占位符 2"/>
          <p:cNvSpPr>
            <a:spLocks noGrp="1"/>
          </p:cNvSpPr>
          <p:nvPr>
            <p:ph type="body" idx="1"/>
          </p:nvPr>
        </p:nvSpPr>
        <p:spPr/>
        <p:txBody>
          <a:bodyPr/>
          <a:lstStyle/>
          <a:p>
            <a:r>
              <a:rPr lang="zh-CN" altLang="en-US"/>
              <a:t>目录</a:t>
            </a:r>
          </a:p>
        </p:txBody>
      </p:sp>
      <p:sp>
        <p:nvSpPr>
          <p:cNvPr id="1048705" name="灯片编号占位符 3"/>
          <p:cNvSpPr>
            <a:spLocks noGrp="1"/>
          </p:cNvSpPr>
          <p:nvPr>
            <p:ph type="sldNum" sz="quarter" idx="10"/>
          </p:nvPr>
        </p:nvSpPr>
        <p:spPr/>
        <p:txBody>
          <a:bodyPr/>
          <a:lstStyle/>
          <a:p>
            <a:fld id="{28179876-21DC-41E8-8E63-89BCD04AD88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幻灯片图像占位符 1"/>
          <p:cNvSpPr>
            <a:spLocks noGrp="1" noRot="1" noChangeAspect="1"/>
          </p:cNvSpPr>
          <p:nvPr>
            <p:ph type="sldImg"/>
          </p:nvPr>
        </p:nvSpPr>
        <p:spPr/>
      </p:sp>
      <p:sp>
        <p:nvSpPr>
          <p:cNvPr id="1048765" name="备注占位符 2"/>
          <p:cNvSpPr>
            <a:spLocks noGrp="1"/>
          </p:cNvSpPr>
          <p:nvPr>
            <p:ph type="body" idx="1"/>
          </p:nvPr>
        </p:nvSpPr>
        <p:spPr/>
        <p:txBody>
          <a:bodyPr/>
          <a:lstStyle/>
          <a:p>
            <a:r>
              <a:rPr lang="zh-CN" altLang="en-US"/>
              <a:t>职业健康形势：逐年递增，形式严峻</a:t>
            </a:r>
          </a:p>
        </p:txBody>
      </p:sp>
      <p:sp>
        <p:nvSpPr>
          <p:cNvPr id="1048766" name="灯片编号占位符 3"/>
          <p:cNvSpPr>
            <a:spLocks noGrp="1"/>
          </p:cNvSpPr>
          <p:nvPr>
            <p:ph type="sldNum" sz="quarter" idx="10"/>
          </p:nvPr>
        </p:nvSpPr>
        <p:spPr/>
        <p:txBody>
          <a:bodyPr/>
          <a:lstStyle/>
          <a:p>
            <a:fld id="{28179876-21DC-41E8-8E63-89BCD04AD88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62" name="幻灯片图像占位符 1"/>
          <p:cNvSpPr>
            <a:spLocks noGrp="1" noRot="1" noChangeAspect="1"/>
          </p:cNvSpPr>
          <p:nvPr>
            <p:ph type="sldImg"/>
          </p:nvPr>
        </p:nvSpPr>
        <p:spPr/>
      </p:sp>
      <p:sp>
        <p:nvSpPr>
          <p:cNvPr id="1048863" name="备注占位符 2"/>
          <p:cNvSpPr>
            <a:spLocks noGrp="1"/>
          </p:cNvSpPr>
          <p:nvPr>
            <p:ph type="body" idx="1"/>
          </p:nvPr>
        </p:nvSpPr>
        <p:spPr/>
        <p:txBody>
          <a:bodyPr/>
          <a:lstStyle/>
          <a:p>
            <a:r>
              <a:rPr lang="zh-CN" altLang="en-US"/>
              <a:t>职业健康现状</a:t>
            </a:r>
          </a:p>
        </p:txBody>
      </p:sp>
      <p:sp>
        <p:nvSpPr>
          <p:cNvPr id="1048864" name="灯片编号占位符 3"/>
          <p:cNvSpPr>
            <a:spLocks noGrp="1"/>
          </p:cNvSpPr>
          <p:nvPr>
            <p:ph type="sldNum" sz="quarter" idx="10"/>
          </p:nvPr>
        </p:nvSpPr>
        <p:spPr/>
        <p:txBody>
          <a:bodyPr/>
          <a:lstStyle/>
          <a:p>
            <a:fld id="{28179876-21DC-41E8-8E63-89BCD04AD88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13" name="幻灯片图像占位符 1"/>
          <p:cNvSpPr>
            <a:spLocks noGrp="1" noRot="1" noChangeAspect="1"/>
          </p:cNvSpPr>
          <p:nvPr>
            <p:ph type="sldImg"/>
          </p:nvPr>
        </p:nvSpPr>
        <p:spPr/>
      </p:sp>
      <p:sp>
        <p:nvSpPr>
          <p:cNvPr id="1048914" name="备注占位符 2"/>
          <p:cNvSpPr>
            <a:spLocks noGrp="1"/>
          </p:cNvSpPr>
          <p:nvPr>
            <p:ph type="body" idx="1"/>
          </p:nvPr>
        </p:nvSpPr>
        <p:spPr/>
        <p:txBody>
          <a:bodyPr/>
          <a:lstStyle/>
          <a:p>
            <a:r>
              <a:rPr lang="en-US" altLang="zh-CN"/>
              <a:t>”</a:t>
            </a:r>
            <a:r>
              <a:rPr lang="zh-CN" altLang="en-US"/>
              <a:t>十三五</a:t>
            </a:r>
            <a:r>
              <a:rPr lang="en-US" altLang="zh-CN"/>
              <a:t>“</a:t>
            </a:r>
            <a:r>
              <a:rPr lang="zh-CN" altLang="en-US"/>
              <a:t>规划</a:t>
            </a:r>
          </a:p>
        </p:txBody>
      </p:sp>
      <p:sp>
        <p:nvSpPr>
          <p:cNvPr id="1048915" name="灯片编号占位符 3"/>
          <p:cNvSpPr>
            <a:spLocks noGrp="1"/>
          </p:cNvSpPr>
          <p:nvPr>
            <p:ph type="sldNum" sz="quarter" idx="10"/>
          </p:nvPr>
        </p:nvSpPr>
        <p:spPr/>
        <p:txBody>
          <a:bodyPr/>
          <a:lstStyle/>
          <a:p>
            <a:fld id="{28179876-21DC-41E8-8E63-89BCD04AD88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07" name="幻灯片图像占位符 1"/>
          <p:cNvSpPr>
            <a:spLocks noGrp="1" noRot="1" noChangeAspect="1"/>
          </p:cNvSpPr>
          <p:nvPr>
            <p:ph type="sldImg"/>
          </p:nvPr>
        </p:nvSpPr>
        <p:spPr/>
      </p:sp>
      <p:sp>
        <p:nvSpPr>
          <p:cNvPr id="1049008" name="备注占位符 2"/>
          <p:cNvSpPr>
            <a:spLocks noGrp="1"/>
          </p:cNvSpPr>
          <p:nvPr>
            <p:ph type="body" idx="1"/>
          </p:nvPr>
        </p:nvSpPr>
        <p:spPr/>
        <p:txBody>
          <a:bodyPr/>
          <a:lstStyle/>
          <a:p>
            <a:r>
              <a:rPr lang="zh-CN" altLang="en-US"/>
              <a:t>职业病定义</a:t>
            </a:r>
          </a:p>
        </p:txBody>
      </p:sp>
      <p:sp>
        <p:nvSpPr>
          <p:cNvPr id="1049009" name="灯片编号占位符 3"/>
          <p:cNvSpPr>
            <a:spLocks noGrp="1"/>
          </p:cNvSpPr>
          <p:nvPr>
            <p:ph type="sldNum" sz="quarter" idx="10"/>
          </p:nvPr>
        </p:nvSpPr>
        <p:spPr/>
        <p:txBody>
          <a:bodyPr/>
          <a:lstStyle/>
          <a:p>
            <a:fld id="{28179876-21DC-41E8-8E63-89BCD04AD88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0" name="幻灯片图像占位符 1"/>
          <p:cNvSpPr>
            <a:spLocks noGrp="1" noRot="1" noChangeAspect="1"/>
          </p:cNvSpPr>
          <p:nvPr>
            <p:ph type="sldImg"/>
          </p:nvPr>
        </p:nvSpPr>
        <p:spPr/>
      </p:sp>
      <p:sp>
        <p:nvSpPr>
          <p:cNvPr id="1049221" name="备注占位符 2"/>
          <p:cNvSpPr>
            <a:spLocks noGrp="1"/>
          </p:cNvSpPr>
          <p:nvPr>
            <p:ph type="body" idx="1"/>
          </p:nvPr>
        </p:nvSpPr>
        <p:spPr/>
        <p:txBody>
          <a:bodyPr/>
          <a:lstStyle/>
          <a:p>
            <a:r>
              <a:rPr lang="zh-CN" altLang="en-US"/>
              <a:t>职业病条件</a:t>
            </a:r>
          </a:p>
        </p:txBody>
      </p:sp>
      <p:sp>
        <p:nvSpPr>
          <p:cNvPr id="1049222" name="灯片编号占位符 3"/>
          <p:cNvSpPr>
            <a:spLocks noGrp="1"/>
          </p:cNvSpPr>
          <p:nvPr>
            <p:ph type="sldNum" sz="quarter" idx="10"/>
          </p:nvPr>
        </p:nvSpPr>
        <p:spPr/>
        <p:txBody>
          <a:bodyPr/>
          <a:lstStyle/>
          <a:p>
            <a:fld id="{28179876-21DC-41E8-8E63-89BCD04AD88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1" name="幻灯片图像占位符 1"/>
          <p:cNvSpPr>
            <a:spLocks noGrp="1" noRot="1" noChangeAspect="1"/>
          </p:cNvSpPr>
          <p:nvPr>
            <p:ph type="sldImg"/>
          </p:nvPr>
        </p:nvSpPr>
        <p:spPr/>
      </p:sp>
      <p:sp>
        <p:nvSpPr>
          <p:cNvPr id="1049252" name="备注占位符 2"/>
          <p:cNvSpPr>
            <a:spLocks noGrp="1"/>
          </p:cNvSpPr>
          <p:nvPr>
            <p:ph type="body" idx="1"/>
          </p:nvPr>
        </p:nvSpPr>
        <p:spPr/>
        <p:txBody>
          <a:bodyPr/>
          <a:lstStyle/>
          <a:p>
            <a:r>
              <a:rPr lang="zh-CN" altLang="en-US"/>
              <a:t>职业病常识</a:t>
            </a:r>
          </a:p>
        </p:txBody>
      </p:sp>
      <p:sp>
        <p:nvSpPr>
          <p:cNvPr id="1049253" name="灯片编号占位符 3"/>
          <p:cNvSpPr>
            <a:spLocks noGrp="1"/>
          </p:cNvSpPr>
          <p:nvPr>
            <p:ph type="sldNum" sz="quarter" idx="10"/>
          </p:nvPr>
        </p:nvSpPr>
        <p:spPr/>
        <p:txBody>
          <a:bodyPr/>
          <a:lstStyle/>
          <a:p>
            <a:fld id="{28179876-21DC-41E8-8E63-89BCD04AD88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051040" name="日期占位符 3"/>
          <p:cNvSpPr>
            <a:spLocks noGrp="1"/>
          </p:cNvSpPr>
          <p:nvPr>
            <p:ph type="dt" sz="half" idx="10"/>
          </p:nvPr>
        </p:nvSpPr>
        <p:spPr/>
        <p:txBody>
          <a:bodyPr/>
          <a:lstStyle/>
          <a:p>
            <a:fld id="{AD608D6B-5688-4B1B-816B-C8E80BFF8CDD}" type="datetime1">
              <a:rPr lang="zh-CN" altLang="en-US" smtClean="0"/>
              <a:t>2020/8/14</a:t>
            </a:fld>
            <a:endParaRPr lang="zh-CN" altLang="en-US"/>
          </a:p>
        </p:txBody>
      </p:sp>
      <p:sp>
        <p:nvSpPr>
          <p:cNvPr id="1051041"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51046" name="日期占位符 3"/>
          <p:cNvSpPr>
            <a:spLocks noGrp="1"/>
          </p:cNvSpPr>
          <p:nvPr>
            <p:ph type="dt" sz="half" idx="10"/>
          </p:nvPr>
        </p:nvSpPr>
        <p:spPr/>
        <p:txBody>
          <a:bodyPr/>
          <a:lstStyle/>
          <a:p>
            <a:fld id="{BF16079A-01F7-403F-A5A4-2406BB22D543}" type="datetime1">
              <a:rPr lang="zh-CN" altLang="en-US" smtClean="0"/>
              <a:t>2020/8/14</a:t>
            </a:fld>
            <a:endParaRPr lang="zh-CN" altLang="en-US"/>
          </a:p>
        </p:txBody>
      </p:sp>
      <p:sp>
        <p:nvSpPr>
          <p:cNvPr id="1051047"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
        <p:nvSpPr>
          <p:cNvPr id="1051036" name="日期占位符 3"/>
          <p:cNvSpPr>
            <a:spLocks noGrp="1"/>
          </p:cNvSpPr>
          <p:nvPr>
            <p:ph type="dt" sz="half" idx="10"/>
          </p:nvPr>
        </p:nvSpPr>
        <p:spPr/>
        <p:txBody>
          <a:bodyPr/>
          <a:lstStyle/>
          <a:p>
            <a:fld id="{00E9E1B8-D0C0-42DE-B82B-0D9273CB657D}" type="datetime1">
              <a:rPr lang="zh-CN" altLang="en-US" smtClean="0"/>
              <a:t>2020/8/14</a:t>
            </a:fld>
            <a:endParaRPr lang="zh-CN" altLang="en-US"/>
          </a:p>
        </p:txBody>
      </p:sp>
      <p:sp>
        <p:nvSpPr>
          <p:cNvPr id="1051037"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048585" name="日期占位符 3"/>
          <p:cNvSpPr>
            <a:spLocks noGrp="1"/>
          </p:cNvSpPr>
          <p:nvPr>
            <p:ph type="dt" sz="half" idx="10"/>
          </p:nvPr>
        </p:nvSpPr>
        <p:spPr/>
        <p:txBody>
          <a:bodyPr/>
          <a:lstStyle/>
          <a:p>
            <a:fld id="{2A0CE1AF-DAB2-4ADF-93FA-D25DD27C0739}" type="datetime1">
              <a:rPr lang="zh-CN" altLang="en-US" smtClean="0"/>
              <a:t>2020/8/14</a:t>
            </a:fld>
            <a:endParaRPr lang="zh-CN" altLang="en-US"/>
          </a:p>
        </p:txBody>
      </p:sp>
      <p:sp>
        <p:nvSpPr>
          <p:cNvPr id="1048586"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
        <p:nvSpPr>
          <p:cNvPr id="1048587" name="TextBox 148"/>
          <p:cNvSpPr txBox="1"/>
          <p:nvPr userDrawn="1"/>
        </p:nvSpPr>
        <p:spPr>
          <a:xfrm>
            <a:off x="7956376" y="195486"/>
            <a:ext cx="1084580" cy="510540"/>
          </a:xfrm>
          <a:prstGeom prst="rect">
            <a:avLst/>
          </a:prstGeom>
          <a:noFill/>
        </p:spPr>
        <p:txBody>
          <a:bodyPr wrap="none" rtlCol="0">
            <a:spAutoFit/>
          </a:bodyPr>
          <a:lstStyle/>
          <a:p>
            <a:r>
              <a:rPr lang="en-US" altLang="zh-CN" sz="2800" dirty="0" smtClean="0">
                <a:solidFill>
                  <a:srgbClr val="C00000"/>
                </a:solidFill>
                <a:latin typeface="Impact" panose="020B0806030902050204" pitchFamily="34" charset="0"/>
              </a:rPr>
              <a:t>LOGO</a:t>
            </a:r>
            <a:endParaRPr lang="zh-CN" altLang="en-US" sz="2800" dirty="0">
              <a:solidFill>
                <a:srgbClr val="C00000"/>
              </a:solidFill>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051044" name="日期占位符 3"/>
          <p:cNvSpPr>
            <a:spLocks noGrp="1"/>
          </p:cNvSpPr>
          <p:nvPr>
            <p:ph type="dt" sz="half" idx="10"/>
          </p:nvPr>
        </p:nvSpPr>
        <p:spPr/>
        <p:txBody>
          <a:bodyPr/>
          <a:lstStyle/>
          <a:p>
            <a:fld id="{4C4AE661-801A-4BC7-BD13-B4514D0BF7CB}" type="datetime1">
              <a:rPr lang="zh-CN" altLang="en-US" smtClean="0"/>
              <a:t>2020/8/14</a:t>
            </a:fld>
            <a:endParaRPr lang="zh-CN" altLang="en-US"/>
          </a:p>
        </p:txBody>
      </p:sp>
      <p:sp>
        <p:nvSpPr>
          <p:cNvPr id="1051045" name="灯片编号占位符 5"/>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51030" name="日期占位符 4"/>
          <p:cNvSpPr>
            <a:spLocks noGrp="1"/>
          </p:cNvSpPr>
          <p:nvPr>
            <p:ph type="dt" sz="half" idx="10"/>
          </p:nvPr>
        </p:nvSpPr>
        <p:spPr/>
        <p:txBody>
          <a:bodyPr/>
          <a:lstStyle/>
          <a:p>
            <a:fld id="{AE90F0C4-B81E-437B-B9F6-D83FD98A62B2}" type="datetime1">
              <a:rPr lang="zh-CN" altLang="en-US" smtClean="0"/>
              <a:t>2020/8/14</a:t>
            </a:fld>
            <a:endParaRPr lang="zh-CN" altLang="en-US"/>
          </a:p>
        </p:txBody>
      </p:sp>
      <p:sp>
        <p:nvSpPr>
          <p:cNvPr id="1051031" name="灯片编号占位符 6"/>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51032" name="日期占位符 6"/>
          <p:cNvSpPr>
            <a:spLocks noGrp="1"/>
          </p:cNvSpPr>
          <p:nvPr>
            <p:ph type="dt" sz="half" idx="10"/>
          </p:nvPr>
        </p:nvSpPr>
        <p:spPr/>
        <p:txBody>
          <a:bodyPr/>
          <a:lstStyle/>
          <a:p>
            <a:fld id="{7C37047B-9E9A-4966-BBED-C933A05174B3}" type="datetime1">
              <a:rPr lang="zh-CN" altLang="en-US" smtClean="0"/>
              <a:t>2020/8/14</a:t>
            </a:fld>
            <a:endParaRPr lang="zh-CN" altLang="en-US"/>
          </a:p>
        </p:txBody>
      </p:sp>
      <p:sp>
        <p:nvSpPr>
          <p:cNvPr id="1051033" name="灯片编号占位符 8"/>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51034" name="日期占位符 2"/>
          <p:cNvSpPr>
            <a:spLocks noGrp="1"/>
          </p:cNvSpPr>
          <p:nvPr>
            <p:ph type="dt" sz="half" idx="10"/>
          </p:nvPr>
        </p:nvSpPr>
        <p:spPr/>
        <p:txBody>
          <a:bodyPr/>
          <a:lstStyle/>
          <a:p>
            <a:fld id="{C156E77B-BCC5-45BE-9B5E-2D38C7AFB5B0}" type="datetime1">
              <a:rPr lang="zh-CN" altLang="en-US" smtClean="0"/>
              <a:t>2020/8/14</a:t>
            </a:fld>
            <a:endParaRPr lang="zh-CN" altLang="en-US"/>
          </a:p>
        </p:txBody>
      </p:sp>
      <p:sp>
        <p:nvSpPr>
          <p:cNvPr id="1051035" name="灯片编号占位符 4"/>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51038" name="日期占位符 1"/>
          <p:cNvSpPr>
            <a:spLocks noGrp="1"/>
          </p:cNvSpPr>
          <p:nvPr>
            <p:ph type="dt" sz="half" idx="10"/>
          </p:nvPr>
        </p:nvSpPr>
        <p:spPr/>
        <p:txBody>
          <a:bodyPr/>
          <a:lstStyle/>
          <a:p>
            <a:fld id="{578B9A80-8B57-403E-9ABD-5EF56E9E49B2}" type="datetime1">
              <a:rPr lang="zh-CN" altLang="en-US" smtClean="0"/>
              <a:t>2020/8/14</a:t>
            </a:fld>
            <a:endParaRPr lang="zh-CN" altLang="en-US"/>
          </a:p>
        </p:txBody>
      </p:sp>
      <p:sp>
        <p:nvSpPr>
          <p:cNvPr id="1051039" name="灯片编号占位符 3"/>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1051048" name="日期占位符 4"/>
          <p:cNvSpPr>
            <a:spLocks noGrp="1"/>
          </p:cNvSpPr>
          <p:nvPr>
            <p:ph type="dt" sz="half" idx="10"/>
          </p:nvPr>
        </p:nvSpPr>
        <p:spPr/>
        <p:txBody>
          <a:bodyPr/>
          <a:lstStyle/>
          <a:p>
            <a:fld id="{08F5F676-15A5-402A-A89B-21515CD99382}" type="datetime1">
              <a:rPr lang="zh-CN" altLang="en-US" smtClean="0"/>
              <a:t>2020/8/14</a:t>
            </a:fld>
            <a:endParaRPr lang="zh-CN" altLang="en-US"/>
          </a:p>
        </p:txBody>
      </p:sp>
      <p:sp>
        <p:nvSpPr>
          <p:cNvPr id="1051049" name="灯片编号占位符 6"/>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1051042" name="日期占位符 4"/>
          <p:cNvSpPr>
            <a:spLocks noGrp="1"/>
          </p:cNvSpPr>
          <p:nvPr>
            <p:ph type="dt" sz="half" idx="10"/>
          </p:nvPr>
        </p:nvSpPr>
        <p:spPr/>
        <p:txBody>
          <a:bodyPr/>
          <a:lstStyle/>
          <a:p>
            <a:fld id="{6E23C7EA-4A56-4142-8A9F-722925628C6B}" type="datetime1">
              <a:rPr lang="zh-CN" altLang="en-US" smtClean="0"/>
              <a:t>2020/8/14</a:t>
            </a:fld>
            <a:endParaRPr lang="zh-CN" altLang="en-US"/>
          </a:p>
        </p:txBody>
      </p:sp>
      <p:sp>
        <p:nvSpPr>
          <p:cNvPr id="1051043" name="灯片编号占位符 6"/>
          <p:cNvSpPr>
            <a:spLocks noGrp="1"/>
          </p:cNvSpPr>
          <p:nvPr>
            <p:ph type="sldNum" sz="quarter" idx="12"/>
          </p:nvPr>
        </p:nvSpPr>
        <p:spPr>
          <a:xfrm>
            <a:off x="2915816" y="4803998"/>
            <a:ext cx="2133600" cy="273844"/>
          </a:xfrm>
          <a:prstGeom prst="rect">
            <a:avLst/>
          </a:prstGeom>
        </p:spPr>
        <p:txBody>
          <a:bodyPr/>
          <a:lstStyle/>
          <a:p>
            <a:fld id="{916F26BD-DE47-4663-A93D-9EEAA433414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矩形 6"/>
          <p:cNvSpPr/>
          <p:nvPr userDrawn="1"/>
        </p:nvSpPr>
        <p:spPr>
          <a:xfrm>
            <a:off x="1" y="4731990"/>
            <a:ext cx="9143999" cy="4165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048577" name="日期占位符 3"/>
          <p:cNvSpPr>
            <a:spLocks noGrp="1"/>
          </p:cNvSpPr>
          <p:nvPr>
            <p:ph type="dt" sz="half" idx="2"/>
          </p:nvPr>
        </p:nvSpPr>
        <p:spPr>
          <a:xfrm>
            <a:off x="62136" y="4803335"/>
            <a:ext cx="2133600" cy="273844"/>
          </a:xfrm>
          <a:prstGeom prst="rect">
            <a:avLst/>
          </a:prstGeom>
        </p:spPr>
        <p:txBody>
          <a:bodyPr vert="horz" lIns="91440" tIns="45720" rIns="91440" bIns="45720" rtlCol="0" anchor="ctr"/>
          <a:lstStyle>
            <a:lvl1pPr algn="l">
              <a:defRPr sz="1200">
                <a:solidFill>
                  <a:schemeClr val="bg1"/>
                </a:solidFill>
                <a:latin typeface="Impact" panose="020B0806030902050204" pitchFamily="34" charset="0"/>
                <a:ea typeface="+mn-ea"/>
              </a:defRPr>
            </a:lvl1pPr>
          </a:lstStyle>
          <a:p>
            <a:fld id="{9DD1F462-85FF-4F29-B431-4C51C50C97AB}" type="datetime1">
              <a:rPr lang="zh-CN" altLang="en-US" smtClean="0"/>
              <a:t>2020/8/14</a:t>
            </a:fld>
            <a:endParaRPr lang="zh-CN" altLang="en-US"/>
          </a:p>
        </p:txBody>
      </p:sp>
      <p:grpSp>
        <p:nvGrpSpPr>
          <p:cNvPr id="13" name="组合 8"/>
          <p:cNvGrpSpPr/>
          <p:nvPr userDrawn="1"/>
        </p:nvGrpSpPr>
        <p:grpSpPr>
          <a:xfrm>
            <a:off x="8662737" y="4867191"/>
            <a:ext cx="224839" cy="224839"/>
            <a:chOff x="11550315" y="6496550"/>
            <a:chExt cx="299785" cy="299785"/>
          </a:xfrm>
        </p:grpSpPr>
        <p:sp>
          <p:nvSpPr>
            <p:cNvPr id="1048578" name="椭圆 9"/>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79" name="右箭头 10"/>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1"/>
          <p:cNvGrpSpPr/>
          <p:nvPr userDrawn="1"/>
        </p:nvGrpSpPr>
        <p:grpSpPr>
          <a:xfrm flipH="1">
            <a:off x="8291829" y="4867191"/>
            <a:ext cx="224839" cy="224839"/>
            <a:chOff x="11550315" y="6496550"/>
            <a:chExt cx="299785" cy="299785"/>
          </a:xfrm>
        </p:grpSpPr>
        <p:sp>
          <p:nvSpPr>
            <p:cNvPr id="1048580" name="椭圆 12"/>
            <p:cNvSpPr/>
            <p:nvPr/>
          </p:nvSpPr>
          <p:spPr>
            <a:xfrm>
              <a:off x="11550315" y="6496550"/>
              <a:ext cx="299785" cy="299785"/>
            </a:xfrm>
            <a:prstGeom prst="ellipse">
              <a:avLst/>
            </a:prstGeom>
            <a:solidFill>
              <a:srgbClr val="FCF8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1" name="右箭头 13"/>
            <p:cNvSpPr/>
            <p:nvPr/>
          </p:nvSpPr>
          <p:spPr>
            <a:xfrm>
              <a:off x="11640049" y="6556709"/>
              <a:ext cx="144379" cy="168442"/>
            </a:xfrm>
            <a:prstGeom prst="rightArrow">
              <a:avLst/>
            </a:prstGeom>
            <a:solidFill>
              <a:srgbClr val="131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582" name="矩形 37"/>
          <p:cNvSpPr/>
          <p:nvPr userDrawn="1"/>
        </p:nvSpPr>
        <p:spPr>
          <a:xfrm>
            <a:off x="-1" y="195486"/>
            <a:ext cx="827585" cy="466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3" name="矩形 38"/>
          <p:cNvSpPr/>
          <p:nvPr userDrawn="1"/>
        </p:nvSpPr>
        <p:spPr>
          <a:xfrm>
            <a:off x="895341" y="195183"/>
            <a:ext cx="220275" cy="4663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84" name="矩形 29"/>
          <p:cNvSpPr/>
          <p:nvPr userDrawn="1"/>
        </p:nvSpPr>
        <p:spPr>
          <a:xfrm>
            <a:off x="8848519" y="223916"/>
            <a:ext cx="296534" cy="466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97152" name="Picture 4" descr="d:\users\administrator\appdata\roaming\360se6\User Data\temp\188976-1206061014078.jpg"/>
          <p:cNvPicPr>
            <a:picLocks noChangeAspect="1" noChangeArrowheads="1"/>
          </p:cNvPicPr>
          <p:nvPr/>
        </p:nvPicPr>
        <p:blipFill rotWithShape="1">
          <a:blip r:embed="rId3"/>
          <a:srcRect/>
          <a:stretch>
            <a:fillRect/>
          </a:stretch>
        </p:blipFill>
        <p:spPr bwMode="auto">
          <a:xfrm>
            <a:off x="230779" y="149097"/>
            <a:ext cx="8025843" cy="4109416"/>
          </a:xfrm>
          <a:prstGeom prst="rect">
            <a:avLst/>
          </a:prstGeom>
          <a:noFill/>
        </p:spPr>
      </p:pic>
      <p:sp>
        <p:nvSpPr>
          <p:cNvPr id="1048588" name="矩形 26"/>
          <p:cNvSpPr>
            <a:spLocks noChangeArrowheads="1"/>
          </p:cNvSpPr>
          <p:nvPr/>
        </p:nvSpPr>
        <p:spPr bwMode="auto">
          <a:xfrm>
            <a:off x="2912570" y="3363838"/>
            <a:ext cx="5641158" cy="493216"/>
          </a:xfrm>
          <a:prstGeom prst="rect">
            <a:avLst/>
          </a:prstGeom>
          <a:noFill/>
          <a:ln>
            <a:noFill/>
          </a:ln>
        </p:spPr>
        <p:txBody>
          <a:bodyPr lIns="68580" tIns="34290" rIns="68580" bIns="34290" anchor="ctr"/>
          <a:lstStyle/>
          <a:p>
            <a:pPr algn="ctr"/>
            <a:r>
              <a:rPr lang="zh-CN" sz="4000" b="1" spc="225" dirty="0">
                <a:solidFill>
                  <a:schemeClr val="tx2">
                    <a:lumMod val="75000"/>
                  </a:schemeClr>
                </a:solidFill>
                <a:latin typeface="微软雅黑" panose="020B0503020204020204" pitchFamily="34" charset="-122"/>
                <a:ea typeface="微软雅黑" panose="020B0503020204020204" pitchFamily="34" charset="-122"/>
              </a:rPr>
              <a:t>职业健康与防护</a:t>
            </a:r>
          </a:p>
        </p:txBody>
      </p:sp>
      <p:grpSp>
        <p:nvGrpSpPr>
          <p:cNvPr id="28" name="组合 36"/>
          <p:cNvGrpSpPr/>
          <p:nvPr/>
        </p:nvGrpSpPr>
        <p:grpSpPr>
          <a:xfrm>
            <a:off x="4204077" y="4025333"/>
            <a:ext cx="3887594" cy="72009"/>
            <a:chOff x="539552" y="195486"/>
            <a:chExt cx="1482080" cy="72008"/>
          </a:xfrm>
        </p:grpSpPr>
        <p:sp>
          <p:nvSpPr>
            <p:cNvPr id="1048589" name="矩形 37"/>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0" name="矩形 38"/>
            <p:cNvSpPr/>
            <p:nvPr/>
          </p:nvSpPr>
          <p:spPr>
            <a:xfrm>
              <a:off x="1301552" y="195486"/>
              <a:ext cx="720080" cy="7200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591" name="TextBox 39"/>
          <p:cNvSpPr txBox="1"/>
          <p:nvPr/>
        </p:nvSpPr>
        <p:spPr>
          <a:xfrm>
            <a:off x="4132068" y="4097342"/>
            <a:ext cx="817879" cy="256540"/>
          </a:xfrm>
          <a:prstGeom prst="rect">
            <a:avLst/>
          </a:prstGeom>
          <a:noFill/>
        </p:spPr>
        <p:txBody>
          <a:bodyPr wrap="none" rtlCol="0">
            <a:spAutoFit/>
          </a:bodyPr>
          <a:lstStyle/>
          <a:p>
            <a:r>
              <a:rPr lang="en-US" altLang="zh-CN" sz="1050" dirty="0">
                <a:solidFill>
                  <a:srgbClr val="E74C2E"/>
                </a:solidFill>
                <a:latin typeface="Impact" panose="020B0806030902050204" pitchFamily="34" charset="0"/>
              </a:rPr>
              <a:t>DESIGNER:</a:t>
            </a:r>
            <a:endParaRPr lang="zh-CN" altLang="en-US" sz="1050" dirty="0">
              <a:solidFill>
                <a:srgbClr val="E74C2E"/>
              </a:solidFill>
              <a:latin typeface="Impact" panose="020B0806030902050204" pitchFamily="34" charset="0"/>
              <a:ea typeface="微软雅黑" panose="020B0503020204020204" pitchFamily="34" charset="-122"/>
            </a:endParaRPr>
          </a:p>
        </p:txBody>
      </p:sp>
      <p:sp>
        <p:nvSpPr>
          <p:cNvPr id="1048592" name="TextBox 40"/>
          <p:cNvSpPr txBox="1"/>
          <p:nvPr/>
        </p:nvSpPr>
        <p:spPr>
          <a:xfrm>
            <a:off x="4106545" y="4227195"/>
            <a:ext cx="1762125" cy="337185"/>
          </a:xfrm>
          <a:prstGeom prst="rect">
            <a:avLst/>
          </a:prstGeom>
          <a:noFill/>
        </p:spPr>
        <p:txBody>
          <a:bodyPr wrap="square" rtlCol="0">
            <a:spAutoFit/>
          </a:bodyPr>
          <a:lstStyle/>
          <a:p>
            <a:pPr algn="ctr"/>
            <a:endParaRPr lang="zh-CN"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9" name="组合 41"/>
          <p:cNvGrpSpPr/>
          <p:nvPr/>
        </p:nvGrpSpPr>
        <p:grpSpPr>
          <a:xfrm>
            <a:off x="3016451" y="4025031"/>
            <a:ext cx="1119868" cy="466662"/>
            <a:chOff x="3163712" y="2643758"/>
            <a:chExt cx="1119868" cy="466662"/>
          </a:xfrm>
        </p:grpSpPr>
        <p:sp>
          <p:nvSpPr>
            <p:cNvPr id="1048593" name="矩形 42"/>
            <p:cNvSpPr/>
            <p:nvPr/>
          </p:nvSpPr>
          <p:spPr>
            <a:xfrm>
              <a:off x="3163712" y="2644061"/>
              <a:ext cx="827585" cy="46635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594" name="矩形 43"/>
            <p:cNvSpPr/>
            <p:nvPr/>
          </p:nvSpPr>
          <p:spPr>
            <a:xfrm>
              <a:off x="3987046" y="2643758"/>
              <a:ext cx="296534" cy="4663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44"/>
          <p:cNvGrpSpPr>
            <a:grpSpLocks noChangeAspect="1"/>
          </p:cNvGrpSpPr>
          <p:nvPr/>
        </p:nvGrpSpPr>
        <p:grpSpPr>
          <a:xfrm>
            <a:off x="5868144" y="4138461"/>
            <a:ext cx="422091" cy="422091"/>
            <a:chOff x="2492224" y="1959430"/>
            <a:chExt cx="2148114" cy="2148114"/>
          </a:xfrm>
        </p:grpSpPr>
        <p:sp>
          <p:nvSpPr>
            <p:cNvPr id="1048595" name="椭圆 45"/>
            <p:cNvSpPr/>
            <p:nvPr/>
          </p:nvSpPr>
          <p:spPr>
            <a:xfrm>
              <a:off x="2492224"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97153" name="图片 46"/>
            <p:cNvPicPr>
              <a:picLocks noChangeAspect="1"/>
            </p:cNvPicPr>
            <p:nvPr/>
          </p:nvPicPr>
          <p:blipFill>
            <a:blip r:embed="rId4" cstate="print">
              <a:biLevel thresh="25000"/>
            </a:blip>
            <a:stretch>
              <a:fillRect/>
            </a:stretch>
          </p:blipFill>
          <p:spPr>
            <a:xfrm>
              <a:off x="3072056" y="2549554"/>
              <a:ext cx="1162402" cy="1190723"/>
            </a:xfrm>
            <a:prstGeom prst="rect">
              <a:avLst/>
            </a:prstGeom>
          </p:spPr>
        </p:pic>
      </p:grpSp>
      <p:grpSp>
        <p:nvGrpSpPr>
          <p:cNvPr id="31" name="组合 47"/>
          <p:cNvGrpSpPr>
            <a:grpSpLocks noChangeAspect="1"/>
          </p:cNvGrpSpPr>
          <p:nvPr/>
        </p:nvGrpSpPr>
        <p:grpSpPr>
          <a:xfrm>
            <a:off x="6878646" y="4138461"/>
            <a:ext cx="422091" cy="422091"/>
            <a:chOff x="6564085" y="1959430"/>
            <a:chExt cx="2148114" cy="2148114"/>
          </a:xfrm>
        </p:grpSpPr>
        <p:sp>
          <p:nvSpPr>
            <p:cNvPr id="1048596" name="椭圆 48"/>
            <p:cNvSpPr/>
            <p:nvPr/>
          </p:nvSpPr>
          <p:spPr>
            <a:xfrm>
              <a:off x="6564085"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2" name="组合 49"/>
            <p:cNvGrpSpPr/>
            <p:nvPr/>
          </p:nvGrpSpPr>
          <p:grpSpPr>
            <a:xfrm>
              <a:off x="7033174" y="2413982"/>
              <a:ext cx="1209936" cy="1239010"/>
              <a:chOff x="3598200" y="1732459"/>
              <a:chExt cx="1947600" cy="1994400"/>
            </a:xfrm>
          </p:grpSpPr>
          <p:sp>
            <p:nvSpPr>
              <p:cNvPr id="1048597" name="Freeform 5"/>
              <p:cNvSpPr/>
              <p:nvPr/>
            </p:nvSpPr>
            <p:spPr bwMode="auto">
              <a:xfrm>
                <a:off x="4815450" y="1732459"/>
                <a:ext cx="417924" cy="1423836"/>
              </a:xfrm>
              <a:custGeom>
                <a:avLst/>
                <a:gdLst>
                  <a:gd name="T0" fmla="*/ 2 w 43"/>
                  <a:gd name="T1" fmla="*/ 115 h 115"/>
                  <a:gd name="T2" fmla="*/ 3 w 43"/>
                  <a:gd name="T3" fmla="*/ 115 h 115"/>
                  <a:gd name="T4" fmla="*/ 3 w 43"/>
                  <a:gd name="T5" fmla="*/ 115 h 115"/>
                  <a:gd name="T6" fmla="*/ 3 w 43"/>
                  <a:gd name="T7" fmla="*/ 115 h 115"/>
                  <a:gd name="T8" fmla="*/ 4 w 43"/>
                  <a:gd name="T9" fmla="*/ 115 h 115"/>
                  <a:gd name="T10" fmla="*/ 4 w 43"/>
                  <a:gd name="T11" fmla="*/ 115 h 115"/>
                  <a:gd name="T12" fmla="*/ 5 w 43"/>
                  <a:gd name="T13" fmla="*/ 114 h 115"/>
                  <a:gd name="T14" fmla="*/ 22 w 43"/>
                  <a:gd name="T15" fmla="*/ 98 h 115"/>
                  <a:gd name="T16" fmla="*/ 38 w 43"/>
                  <a:gd name="T17" fmla="*/ 114 h 115"/>
                  <a:gd name="T18" fmla="*/ 39 w 43"/>
                  <a:gd name="T19" fmla="*/ 115 h 115"/>
                  <a:gd name="T20" fmla="*/ 39 w 43"/>
                  <a:gd name="T21" fmla="*/ 115 h 115"/>
                  <a:gd name="T22" fmla="*/ 40 w 43"/>
                  <a:gd name="T23" fmla="*/ 115 h 115"/>
                  <a:gd name="T24" fmla="*/ 40 w 43"/>
                  <a:gd name="T25" fmla="*/ 115 h 115"/>
                  <a:gd name="T26" fmla="*/ 40 w 43"/>
                  <a:gd name="T27" fmla="*/ 115 h 115"/>
                  <a:gd name="T28" fmla="*/ 41 w 43"/>
                  <a:gd name="T29" fmla="*/ 115 h 115"/>
                  <a:gd name="T30" fmla="*/ 42 w 43"/>
                  <a:gd name="T31" fmla="*/ 114 h 115"/>
                  <a:gd name="T32" fmla="*/ 43 w 43"/>
                  <a:gd name="T33" fmla="*/ 112 h 115"/>
                  <a:gd name="T34" fmla="*/ 43 w 43"/>
                  <a:gd name="T35" fmla="*/ 27 h 115"/>
                  <a:gd name="T36" fmla="*/ 43 w 43"/>
                  <a:gd name="T37" fmla="*/ 13 h 115"/>
                  <a:gd name="T38" fmla="*/ 43 w 43"/>
                  <a:gd name="T39" fmla="*/ 3 h 115"/>
                  <a:gd name="T40" fmla="*/ 42 w 43"/>
                  <a:gd name="T41" fmla="*/ 1 h 115"/>
                  <a:gd name="T42" fmla="*/ 40 w 43"/>
                  <a:gd name="T43" fmla="*/ 0 h 115"/>
                  <a:gd name="T44" fmla="*/ 3 w 43"/>
                  <a:gd name="T45" fmla="*/ 0 h 115"/>
                  <a:gd name="T46" fmla="*/ 3 w 43"/>
                  <a:gd name="T47" fmla="*/ 0 h 115"/>
                  <a:gd name="T48" fmla="*/ 2 w 43"/>
                  <a:gd name="T49" fmla="*/ 1 h 115"/>
                  <a:gd name="T50" fmla="*/ 2 w 43"/>
                  <a:gd name="T51" fmla="*/ 1 h 115"/>
                  <a:gd name="T52" fmla="*/ 0 w 43"/>
                  <a:gd name="T53" fmla="*/ 3 h 115"/>
                  <a:gd name="T54" fmla="*/ 0 w 43"/>
                  <a:gd name="T55" fmla="*/ 13 h 115"/>
                  <a:gd name="T56" fmla="*/ 0 w 43"/>
                  <a:gd name="T57" fmla="*/ 27 h 115"/>
                  <a:gd name="T58" fmla="*/ 0 w 43"/>
                  <a:gd name="T59" fmla="*/ 112 h 115"/>
                  <a:gd name="T60" fmla="*/ 2 w 43"/>
                  <a:gd name="T61"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115">
                    <a:moveTo>
                      <a:pt x="2" y="115"/>
                    </a:moveTo>
                    <a:cubicBezTo>
                      <a:pt x="2" y="115"/>
                      <a:pt x="2" y="115"/>
                      <a:pt x="3" y="115"/>
                    </a:cubicBezTo>
                    <a:cubicBezTo>
                      <a:pt x="3" y="115"/>
                      <a:pt x="3" y="115"/>
                      <a:pt x="3" y="115"/>
                    </a:cubicBezTo>
                    <a:cubicBezTo>
                      <a:pt x="3" y="115"/>
                      <a:pt x="3" y="115"/>
                      <a:pt x="3" y="115"/>
                    </a:cubicBezTo>
                    <a:cubicBezTo>
                      <a:pt x="3" y="115"/>
                      <a:pt x="4" y="115"/>
                      <a:pt x="4" y="115"/>
                    </a:cubicBezTo>
                    <a:cubicBezTo>
                      <a:pt x="4" y="115"/>
                      <a:pt x="4" y="115"/>
                      <a:pt x="4" y="115"/>
                    </a:cubicBezTo>
                    <a:cubicBezTo>
                      <a:pt x="4" y="115"/>
                      <a:pt x="5" y="114"/>
                      <a:pt x="5" y="114"/>
                    </a:cubicBezTo>
                    <a:cubicBezTo>
                      <a:pt x="22" y="98"/>
                      <a:pt x="22" y="98"/>
                      <a:pt x="22" y="98"/>
                    </a:cubicBezTo>
                    <a:cubicBezTo>
                      <a:pt x="38" y="114"/>
                      <a:pt x="38" y="114"/>
                      <a:pt x="38" y="114"/>
                    </a:cubicBezTo>
                    <a:cubicBezTo>
                      <a:pt x="38" y="114"/>
                      <a:pt x="39" y="115"/>
                      <a:pt x="39" y="115"/>
                    </a:cubicBezTo>
                    <a:cubicBezTo>
                      <a:pt x="39" y="115"/>
                      <a:pt x="39" y="115"/>
                      <a:pt x="39" y="115"/>
                    </a:cubicBezTo>
                    <a:cubicBezTo>
                      <a:pt x="40" y="115"/>
                      <a:pt x="40" y="115"/>
                      <a:pt x="40" y="115"/>
                    </a:cubicBezTo>
                    <a:cubicBezTo>
                      <a:pt x="40" y="115"/>
                      <a:pt x="40" y="115"/>
                      <a:pt x="40" y="115"/>
                    </a:cubicBezTo>
                    <a:cubicBezTo>
                      <a:pt x="40" y="115"/>
                      <a:pt x="40" y="115"/>
                      <a:pt x="40" y="115"/>
                    </a:cubicBezTo>
                    <a:cubicBezTo>
                      <a:pt x="41" y="115"/>
                      <a:pt x="41" y="115"/>
                      <a:pt x="41" y="115"/>
                    </a:cubicBezTo>
                    <a:cubicBezTo>
                      <a:pt x="42" y="115"/>
                      <a:pt x="42" y="114"/>
                      <a:pt x="42" y="114"/>
                    </a:cubicBezTo>
                    <a:cubicBezTo>
                      <a:pt x="43" y="114"/>
                      <a:pt x="43" y="113"/>
                      <a:pt x="43" y="112"/>
                    </a:cubicBezTo>
                    <a:cubicBezTo>
                      <a:pt x="43" y="27"/>
                      <a:pt x="43" y="27"/>
                      <a:pt x="43" y="27"/>
                    </a:cubicBezTo>
                    <a:cubicBezTo>
                      <a:pt x="43" y="13"/>
                      <a:pt x="43" y="13"/>
                      <a:pt x="43" y="13"/>
                    </a:cubicBezTo>
                    <a:cubicBezTo>
                      <a:pt x="43" y="3"/>
                      <a:pt x="43" y="3"/>
                      <a:pt x="43" y="3"/>
                    </a:cubicBezTo>
                    <a:cubicBezTo>
                      <a:pt x="43" y="3"/>
                      <a:pt x="43" y="2"/>
                      <a:pt x="42" y="1"/>
                    </a:cubicBezTo>
                    <a:cubicBezTo>
                      <a:pt x="42" y="1"/>
                      <a:pt x="41" y="0"/>
                      <a:pt x="40" y="0"/>
                    </a:cubicBezTo>
                    <a:cubicBezTo>
                      <a:pt x="3" y="0"/>
                      <a:pt x="3" y="0"/>
                      <a:pt x="3" y="0"/>
                    </a:cubicBezTo>
                    <a:cubicBezTo>
                      <a:pt x="3" y="0"/>
                      <a:pt x="3" y="0"/>
                      <a:pt x="3" y="0"/>
                    </a:cubicBezTo>
                    <a:cubicBezTo>
                      <a:pt x="3" y="0"/>
                      <a:pt x="2" y="0"/>
                      <a:pt x="2" y="1"/>
                    </a:cubicBezTo>
                    <a:cubicBezTo>
                      <a:pt x="2" y="1"/>
                      <a:pt x="2" y="1"/>
                      <a:pt x="2" y="1"/>
                    </a:cubicBezTo>
                    <a:cubicBezTo>
                      <a:pt x="1" y="1"/>
                      <a:pt x="0" y="2"/>
                      <a:pt x="0" y="3"/>
                    </a:cubicBezTo>
                    <a:cubicBezTo>
                      <a:pt x="0" y="13"/>
                      <a:pt x="0" y="13"/>
                      <a:pt x="0" y="13"/>
                    </a:cubicBezTo>
                    <a:cubicBezTo>
                      <a:pt x="0" y="27"/>
                      <a:pt x="0" y="27"/>
                      <a:pt x="0" y="27"/>
                    </a:cubicBezTo>
                    <a:cubicBezTo>
                      <a:pt x="0" y="112"/>
                      <a:pt x="0" y="112"/>
                      <a:pt x="0" y="112"/>
                    </a:cubicBezTo>
                    <a:cubicBezTo>
                      <a:pt x="0" y="113"/>
                      <a:pt x="1" y="114"/>
                      <a:pt x="2" y="115"/>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598" name="Freeform 6"/>
              <p:cNvSpPr/>
              <p:nvPr/>
            </p:nvSpPr>
            <p:spPr bwMode="auto">
              <a:xfrm>
                <a:off x="3853824" y="2462367"/>
                <a:ext cx="515304" cy="61683"/>
              </a:xfrm>
              <a:custGeom>
                <a:avLst/>
                <a:gdLst>
                  <a:gd name="T0" fmla="*/ 0 w 53"/>
                  <a:gd name="T1" fmla="*/ 3 h 5"/>
                  <a:gd name="T2" fmla="*/ 3 w 53"/>
                  <a:gd name="T3" fmla="*/ 5 h 5"/>
                  <a:gd name="T4" fmla="*/ 50 w 53"/>
                  <a:gd name="T5" fmla="*/ 5 h 5"/>
                  <a:gd name="T6" fmla="*/ 53 w 53"/>
                  <a:gd name="T7" fmla="*/ 3 h 5"/>
                  <a:gd name="T8" fmla="*/ 50 w 53"/>
                  <a:gd name="T9" fmla="*/ 0 h 5"/>
                  <a:gd name="T10" fmla="*/ 3 w 53"/>
                  <a:gd name="T11" fmla="*/ 0 h 5"/>
                  <a:gd name="T12" fmla="*/ 0 w 53"/>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0" y="3"/>
                    </a:moveTo>
                    <a:cubicBezTo>
                      <a:pt x="0" y="4"/>
                      <a:pt x="2" y="5"/>
                      <a:pt x="3" y="5"/>
                    </a:cubicBezTo>
                    <a:cubicBezTo>
                      <a:pt x="50" y="5"/>
                      <a:pt x="50" y="5"/>
                      <a:pt x="50" y="5"/>
                    </a:cubicBezTo>
                    <a:cubicBezTo>
                      <a:pt x="52" y="5"/>
                      <a:pt x="53" y="4"/>
                      <a:pt x="53" y="3"/>
                    </a:cubicBezTo>
                    <a:cubicBezTo>
                      <a:pt x="53" y="1"/>
                      <a:pt x="52" y="0"/>
                      <a:pt x="50" y="0"/>
                    </a:cubicBezTo>
                    <a:cubicBezTo>
                      <a:pt x="3" y="0"/>
                      <a:pt x="3" y="0"/>
                      <a:pt x="3" y="0"/>
                    </a:cubicBezTo>
                    <a:cubicBezTo>
                      <a:pt x="2" y="0"/>
                      <a:pt x="0" y="1"/>
                      <a:pt x="0" y="3"/>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599" name="Freeform 7"/>
              <p:cNvSpPr/>
              <p:nvPr/>
            </p:nvSpPr>
            <p:spPr bwMode="auto">
              <a:xfrm>
                <a:off x="3853824" y="2750218"/>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0" name="Freeform 8"/>
              <p:cNvSpPr/>
              <p:nvPr/>
            </p:nvSpPr>
            <p:spPr bwMode="auto">
              <a:xfrm>
                <a:off x="3853824" y="3032931"/>
                <a:ext cx="515304" cy="61683"/>
              </a:xfrm>
              <a:custGeom>
                <a:avLst/>
                <a:gdLst>
                  <a:gd name="T0" fmla="*/ 50 w 53"/>
                  <a:gd name="T1" fmla="*/ 0 h 5"/>
                  <a:gd name="T2" fmla="*/ 3 w 53"/>
                  <a:gd name="T3" fmla="*/ 0 h 5"/>
                  <a:gd name="T4" fmla="*/ 0 w 53"/>
                  <a:gd name="T5" fmla="*/ 2 h 5"/>
                  <a:gd name="T6" fmla="*/ 3 w 53"/>
                  <a:gd name="T7" fmla="*/ 5 h 5"/>
                  <a:gd name="T8" fmla="*/ 50 w 53"/>
                  <a:gd name="T9" fmla="*/ 5 h 5"/>
                  <a:gd name="T10" fmla="*/ 53 w 53"/>
                  <a:gd name="T11" fmla="*/ 2 h 5"/>
                  <a:gd name="T12" fmla="*/ 50 w 5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3" h="5">
                    <a:moveTo>
                      <a:pt x="50" y="0"/>
                    </a:moveTo>
                    <a:cubicBezTo>
                      <a:pt x="3" y="0"/>
                      <a:pt x="3" y="0"/>
                      <a:pt x="3" y="0"/>
                    </a:cubicBezTo>
                    <a:cubicBezTo>
                      <a:pt x="2" y="0"/>
                      <a:pt x="0" y="1"/>
                      <a:pt x="0" y="2"/>
                    </a:cubicBezTo>
                    <a:cubicBezTo>
                      <a:pt x="0" y="4"/>
                      <a:pt x="2" y="5"/>
                      <a:pt x="3" y="5"/>
                    </a:cubicBezTo>
                    <a:cubicBezTo>
                      <a:pt x="50" y="5"/>
                      <a:pt x="50" y="5"/>
                      <a:pt x="50" y="5"/>
                    </a:cubicBezTo>
                    <a:cubicBezTo>
                      <a:pt x="52" y="5"/>
                      <a:pt x="53" y="4"/>
                      <a:pt x="53" y="2"/>
                    </a:cubicBezTo>
                    <a:cubicBezTo>
                      <a:pt x="53" y="1"/>
                      <a:pt x="52" y="0"/>
                      <a:pt x="50" y="0"/>
                    </a:cubicBez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1" name="Freeform 9"/>
              <p:cNvSpPr>
                <a:spLocks noEditPoints="1"/>
              </p:cNvSpPr>
              <p:nvPr/>
            </p:nvSpPr>
            <p:spPr bwMode="auto">
              <a:xfrm>
                <a:off x="3598200" y="1881526"/>
                <a:ext cx="1947600" cy="1845333"/>
              </a:xfrm>
              <a:custGeom>
                <a:avLst/>
                <a:gdLst>
                  <a:gd name="T0" fmla="*/ 177 w 200"/>
                  <a:gd name="T1" fmla="*/ 3 h 149"/>
                  <a:gd name="T2" fmla="*/ 177 w 200"/>
                  <a:gd name="T3" fmla="*/ 17 h 149"/>
                  <a:gd name="T4" fmla="*/ 186 w 200"/>
                  <a:gd name="T5" fmla="*/ 21 h 149"/>
                  <a:gd name="T6" fmla="*/ 186 w 200"/>
                  <a:gd name="T7" fmla="*/ 134 h 149"/>
                  <a:gd name="T8" fmla="*/ 107 w 200"/>
                  <a:gd name="T9" fmla="*/ 134 h 149"/>
                  <a:gd name="T10" fmla="*/ 107 w 200"/>
                  <a:gd name="T11" fmla="*/ 21 h 149"/>
                  <a:gd name="T12" fmla="*/ 117 w 200"/>
                  <a:gd name="T13" fmla="*/ 17 h 149"/>
                  <a:gd name="T14" fmla="*/ 117 w 200"/>
                  <a:gd name="T15" fmla="*/ 3 h 149"/>
                  <a:gd name="T16" fmla="*/ 100 w 200"/>
                  <a:gd name="T17" fmla="*/ 9 h 149"/>
                  <a:gd name="T18" fmla="*/ 53 w 200"/>
                  <a:gd name="T19" fmla="*/ 0 h 149"/>
                  <a:gd name="T20" fmla="*/ 0 w 200"/>
                  <a:gd name="T21" fmla="*/ 20 h 149"/>
                  <a:gd name="T22" fmla="*/ 0 w 200"/>
                  <a:gd name="T23" fmla="*/ 142 h 149"/>
                  <a:gd name="T24" fmla="*/ 2 w 200"/>
                  <a:gd name="T25" fmla="*/ 147 h 149"/>
                  <a:gd name="T26" fmla="*/ 8 w 200"/>
                  <a:gd name="T27" fmla="*/ 149 h 149"/>
                  <a:gd name="T28" fmla="*/ 53 w 200"/>
                  <a:gd name="T29" fmla="*/ 145 h 149"/>
                  <a:gd name="T30" fmla="*/ 99 w 200"/>
                  <a:gd name="T31" fmla="*/ 149 h 149"/>
                  <a:gd name="T32" fmla="*/ 99 w 200"/>
                  <a:gd name="T33" fmla="*/ 149 h 149"/>
                  <a:gd name="T34" fmla="*/ 100 w 200"/>
                  <a:gd name="T35" fmla="*/ 149 h 149"/>
                  <a:gd name="T36" fmla="*/ 100 w 200"/>
                  <a:gd name="T37" fmla="*/ 149 h 149"/>
                  <a:gd name="T38" fmla="*/ 101 w 200"/>
                  <a:gd name="T39" fmla="*/ 149 h 149"/>
                  <a:gd name="T40" fmla="*/ 101 w 200"/>
                  <a:gd name="T41" fmla="*/ 149 h 149"/>
                  <a:gd name="T42" fmla="*/ 146 w 200"/>
                  <a:gd name="T43" fmla="*/ 145 h 149"/>
                  <a:gd name="T44" fmla="*/ 192 w 200"/>
                  <a:gd name="T45" fmla="*/ 149 h 149"/>
                  <a:gd name="T46" fmla="*/ 193 w 200"/>
                  <a:gd name="T47" fmla="*/ 149 h 149"/>
                  <a:gd name="T48" fmla="*/ 197 w 200"/>
                  <a:gd name="T49" fmla="*/ 147 h 149"/>
                  <a:gd name="T50" fmla="*/ 200 w 200"/>
                  <a:gd name="T51" fmla="*/ 142 h 149"/>
                  <a:gd name="T52" fmla="*/ 200 w 200"/>
                  <a:gd name="T53" fmla="*/ 20 h 149"/>
                  <a:gd name="T54" fmla="*/ 177 w 200"/>
                  <a:gd name="T55" fmla="*/ 3 h 149"/>
                  <a:gd name="T56" fmla="*/ 93 w 200"/>
                  <a:gd name="T57" fmla="*/ 134 h 149"/>
                  <a:gd name="T58" fmla="*/ 53 w 200"/>
                  <a:gd name="T59" fmla="*/ 131 h 149"/>
                  <a:gd name="T60" fmla="*/ 14 w 200"/>
                  <a:gd name="T61" fmla="*/ 134 h 149"/>
                  <a:gd name="T62" fmla="*/ 14 w 200"/>
                  <a:gd name="T63" fmla="*/ 21 h 149"/>
                  <a:gd name="T64" fmla="*/ 53 w 200"/>
                  <a:gd name="T65" fmla="*/ 14 h 149"/>
                  <a:gd name="T66" fmla="*/ 93 w 200"/>
                  <a:gd name="T67" fmla="*/ 21 h 149"/>
                  <a:gd name="T68" fmla="*/ 93 w 200"/>
                  <a:gd name="T69" fmla="*/ 1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49">
                    <a:moveTo>
                      <a:pt x="177" y="3"/>
                    </a:moveTo>
                    <a:cubicBezTo>
                      <a:pt x="177" y="17"/>
                      <a:pt x="177" y="17"/>
                      <a:pt x="177" y="17"/>
                    </a:cubicBezTo>
                    <a:cubicBezTo>
                      <a:pt x="181" y="18"/>
                      <a:pt x="185" y="20"/>
                      <a:pt x="186" y="21"/>
                    </a:cubicBezTo>
                    <a:cubicBezTo>
                      <a:pt x="186" y="134"/>
                      <a:pt x="186" y="134"/>
                      <a:pt x="186" y="134"/>
                    </a:cubicBezTo>
                    <a:cubicBezTo>
                      <a:pt x="161" y="130"/>
                      <a:pt x="131" y="130"/>
                      <a:pt x="107" y="134"/>
                    </a:cubicBezTo>
                    <a:cubicBezTo>
                      <a:pt x="107" y="21"/>
                      <a:pt x="107" y="21"/>
                      <a:pt x="107" y="21"/>
                    </a:cubicBezTo>
                    <a:cubicBezTo>
                      <a:pt x="108" y="20"/>
                      <a:pt x="111" y="18"/>
                      <a:pt x="117" y="17"/>
                    </a:cubicBezTo>
                    <a:cubicBezTo>
                      <a:pt x="117" y="3"/>
                      <a:pt x="117" y="3"/>
                      <a:pt x="117" y="3"/>
                    </a:cubicBezTo>
                    <a:cubicBezTo>
                      <a:pt x="110" y="4"/>
                      <a:pt x="104" y="6"/>
                      <a:pt x="100" y="9"/>
                    </a:cubicBezTo>
                    <a:cubicBezTo>
                      <a:pt x="90" y="2"/>
                      <a:pt x="70" y="0"/>
                      <a:pt x="53" y="0"/>
                    </a:cubicBezTo>
                    <a:cubicBezTo>
                      <a:pt x="29" y="0"/>
                      <a:pt x="0" y="5"/>
                      <a:pt x="0" y="20"/>
                    </a:cubicBezTo>
                    <a:cubicBezTo>
                      <a:pt x="0" y="142"/>
                      <a:pt x="0" y="142"/>
                      <a:pt x="0" y="142"/>
                    </a:cubicBezTo>
                    <a:cubicBezTo>
                      <a:pt x="0" y="144"/>
                      <a:pt x="1" y="146"/>
                      <a:pt x="2" y="147"/>
                    </a:cubicBezTo>
                    <a:cubicBezTo>
                      <a:pt x="4" y="148"/>
                      <a:pt x="6" y="149"/>
                      <a:pt x="8" y="149"/>
                    </a:cubicBezTo>
                    <a:cubicBezTo>
                      <a:pt x="22" y="146"/>
                      <a:pt x="37" y="145"/>
                      <a:pt x="53" y="145"/>
                    </a:cubicBezTo>
                    <a:cubicBezTo>
                      <a:pt x="69" y="145"/>
                      <a:pt x="85" y="146"/>
                      <a:pt x="99" y="149"/>
                    </a:cubicBezTo>
                    <a:cubicBezTo>
                      <a:pt x="99" y="149"/>
                      <a:pt x="99" y="149"/>
                      <a:pt x="99" y="149"/>
                    </a:cubicBezTo>
                    <a:cubicBezTo>
                      <a:pt x="99" y="149"/>
                      <a:pt x="99" y="149"/>
                      <a:pt x="100" y="149"/>
                    </a:cubicBezTo>
                    <a:cubicBezTo>
                      <a:pt x="100" y="149"/>
                      <a:pt x="100" y="149"/>
                      <a:pt x="100" y="149"/>
                    </a:cubicBezTo>
                    <a:cubicBezTo>
                      <a:pt x="100" y="149"/>
                      <a:pt x="100" y="149"/>
                      <a:pt x="101" y="149"/>
                    </a:cubicBezTo>
                    <a:cubicBezTo>
                      <a:pt x="101" y="149"/>
                      <a:pt x="101" y="149"/>
                      <a:pt x="101" y="149"/>
                    </a:cubicBezTo>
                    <a:cubicBezTo>
                      <a:pt x="115" y="146"/>
                      <a:pt x="130" y="145"/>
                      <a:pt x="146" y="145"/>
                    </a:cubicBezTo>
                    <a:cubicBezTo>
                      <a:pt x="162" y="145"/>
                      <a:pt x="178" y="146"/>
                      <a:pt x="192" y="149"/>
                    </a:cubicBezTo>
                    <a:cubicBezTo>
                      <a:pt x="192" y="149"/>
                      <a:pt x="192" y="149"/>
                      <a:pt x="193" y="149"/>
                    </a:cubicBezTo>
                    <a:cubicBezTo>
                      <a:pt x="194" y="149"/>
                      <a:pt x="196" y="148"/>
                      <a:pt x="197" y="147"/>
                    </a:cubicBezTo>
                    <a:cubicBezTo>
                      <a:pt x="199" y="146"/>
                      <a:pt x="200" y="144"/>
                      <a:pt x="200" y="142"/>
                    </a:cubicBezTo>
                    <a:cubicBezTo>
                      <a:pt x="200" y="20"/>
                      <a:pt x="200" y="20"/>
                      <a:pt x="200" y="20"/>
                    </a:cubicBezTo>
                    <a:cubicBezTo>
                      <a:pt x="200" y="11"/>
                      <a:pt x="190" y="6"/>
                      <a:pt x="177" y="3"/>
                    </a:cubicBezTo>
                    <a:close/>
                    <a:moveTo>
                      <a:pt x="93" y="134"/>
                    </a:moveTo>
                    <a:cubicBezTo>
                      <a:pt x="80" y="132"/>
                      <a:pt x="67" y="131"/>
                      <a:pt x="53" y="131"/>
                    </a:cubicBezTo>
                    <a:cubicBezTo>
                      <a:pt x="40" y="131"/>
                      <a:pt x="26" y="132"/>
                      <a:pt x="14" y="134"/>
                    </a:cubicBezTo>
                    <a:cubicBezTo>
                      <a:pt x="14" y="21"/>
                      <a:pt x="14" y="21"/>
                      <a:pt x="14" y="21"/>
                    </a:cubicBezTo>
                    <a:cubicBezTo>
                      <a:pt x="16" y="18"/>
                      <a:pt x="30" y="14"/>
                      <a:pt x="53" y="14"/>
                    </a:cubicBezTo>
                    <a:cubicBezTo>
                      <a:pt x="76" y="14"/>
                      <a:pt x="90" y="18"/>
                      <a:pt x="93" y="21"/>
                    </a:cubicBezTo>
                    <a:lnTo>
                      <a:pt x="93" y="134"/>
                    </a:lnTo>
                    <a:close/>
                  </a:path>
                </a:pathLst>
              </a:custGeom>
              <a:solidFill>
                <a:schemeClr val="bg1">
                  <a:lumMod val="95000"/>
                </a:schemeClr>
              </a:solid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3" name="组合 55"/>
          <p:cNvGrpSpPr>
            <a:grpSpLocks noChangeAspect="1"/>
          </p:cNvGrpSpPr>
          <p:nvPr/>
        </p:nvGrpSpPr>
        <p:grpSpPr>
          <a:xfrm>
            <a:off x="6374590" y="4138461"/>
            <a:ext cx="422091" cy="422091"/>
            <a:chOff x="4528154" y="1959430"/>
            <a:chExt cx="2148114" cy="2148114"/>
          </a:xfrm>
        </p:grpSpPr>
        <p:sp>
          <p:nvSpPr>
            <p:cNvPr id="1048602" name="椭圆 56"/>
            <p:cNvSpPr/>
            <p:nvPr/>
          </p:nvSpPr>
          <p:spPr>
            <a:xfrm>
              <a:off x="4528154" y="1959430"/>
              <a:ext cx="2148114" cy="2148114"/>
            </a:xfrm>
            <a:prstGeom prst="ellipse">
              <a:avLst/>
            </a:prstGeom>
            <a:solidFill>
              <a:srgbClr val="C0000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4" name="Group 4"/>
            <p:cNvGrpSpPr>
              <a:grpSpLocks noChangeAspect="1"/>
            </p:cNvGrpSpPr>
            <p:nvPr/>
          </p:nvGrpSpPr>
          <p:grpSpPr bwMode="auto">
            <a:xfrm>
              <a:off x="5033378" y="2342981"/>
              <a:ext cx="1137666" cy="1381012"/>
              <a:chOff x="2694" y="1931"/>
              <a:chExt cx="374" cy="454"/>
            </a:xfrm>
            <a:solidFill>
              <a:schemeClr val="bg1"/>
            </a:solidFill>
          </p:grpSpPr>
          <p:sp>
            <p:nvSpPr>
              <p:cNvPr id="1048603" name="Freeform 5"/>
              <p:cNvSpPr>
                <a:spLocks noEditPoints="1"/>
              </p:cNvSpPr>
              <p:nvPr/>
            </p:nvSpPr>
            <p:spPr bwMode="auto">
              <a:xfrm>
                <a:off x="2694" y="1931"/>
                <a:ext cx="374" cy="454"/>
              </a:xfrm>
              <a:custGeom>
                <a:avLst/>
                <a:gdLst>
                  <a:gd name="T0" fmla="*/ 127 w 155"/>
                  <a:gd name="T1" fmla="*/ 7 h 189"/>
                  <a:gd name="T2" fmla="*/ 124 w 155"/>
                  <a:gd name="T3" fmla="*/ 0 h 189"/>
                  <a:gd name="T4" fmla="*/ 122 w 155"/>
                  <a:gd name="T5" fmla="*/ 7 h 189"/>
                  <a:gd name="T6" fmla="*/ 96 w 155"/>
                  <a:gd name="T7" fmla="*/ 3 h 189"/>
                  <a:gd name="T8" fmla="*/ 90 w 155"/>
                  <a:gd name="T9" fmla="*/ 3 h 189"/>
                  <a:gd name="T10" fmla="*/ 64 w 155"/>
                  <a:gd name="T11" fmla="*/ 7 h 189"/>
                  <a:gd name="T12" fmla="*/ 62 w 155"/>
                  <a:gd name="T13" fmla="*/ 0 h 189"/>
                  <a:gd name="T14" fmla="*/ 59 w 155"/>
                  <a:gd name="T15" fmla="*/ 7 h 189"/>
                  <a:gd name="T16" fmla="*/ 33 w 155"/>
                  <a:gd name="T17" fmla="*/ 3 h 189"/>
                  <a:gd name="T18" fmla="*/ 27 w 155"/>
                  <a:gd name="T19" fmla="*/ 3 h 189"/>
                  <a:gd name="T20" fmla="*/ 7 w 155"/>
                  <a:gd name="T21" fmla="*/ 7 h 189"/>
                  <a:gd name="T22" fmla="*/ 0 w 155"/>
                  <a:gd name="T23" fmla="*/ 182 h 189"/>
                  <a:gd name="T24" fmla="*/ 148 w 155"/>
                  <a:gd name="T25" fmla="*/ 189 h 189"/>
                  <a:gd name="T26" fmla="*/ 155 w 155"/>
                  <a:gd name="T27" fmla="*/ 13 h 189"/>
                  <a:gd name="T28" fmla="*/ 124 w 155"/>
                  <a:gd name="T29" fmla="*/ 40 h 189"/>
                  <a:gd name="T30" fmla="*/ 127 w 155"/>
                  <a:gd name="T31" fmla="*/ 31 h 189"/>
                  <a:gd name="T32" fmla="*/ 124 w 155"/>
                  <a:gd name="T33" fmla="*/ 44 h 189"/>
                  <a:gd name="T34" fmla="*/ 122 w 155"/>
                  <a:gd name="T35" fmla="*/ 31 h 189"/>
                  <a:gd name="T36" fmla="*/ 124 w 155"/>
                  <a:gd name="T37" fmla="*/ 40 h 189"/>
                  <a:gd name="T38" fmla="*/ 96 w 155"/>
                  <a:gd name="T39" fmla="*/ 37 h 189"/>
                  <a:gd name="T40" fmla="*/ 100 w 155"/>
                  <a:gd name="T41" fmla="*/ 37 h 189"/>
                  <a:gd name="T42" fmla="*/ 86 w 155"/>
                  <a:gd name="T43" fmla="*/ 37 h 189"/>
                  <a:gd name="T44" fmla="*/ 90 w 155"/>
                  <a:gd name="T45" fmla="*/ 37 h 189"/>
                  <a:gd name="T46" fmla="*/ 62 w 155"/>
                  <a:gd name="T47" fmla="*/ 40 h 189"/>
                  <a:gd name="T48" fmla="*/ 64 w 155"/>
                  <a:gd name="T49" fmla="*/ 31 h 189"/>
                  <a:gd name="T50" fmla="*/ 62 w 155"/>
                  <a:gd name="T51" fmla="*/ 44 h 189"/>
                  <a:gd name="T52" fmla="*/ 59 w 155"/>
                  <a:gd name="T53" fmla="*/ 31 h 189"/>
                  <a:gd name="T54" fmla="*/ 62 w 155"/>
                  <a:gd name="T55" fmla="*/ 40 h 189"/>
                  <a:gd name="T56" fmla="*/ 33 w 155"/>
                  <a:gd name="T57" fmla="*/ 37 h 189"/>
                  <a:gd name="T58" fmla="*/ 37 w 155"/>
                  <a:gd name="T59" fmla="*/ 37 h 189"/>
                  <a:gd name="T60" fmla="*/ 23 w 155"/>
                  <a:gd name="T61" fmla="*/ 37 h 189"/>
                  <a:gd name="T62" fmla="*/ 27 w 155"/>
                  <a:gd name="T63" fmla="*/ 37 h 189"/>
                  <a:gd name="T64" fmla="*/ 141 w 155"/>
                  <a:gd name="T65" fmla="*/ 175 h 189"/>
                  <a:gd name="T66" fmla="*/ 14 w 155"/>
                  <a:gd name="T67" fmla="*/ 20 h 189"/>
                  <a:gd name="T68" fmla="*/ 27 w 155"/>
                  <a:gd name="T69" fmla="*/ 25 h 189"/>
                  <a:gd name="T70" fmla="*/ 30 w 155"/>
                  <a:gd name="T71" fmla="*/ 50 h 189"/>
                  <a:gd name="T72" fmla="*/ 33 w 155"/>
                  <a:gd name="T73" fmla="*/ 25 h 189"/>
                  <a:gd name="T74" fmla="*/ 59 w 155"/>
                  <a:gd name="T75" fmla="*/ 20 h 189"/>
                  <a:gd name="T76" fmla="*/ 49 w 155"/>
                  <a:gd name="T77" fmla="*/ 37 h 189"/>
                  <a:gd name="T78" fmla="*/ 74 w 155"/>
                  <a:gd name="T79" fmla="*/ 37 h 189"/>
                  <a:gd name="T80" fmla="*/ 64 w 155"/>
                  <a:gd name="T81" fmla="*/ 20 h 189"/>
                  <a:gd name="T82" fmla="*/ 90 w 155"/>
                  <a:gd name="T83" fmla="*/ 25 h 189"/>
                  <a:gd name="T84" fmla="*/ 93 w 155"/>
                  <a:gd name="T85" fmla="*/ 50 h 189"/>
                  <a:gd name="T86" fmla="*/ 96 w 155"/>
                  <a:gd name="T87" fmla="*/ 25 h 189"/>
                  <a:gd name="T88" fmla="*/ 122 w 155"/>
                  <a:gd name="T89" fmla="*/ 20 h 189"/>
                  <a:gd name="T90" fmla="*/ 112 w 155"/>
                  <a:gd name="T91" fmla="*/ 37 h 189"/>
                  <a:gd name="T92" fmla="*/ 137 w 155"/>
                  <a:gd name="T93" fmla="*/ 37 h 189"/>
                  <a:gd name="T94" fmla="*/ 127 w 155"/>
                  <a:gd name="T95" fmla="*/ 20 h 189"/>
                  <a:gd name="T96" fmla="*/ 141 w 155"/>
                  <a:gd name="T97" fmla="*/ 17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9">
                    <a:moveTo>
                      <a:pt x="148" y="7"/>
                    </a:moveTo>
                    <a:cubicBezTo>
                      <a:pt x="127" y="7"/>
                      <a:pt x="127" y="7"/>
                      <a:pt x="127" y="7"/>
                    </a:cubicBezTo>
                    <a:cubicBezTo>
                      <a:pt x="127" y="3"/>
                      <a:pt x="127" y="3"/>
                      <a:pt x="127" y="3"/>
                    </a:cubicBezTo>
                    <a:cubicBezTo>
                      <a:pt x="127" y="1"/>
                      <a:pt x="126" y="0"/>
                      <a:pt x="124" y="0"/>
                    </a:cubicBezTo>
                    <a:cubicBezTo>
                      <a:pt x="123" y="0"/>
                      <a:pt x="122" y="1"/>
                      <a:pt x="122" y="3"/>
                    </a:cubicBezTo>
                    <a:cubicBezTo>
                      <a:pt x="122" y="7"/>
                      <a:pt x="122" y="7"/>
                      <a:pt x="122" y="7"/>
                    </a:cubicBezTo>
                    <a:cubicBezTo>
                      <a:pt x="96" y="7"/>
                      <a:pt x="96" y="7"/>
                      <a:pt x="96" y="7"/>
                    </a:cubicBezTo>
                    <a:cubicBezTo>
                      <a:pt x="96" y="3"/>
                      <a:pt x="96" y="3"/>
                      <a:pt x="96" y="3"/>
                    </a:cubicBezTo>
                    <a:cubicBezTo>
                      <a:pt x="96" y="1"/>
                      <a:pt x="94" y="0"/>
                      <a:pt x="93" y="0"/>
                    </a:cubicBezTo>
                    <a:cubicBezTo>
                      <a:pt x="91" y="0"/>
                      <a:pt x="90" y="1"/>
                      <a:pt x="90" y="3"/>
                    </a:cubicBezTo>
                    <a:cubicBezTo>
                      <a:pt x="90" y="7"/>
                      <a:pt x="90" y="7"/>
                      <a:pt x="90" y="7"/>
                    </a:cubicBezTo>
                    <a:cubicBezTo>
                      <a:pt x="64" y="7"/>
                      <a:pt x="64" y="7"/>
                      <a:pt x="64" y="7"/>
                    </a:cubicBezTo>
                    <a:cubicBezTo>
                      <a:pt x="64" y="3"/>
                      <a:pt x="64" y="3"/>
                      <a:pt x="64" y="3"/>
                    </a:cubicBezTo>
                    <a:cubicBezTo>
                      <a:pt x="64" y="1"/>
                      <a:pt x="63" y="0"/>
                      <a:pt x="62" y="0"/>
                    </a:cubicBezTo>
                    <a:cubicBezTo>
                      <a:pt x="60" y="0"/>
                      <a:pt x="59" y="1"/>
                      <a:pt x="59" y="3"/>
                    </a:cubicBezTo>
                    <a:cubicBezTo>
                      <a:pt x="59" y="7"/>
                      <a:pt x="59" y="7"/>
                      <a:pt x="59" y="7"/>
                    </a:cubicBezTo>
                    <a:cubicBezTo>
                      <a:pt x="33" y="7"/>
                      <a:pt x="33" y="7"/>
                      <a:pt x="33" y="7"/>
                    </a:cubicBezTo>
                    <a:cubicBezTo>
                      <a:pt x="33" y="3"/>
                      <a:pt x="33" y="3"/>
                      <a:pt x="33" y="3"/>
                    </a:cubicBezTo>
                    <a:cubicBezTo>
                      <a:pt x="33" y="1"/>
                      <a:pt x="32" y="0"/>
                      <a:pt x="30" y="0"/>
                    </a:cubicBezTo>
                    <a:cubicBezTo>
                      <a:pt x="29" y="0"/>
                      <a:pt x="27" y="1"/>
                      <a:pt x="27" y="3"/>
                    </a:cubicBezTo>
                    <a:cubicBezTo>
                      <a:pt x="27" y="7"/>
                      <a:pt x="27" y="7"/>
                      <a:pt x="27" y="7"/>
                    </a:cubicBezTo>
                    <a:cubicBezTo>
                      <a:pt x="7" y="7"/>
                      <a:pt x="7" y="7"/>
                      <a:pt x="7" y="7"/>
                    </a:cubicBezTo>
                    <a:cubicBezTo>
                      <a:pt x="3" y="7"/>
                      <a:pt x="0" y="10"/>
                      <a:pt x="0" y="13"/>
                    </a:cubicBezTo>
                    <a:cubicBezTo>
                      <a:pt x="0" y="182"/>
                      <a:pt x="0" y="182"/>
                      <a:pt x="0" y="182"/>
                    </a:cubicBezTo>
                    <a:cubicBezTo>
                      <a:pt x="0" y="186"/>
                      <a:pt x="3" y="189"/>
                      <a:pt x="7" y="189"/>
                    </a:cubicBezTo>
                    <a:cubicBezTo>
                      <a:pt x="148" y="189"/>
                      <a:pt x="148" y="189"/>
                      <a:pt x="148" y="189"/>
                    </a:cubicBezTo>
                    <a:cubicBezTo>
                      <a:pt x="152" y="189"/>
                      <a:pt x="155" y="186"/>
                      <a:pt x="155" y="182"/>
                    </a:cubicBezTo>
                    <a:cubicBezTo>
                      <a:pt x="155" y="13"/>
                      <a:pt x="155" y="13"/>
                      <a:pt x="155" y="13"/>
                    </a:cubicBezTo>
                    <a:cubicBezTo>
                      <a:pt x="155" y="10"/>
                      <a:pt x="152" y="7"/>
                      <a:pt x="148" y="7"/>
                    </a:cubicBezTo>
                    <a:close/>
                    <a:moveTo>
                      <a:pt x="124" y="40"/>
                    </a:moveTo>
                    <a:cubicBezTo>
                      <a:pt x="126" y="40"/>
                      <a:pt x="127" y="39"/>
                      <a:pt x="127" y="37"/>
                    </a:cubicBezTo>
                    <a:cubicBezTo>
                      <a:pt x="127" y="31"/>
                      <a:pt x="127" y="31"/>
                      <a:pt x="127" y="31"/>
                    </a:cubicBezTo>
                    <a:cubicBezTo>
                      <a:pt x="130" y="32"/>
                      <a:pt x="131" y="35"/>
                      <a:pt x="131" y="37"/>
                    </a:cubicBezTo>
                    <a:cubicBezTo>
                      <a:pt x="131" y="41"/>
                      <a:pt x="128" y="44"/>
                      <a:pt x="124" y="44"/>
                    </a:cubicBezTo>
                    <a:cubicBezTo>
                      <a:pt x="120" y="44"/>
                      <a:pt x="117" y="41"/>
                      <a:pt x="117" y="37"/>
                    </a:cubicBezTo>
                    <a:cubicBezTo>
                      <a:pt x="117" y="34"/>
                      <a:pt x="119" y="32"/>
                      <a:pt x="122" y="31"/>
                    </a:cubicBezTo>
                    <a:cubicBezTo>
                      <a:pt x="122" y="37"/>
                      <a:pt x="122" y="37"/>
                      <a:pt x="122" y="37"/>
                    </a:cubicBezTo>
                    <a:cubicBezTo>
                      <a:pt x="122" y="39"/>
                      <a:pt x="123" y="40"/>
                      <a:pt x="124" y="40"/>
                    </a:cubicBezTo>
                    <a:close/>
                    <a:moveTo>
                      <a:pt x="93" y="40"/>
                    </a:moveTo>
                    <a:cubicBezTo>
                      <a:pt x="94" y="40"/>
                      <a:pt x="96" y="39"/>
                      <a:pt x="96" y="37"/>
                    </a:cubicBezTo>
                    <a:cubicBezTo>
                      <a:pt x="96" y="31"/>
                      <a:pt x="96" y="31"/>
                      <a:pt x="96" y="31"/>
                    </a:cubicBezTo>
                    <a:cubicBezTo>
                      <a:pt x="98" y="32"/>
                      <a:pt x="100" y="35"/>
                      <a:pt x="100" y="37"/>
                    </a:cubicBezTo>
                    <a:cubicBezTo>
                      <a:pt x="100" y="41"/>
                      <a:pt x="97" y="44"/>
                      <a:pt x="93" y="44"/>
                    </a:cubicBezTo>
                    <a:cubicBezTo>
                      <a:pt x="89" y="44"/>
                      <a:pt x="86" y="41"/>
                      <a:pt x="86" y="37"/>
                    </a:cubicBezTo>
                    <a:cubicBezTo>
                      <a:pt x="86" y="34"/>
                      <a:pt x="88" y="32"/>
                      <a:pt x="90" y="31"/>
                    </a:cubicBezTo>
                    <a:cubicBezTo>
                      <a:pt x="90" y="37"/>
                      <a:pt x="90" y="37"/>
                      <a:pt x="90" y="37"/>
                    </a:cubicBezTo>
                    <a:cubicBezTo>
                      <a:pt x="90" y="39"/>
                      <a:pt x="91" y="40"/>
                      <a:pt x="93" y="40"/>
                    </a:cubicBezTo>
                    <a:close/>
                    <a:moveTo>
                      <a:pt x="62" y="40"/>
                    </a:moveTo>
                    <a:cubicBezTo>
                      <a:pt x="63" y="40"/>
                      <a:pt x="64" y="39"/>
                      <a:pt x="64" y="37"/>
                    </a:cubicBezTo>
                    <a:cubicBezTo>
                      <a:pt x="64" y="31"/>
                      <a:pt x="64" y="31"/>
                      <a:pt x="64" y="31"/>
                    </a:cubicBezTo>
                    <a:cubicBezTo>
                      <a:pt x="67" y="32"/>
                      <a:pt x="69" y="35"/>
                      <a:pt x="69" y="37"/>
                    </a:cubicBezTo>
                    <a:cubicBezTo>
                      <a:pt x="69" y="41"/>
                      <a:pt x="65" y="44"/>
                      <a:pt x="62" y="44"/>
                    </a:cubicBezTo>
                    <a:cubicBezTo>
                      <a:pt x="58" y="44"/>
                      <a:pt x="54" y="41"/>
                      <a:pt x="54" y="37"/>
                    </a:cubicBezTo>
                    <a:cubicBezTo>
                      <a:pt x="54" y="34"/>
                      <a:pt x="56" y="32"/>
                      <a:pt x="59" y="31"/>
                    </a:cubicBezTo>
                    <a:cubicBezTo>
                      <a:pt x="59" y="37"/>
                      <a:pt x="59" y="37"/>
                      <a:pt x="59" y="37"/>
                    </a:cubicBezTo>
                    <a:cubicBezTo>
                      <a:pt x="59" y="39"/>
                      <a:pt x="60" y="40"/>
                      <a:pt x="62" y="40"/>
                    </a:cubicBezTo>
                    <a:close/>
                    <a:moveTo>
                      <a:pt x="30" y="40"/>
                    </a:moveTo>
                    <a:cubicBezTo>
                      <a:pt x="32" y="40"/>
                      <a:pt x="33" y="39"/>
                      <a:pt x="33" y="37"/>
                    </a:cubicBezTo>
                    <a:cubicBezTo>
                      <a:pt x="33" y="31"/>
                      <a:pt x="33" y="31"/>
                      <a:pt x="33" y="31"/>
                    </a:cubicBezTo>
                    <a:cubicBezTo>
                      <a:pt x="35" y="32"/>
                      <a:pt x="37" y="35"/>
                      <a:pt x="37" y="37"/>
                    </a:cubicBezTo>
                    <a:cubicBezTo>
                      <a:pt x="37" y="41"/>
                      <a:pt x="34" y="44"/>
                      <a:pt x="30" y="44"/>
                    </a:cubicBezTo>
                    <a:cubicBezTo>
                      <a:pt x="26" y="44"/>
                      <a:pt x="23" y="41"/>
                      <a:pt x="23" y="37"/>
                    </a:cubicBezTo>
                    <a:cubicBezTo>
                      <a:pt x="23" y="34"/>
                      <a:pt x="25" y="32"/>
                      <a:pt x="27" y="31"/>
                    </a:cubicBezTo>
                    <a:cubicBezTo>
                      <a:pt x="27" y="37"/>
                      <a:pt x="27" y="37"/>
                      <a:pt x="27" y="37"/>
                    </a:cubicBezTo>
                    <a:cubicBezTo>
                      <a:pt x="27" y="39"/>
                      <a:pt x="29" y="40"/>
                      <a:pt x="30" y="40"/>
                    </a:cubicBezTo>
                    <a:close/>
                    <a:moveTo>
                      <a:pt x="141" y="175"/>
                    </a:moveTo>
                    <a:cubicBezTo>
                      <a:pt x="14" y="175"/>
                      <a:pt x="14" y="175"/>
                      <a:pt x="14" y="175"/>
                    </a:cubicBezTo>
                    <a:cubicBezTo>
                      <a:pt x="14" y="20"/>
                      <a:pt x="14" y="20"/>
                      <a:pt x="14" y="20"/>
                    </a:cubicBezTo>
                    <a:cubicBezTo>
                      <a:pt x="27" y="20"/>
                      <a:pt x="27" y="20"/>
                      <a:pt x="27" y="20"/>
                    </a:cubicBezTo>
                    <a:cubicBezTo>
                      <a:pt x="27" y="25"/>
                      <a:pt x="27" y="25"/>
                      <a:pt x="27" y="25"/>
                    </a:cubicBezTo>
                    <a:cubicBezTo>
                      <a:pt x="22" y="26"/>
                      <a:pt x="18" y="31"/>
                      <a:pt x="18" y="37"/>
                    </a:cubicBezTo>
                    <a:cubicBezTo>
                      <a:pt x="18" y="44"/>
                      <a:pt x="23" y="50"/>
                      <a:pt x="30" y="50"/>
                    </a:cubicBezTo>
                    <a:cubicBezTo>
                      <a:pt x="37" y="50"/>
                      <a:pt x="43" y="44"/>
                      <a:pt x="43" y="37"/>
                    </a:cubicBezTo>
                    <a:cubicBezTo>
                      <a:pt x="43" y="31"/>
                      <a:pt x="39" y="26"/>
                      <a:pt x="33" y="25"/>
                    </a:cubicBezTo>
                    <a:cubicBezTo>
                      <a:pt x="33" y="20"/>
                      <a:pt x="33" y="20"/>
                      <a:pt x="33" y="20"/>
                    </a:cubicBezTo>
                    <a:cubicBezTo>
                      <a:pt x="59" y="20"/>
                      <a:pt x="59" y="20"/>
                      <a:pt x="59" y="20"/>
                    </a:cubicBezTo>
                    <a:cubicBezTo>
                      <a:pt x="59" y="25"/>
                      <a:pt x="59" y="25"/>
                      <a:pt x="59" y="25"/>
                    </a:cubicBezTo>
                    <a:cubicBezTo>
                      <a:pt x="53" y="26"/>
                      <a:pt x="49" y="31"/>
                      <a:pt x="49" y="37"/>
                    </a:cubicBezTo>
                    <a:cubicBezTo>
                      <a:pt x="49" y="44"/>
                      <a:pt x="55" y="50"/>
                      <a:pt x="62" y="50"/>
                    </a:cubicBezTo>
                    <a:cubicBezTo>
                      <a:pt x="68" y="50"/>
                      <a:pt x="74" y="44"/>
                      <a:pt x="74" y="37"/>
                    </a:cubicBezTo>
                    <a:cubicBezTo>
                      <a:pt x="74" y="31"/>
                      <a:pt x="70" y="26"/>
                      <a:pt x="64" y="25"/>
                    </a:cubicBezTo>
                    <a:cubicBezTo>
                      <a:pt x="64" y="20"/>
                      <a:pt x="64" y="20"/>
                      <a:pt x="64" y="20"/>
                    </a:cubicBezTo>
                    <a:cubicBezTo>
                      <a:pt x="90" y="20"/>
                      <a:pt x="90" y="20"/>
                      <a:pt x="90" y="20"/>
                    </a:cubicBezTo>
                    <a:cubicBezTo>
                      <a:pt x="90" y="25"/>
                      <a:pt x="90" y="25"/>
                      <a:pt x="90" y="25"/>
                    </a:cubicBezTo>
                    <a:cubicBezTo>
                      <a:pt x="85" y="26"/>
                      <a:pt x="80" y="31"/>
                      <a:pt x="80" y="37"/>
                    </a:cubicBezTo>
                    <a:cubicBezTo>
                      <a:pt x="80" y="44"/>
                      <a:pt x="86" y="50"/>
                      <a:pt x="93" y="50"/>
                    </a:cubicBezTo>
                    <a:cubicBezTo>
                      <a:pt x="100" y="50"/>
                      <a:pt x="105" y="44"/>
                      <a:pt x="105" y="37"/>
                    </a:cubicBezTo>
                    <a:cubicBezTo>
                      <a:pt x="105" y="31"/>
                      <a:pt x="101" y="26"/>
                      <a:pt x="96" y="25"/>
                    </a:cubicBezTo>
                    <a:cubicBezTo>
                      <a:pt x="96" y="20"/>
                      <a:pt x="96" y="20"/>
                      <a:pt x="96" y="20"/>
                    </a:cubicBezTo>
                    <a:cubicBezTo>
                      <a:pt x="122" y="20"/>
                      <a:pt x="122" y="20"/>
                      <a:pt x="122" y="20"/>
                    </a:cubicBezTo>
                    <a:cubicBezTo>
                      <a:pt x="122" y="25"/>
                      <a:pt x="122" y="25"/>
                      <a:pt x="122" y="25"/>
                    </a:cubicBezTo>
                    <a:cubicBezTo>
                      <a:pt x="116" y="26"/>
                      <a:pt x="112" y="31"/>
                      <a:pt x="112" y="37"/>
                    </a:cubicBezTo>
                    <a:cubicBezTo>
                      <a:pt x="112" y="44"/>
                      <a:pt x="117" y="50"/>
                      <a:pt x="124" y="50"/>
                    </a:cubicBezTo>
                    <a:cubicBezTo>
                      <a:pt x="131" y="50"/>
                      <a:pt x="137" y="44"/>
                      <a:pt x="137" y="37"/>
                    </a:cubicBezTo>
                    <a:cubicBezTo>
                      <a:pt x="137" y="31"/>
                      <a:pt x="133" y="26"/>
                      <a:pt x="127" y="25"/>
                    </a:cubicBezTo>
                    <a:cubicBezTo>
                      <a:pt x="127" y="20"/>
                      <a:pt x="127" y="20"/>
                      <a:pt x="127" y="20"/>
                    </a:cubicBezTo>
                    <a:cubicBezTo>
                      <a:pt x="141" y="20"/>
                      <a:pt x="141" y="20"/>
                      <a:pt x="141" y="20"/>
                    </a:cubicBezTo>
                    <a:lnTo>
                      <a:pt x="141" y="175"/>
                    </a:lnTo>
                    <a:close/>
                  </a:path>
                </a:pathLst>
              </a:custGeom>
              <a:grp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4" name="Freeform 6"/>
              <p:cNvSpPr/>
              <p:nvPr/>
            </p:nvSpPr>
            <p:spPr bwMode="auto">
              <a:xfrm>
                <a:off x="2820" y="2272"/>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5" name="Freeform 7"/>
              <p:cNvSpPr/>
              <p:nvPr/>
            </p:nvSpPr>
            <p:spPr bwMode="auto">
              <a:xfrm>
                <a:off x="2820" y="2190"/>
                <a:ext cx="181" cy="14"/>
              </a:xfrm>
              <a:custGeom>
                <a:avLst/>
                <a:gdLst>
                  <a:gd name="T0" fmla="*/ 73 w 75"/>
                  <a:gd name="T1" fmla="*/ 0 h 6"/>
                  <a:gd name="T2" fmla="*/ 2 w 75"/>
                  <a:gd name="T3" fmla="*/ 0 h 6"/>
                  <a:gd name="T4" fmla="*/ 0 w 75"/>
                  <a:gd name="T5" fmla="*/ 3 h 6"/>
                  <a:gd name="T6" fmla="*/ 2 w 75"/>
                  <a:gd name="T7" fmla="*/ 6 h 6"/>
                  <a:gd name="T8" fmla="*/ 73 w 75"/>
                  <a:gd name="T9" fmla="*/ 6 h 6"/>
                  <a:gd name="T10" fmla="*/ 75 w 75"/>
                  <a:gd name="T11" fmla="*/ 3 h 6"/>
                  <a:gd name="T12" fmla="*/ 73 w 7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75" h="6">
                    <a:moveTo>
                      <a:pt x="73" y="0"/>
                    </a:moveTo>
                    <a:cubicBezTo>
                      <a:pt x="2" y="0"/>
                      <a:pt x="2" y="0"/>
                      <a:pt x="2" y="0"/>
                    </a:cubicBezTo>
                    <a:cubicBezTo>
                      <a:pt x="1" y="0"/>
                      <a:pt x="0" y="2"/>
                      <a:pt x="0" y="3"/>
                    </a:cubicBezTo>
                    <a:cubicBezTo>
                      <a:pt x="0" y="5"/>
                      <a:pt x="1" y="6"/>
                      <a:pt x="2" y="6"/>
                    </a:cubicBezTo>
                    <a:cubicBezTo>
                      <a:pt x="73" y="6"/>
                      <a:pt x="73" y="6"/>
                      <a:pt x="73" y="6"/>
                    </a:cubicBezTo>
                    <a:cubicBezTo>
                      <a:pt x="74" y="6"/>
                      <a:pt x="75" y="5"/>
                      <a:pt x="75" y="3"/>
                    </a:cubicBezTo>
                    <a:cubicBezTo>
                      <a:pt x="75" y="2"/>
                      <a:pt x="74" y="0"/>
                      <a:pt x="73" y="0"/>
                    </a:cubicBezTo>
                    <a:close/>
                  </a:path>
                </a:pathLst>
              </a:custGeom>
              <a:grp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6" name="Freeform 8"/>
              <p:cNvSpPr/>
              <p:nvPr/>
            </p:nvSpPr>
            <p:spPr bwMode="auto">
              <a:xfrm>
                <a:off x="2820" y="2111"/>
                <a:ext cx="181" cy="12"/>
              </a:xfrm>
              <a:custGeom>
                <a:avLst/>
                <a:gdLst>
                  <a:gd name="T0" fmla="*/ 73 w 75"/>
                  <a:gd name="T1" fmla="*/ 0 h 5"/>
                  <a:gd name="T2" fmla="*/ 2 w 75"/>
                  <a:gd name="T3" fmla="*/ 0 h 5"/>
                  <a:gd name="T4" fmla="*/ 0 w 75"/>
                  <a:gd name="T5" fmla="*/ 3 h 5"/>
                  <a:gd name="T6" fmla="*/ 2 w 75"/>
                  <a:gd name="T7" fmla="*/ 5 h 5"/>
                  <a:gd name="T8" fmla="*/ 73 w 75"/>
                  <a:gd name="T9" fmla="*/ 5 h 5"/>
                  <a:gd name="T10" fmla="*/ 75 w 75"/>
                  <a:gd name="T11" fmla="*/ 3 h 5"/>
                  <a:gd name="T12" fmla="*/ 73 w 7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75" h="5">
                    <a:moveTo>
                      <a:pt x="73" y="0"/>
                    </a:moveTo>
                    <a:cubicBezTo>
                      <a:pt x="2" y="0"/>
                      <a:pt x="2" y="0"/>
                      <a:pt x="2" y="0"/>
                    </a:cubicBezTo>
                    <a:cubicBezTo>
                      <a:pt x="1" y="0"/>
                      <a:pt x="0" y="1"/>
                      <a:pt x="0" y="3"/>
                    </a:cubicBezTo>
                    <a:cubicBezTo>
                      <a:pt x="0" y="4"/>
                      <a:pt x="1" y="5"/>
                      <a:pt x="2" y="5"/>
                    </a:cubicBezTo>
                    <a:cubicBezTo>
                      <a:pt x="73" y="5"/>
                      <a:pt x="73" y="5"/>
                      <a:pt x="73" y="5"/>
                    </a:cubicBezTo>
                    <a:cubicBezTo>
                      <a:pt x="74" y="5"/>
                      <a:pt x="75" y="4"/>
                      <a:pt x="75" y="3"/>
                    </a:cubicBezTo>
                    <a:cubicBezTo>
                      <a:pt x="75" y="1"/>
                      <a:pt x="74" y="0"/>
                      <a:pt x="73" y="0"/>
                    </a:cubicBezTo>
                    <a:close/>
                  </a:path>
                </a:pathLst>
              </a:custGeom>
              <a:grp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7" name="Freeform 9"/>
              <p:cNvSpPr/>
              <p:nvPr/>
            </p:nvSpPr>
            <p:spPr bwMode="auto">
              <a:xfrm>
                <a:off x="2755" y="2096"/>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8" name="Freeform 10"/>
              <p:cNvSpPr/>
              <p:nvPr/>
            </p:nvSpPr>
            <p:spPr bwMode="auto">
              <a:xfrm>
                <a:off x="2755" y="2176"/>
                <a:ext cx="41" cy="43"/>
              </a:xfrm>
              <a:custGeom>
                <a:avLst/>
                <a:gdLst>
                  <a:gd name="T0" fmla="*/ 15 w 17"/>
                  <a:gd name="T1" fmla="*/ 0 h 18"/>
                  <a:gd name="T2" fmla="*/ 3 w 17"/>
                  <a:gd name="T3" fmla="*/ 0 h 18"/>
                  <a:gd name="T4" fmla="*/ 0 w 17"/>
                  <a:gd name="T5" fmla="*/ 3 h 18"/>
                  <a:gd name="T6" fmla="*/ 0 w 17"/>
                  <a:gd name="T7" fmla="*/ 15 h 18"/>
                  <a:gd name="T8" fmla="*/ 3 w 17"/>
                  <a:gd name="T9" fmla="*/ 18 h 18"/>
                  <a:gd name="T10" fmla="*/ 15 w 17"/>
                  <a:gd name="T11" fmla="*/ 18 h 18"/>
                  <a:gd name="T12" fmla="*/ 17 w 17"/>
                  <a:gd name="T13" fmla="*/ 15 h 18"/>
                  <a:gd name="T14" fmla="*/ 17 w 17"/>
                  <a:gd name="T15" fmla="*/ 3 h 18"/>
                  <a:gd name="T16" fmla="*/ 15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5" y="0"/>
                    </a:moveTo>
                    <a:cubicBezTo>
                      <a:pt x="3" y="0"/>
                      <a:pt x="3" y="0"/>
                      <a:pt x="3" y="0"/>
                    </a:cubicBezTo>
                    <a:cubicBezTo>
                      <a:pt x="1" y="0"/>
                      <a:pt x="0" y="2"/>
                      <a:pt x="0" y="3"/>
                    </a:cubicBezTo>
                    <a:cubicBezTo>
                      <a:pt x="0" y="15"/>
                      <a:pt x="0" y="15"/>
                      <a:pt x="0" y="15"/>
                    </a:cubicBezTo>
                    <a:cubicBezTo>
                      <a:pt x="0" y="17"/>
                      <a:pt x="1" y="18"/>
                      <a:pt x="3" y="18"/>
                    </a:cubicBezTo>
                    <a:cubicBezTo>
                      <a:pt x="15" y="18"/>
                      <a:pt x="15" y="18"/>
                      <a:pt x="15" y="18"/>
                    </a:cubicBezTo>
                    <a:cubicBezTo>
                      <a:pt x="16" y="18"/>
                      <a:pt x="17" y="17"/>
                      <a:pt x="17" y="15"/>
                    </a:cubicBezTo>
                    <a:cubicBezTo>
                      <a:pt x="17" y="3"/>
                      <a:pt x="17" y="3"/>
                      <a:pt x="17" y="3"/>
                    </a:cubicBezTo>
                    <a:cubicBezTo>
                      <a:pt x="17" y="2"/>
                      <a:pt x="16" y="0"/>
                      <a:pt x="15" y="0"/>
                    </a:cubicBezTo>
                    <a:close/>
                  </a:path>
                </a:pathLst>
              </a:custGeom>
              <a:grp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8609" name="Freeform 11"/>
              <p:cNvSpPr/>
              <p:nvPr/>
            </p:nvSpPr>
            <p:spPr bwMode="auto">
              <a:xfrm>
                <a:off x="2755" y="2257"/>
                <a:ext cx="41" cy="41"/>
              </a:xfrm>
              <a:custGeom>
                <a:avLst/>
                <a:gdLst>
                  <a:gd name="T0" fmla="*/ 15 w 17"/>
                  <a:gd name="T1" fmla="*/ 0 h 17"/>
                  <a:gd name="T2" fmla="*/ 3 w 17"/>
                  <a:gd name="T3" fmla="*/ 0 h 17"/>
                  <a:gd name="T4" fmla="*/ 0 w 17"/>
                  <a:gd name="T5" fmla="*/ 3 h 17"/>
                  <a:gd name="T6" fmla="*/ 0 w 17"/>
                  <a:gd name="T7" fmla="*/ 15 h 17"/>
                  <a:gd name="T8" fmla="*/ 3 w 17"/>
                  <a:gd name="T9" fmla="*/ 17 h 17"/>
                  <a:gd name="T10" fmla="*/ 15 w 17"/>
                  <a:gd name="T11" fmla="*/ 17 h 17"/>
                  <a:gd name="T12" fmla="*/ 17 w 17"/>
                  <a:gd name="T13" fmla="*/ 15 h 17"/>
                  <a:gd name="T14" fmla="*/ 17 w 17"/>
                  <a:gd name="T15" fmla="*/ 3 h 17"/>
                  <a:gd name="T16" fmla="*/ 15 w 1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7">
                    <a:moveTo>
                      <a:pt x="15" y="0"/>
                    </a:moveTo>
                    <a:cubicBezTo>
                      <a:pt x="3" y="0"/>
                      <a:pt x="3" y="0"/>
                      <a:pt x="3" y="0"/>
                    </a:cubicBezTo>
                    <a:cubicBezTo>
                      <a:pt x="1" y="0"/>
                      <a:pt x="0" y="1"/>
                      <a:pt x="0" y="3"/>
                    </a:cubicBezTo>
                    <a:cubicBezTo>
                      <a:pt x="0" y="15"/>
                      <a:pt x="0" y="15"/>
                      <a:pt x="0" y="15"/>
                    </a:cubicBezTo>
                    <a:cubicBezTo>
                      <a:pt x="0" y="16"/>
                      <a:pt x="1" y="17"/>
                      <a:pt x="3" y="17"/>
                    </a:cubicBezTo>
                    <a:cubicBezTo>
                      <a:pt x="15" y="17"/>
                      <a:pt x="15" y="17"/>
                      <a:pt x="15" y="17"/>
                    </a:cubicBezTo>
                    <a:cubicBezTo>
                      <a:pt x="16" y="17"/>
                      <a:pt x="17" y="16"/>
                      <a:pt x="17" y="15"/>
                    </a:cubicBezTo>
                    <a:cubicBezTo>
                      <a:pt x="17" y="3"/>
                      <a:pt x="17" y="3"/>
                      <a:pt x="17" y="3"/>
                    </a:cubicBezTo>
                    <a:cubicBezTo>
                      <a:pt x="17" y="1"/>
                      <a:pt x="16" y="0"/>
                      <a:pt x="15" y="0"/>
                    </a:cubicBezTo>
                    <a:close/>
                  </a:path>
                </a:pathLst>
              </a:custGeom>
              <a:grpFill/>
              <a:ln>
                <a:noFill/>
              </a:ln>
            </p:spPr>
            <p:txBody>
              <a:bodyPr vert="horz" wrap="square" lIns="91440" tIns="45720" rIns="91440" bIns="45720" numCol="1" anchor="t" anchorCtr="0" compatLnSpc="1"/>
              <a:lstStyle/>
              <a:p>
                <a:endParaRPr lang="zh-CN" altLang="en-US" sz="1050">
                  <a:solidFill>
                    <a:srgbClr val="F38E02"/>
                  </a:solidFill>
                  <a:latin typeface="Arial" panose="020B0604020202020204" pitchFamily="34" charset="0"/>
                  <a:ea typeface="微软雅黑" panose="020B0503020204020204" pitchFamily="34" charset="-122"/>
                  <a:sym typeface="Arial" panose="020B0604020202020204" pitchFamily="34" charset="0"/>
                </a:endParaRP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97152"/>
                                        </p:tgtEl>
                                        <p:attrNameLst>
                                          <p:attrName>style.visibility</p:attrName>
                                        </p:attrNameLst>
                                      </p:cBhvr>
                                      <p:to>
                                        <p:strVal val="visible"/>
                                      </p:to>
                                    </p:set>
                                    <p:animEffect transition="in" filter="fade">
                                      <p:cBhvr>
                                        <p:cTn id="7" dur="1000"/>
                                        <p:tgtEl>
                                          <p:spTgt spid="2097152"/>
                                        </p:tgtEl>
                                      </p:cBhvr>
                                    </p:animEffect>
                                    <p:anim calcmode="lin" valueType="num">
                                      <p:cBhvr>
                                        <p:cTn id="8" dur="1000" fill="hold"/>
                                        <p:tgtEl>
                                          <p:spTgt spid="2097152"/>
                                        </p:tgtEl>
                                        <p:attrNameLst>
                                          <p:attrName>ppt_x</p:attrName>
                                        </p:attrNameLst>
                                      </p:cBhvr>
                                      <p:tavLst>
                                        <p:tav tm="0">
                                          <p:val>
                                            <p:strVal val="#ppt_x"/>
                                          </p:val>
                                        </p:tav>
                                        <p:tav tm="100000">
                                          <p:val>
                                            <p:strVal val="#ppt_x"/>
                                          </p:val>
                                        </p:tav>
                                      </p:tavLst>
                                    </p:anim>
                                    <p:anim calcmode="lin" valueType="num">
                                      <p:cBhvr>
                                        <p:cTn id="9" dur="1000" fill="hold"/>
                                        <p:tgtEl>
                                          <p:spTgt spid="20971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048588"/>
                                        </p:tgtEl>
                                        <p:attrNameLst>
                                          <p:attrName>style.visibility</p:attrName>
                                        </p:attrNameLst>
                                      </p:cBhvr>
                                      <p:to>
                                        <p:strVal val="visible"/>
                                      </p:to>
                                    </p:set>
                                    <p:anim calcmode="discrete" valueType="clr">
                                      <p:cBhvr override="childStyle">
                                        <p:cTn id="13" dur="200"/>
                                        <p:tgtEl>
                                          <p:spTgt spid="1048588"/>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1048588"/>
                                        </p:tgtEl>
                                        <p:attrNameLst>
                                          <p:attrName>fill.color</p:attrName>
                                        </p:attrNameLst>
                                      </p:cBhvr>
                                      <p:tavLst>
                                        <p:tav tm="0">
                                          <p:val>
                                            <p:clrVal>
                                              <a:schemeClr val="accent2"/>
                                            </p:clrVal>
                                          </p:val>
                                        </p:tav>
                                        <p:tav tm="50000">
                                          <p:val>
                                            <p:clrVal>
                                              <a:schemeClr val="hlink"/>
                                            </p:clrVal>
                                          </p:val>
                                        </p:tav>
                                      </p:tavLst>
                                    </p:anim>
                                    <p:set>
                                      <p:cBhvr>
                                        <p:cTn id="15" dur="200"/>
                                        <p:tgtEl>
                                          <p:spTgt spid="1048588"/>
                                        </p:tgtEl>
                                        <p:attrNameLst>
                                          <p:attrName>fill.type</p:attrName>
                                        </p:attrNameLst>
                                      </p:cBhvr>
                                      <p:to>
                                        <p:strVal val="solid"/>
                                      </p:to>
                                    </p:set>
                                  </p:childTnLst>
                                </p:cTn>
                              </p:par>
                            </p:childTnLst>
                          </p:cTn>
                        </p:par>
                        <p:par>
                          <p:cTn id="16" fill="hold">
                            <p:stCondLst>
                              <p:cond delay="800"/>
                            </p:stCondLst>
                            <p:childTnLst>
                              <p:par>
                                <p:cTn id="17" presetID="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0-#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par>
                          <p:cTn id="21" fill="hold">
                            <p:stCondLst>
                              <p:cond delay="1300"/>
                            </p:stCondLst>
                            <p:childTnLst>
                              <p:par>
                                <p:cTn id="22" presetID="22" presetClass="entr" presetSubtype="8"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500"/>
                                        <p:tgtEl>
                                          <p:spTgt spid="28"/>
                                        </p:tgtEl>
                                      </p:cBhvr>
                                    </p:animEffect>
                                  </p:childTnLst>
                                </p:cTn>
                              </p:par>
                            </p:childTnLst>
                          </p:cTn>
                        </p:par>
                        <p:par>
                          <p:cTn id="25" fill="hold">
                            <p:stCondLst>
                              <p:cond delay="18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048591"/>
                                        </p:tgtEl>
                                        <p:attrNameLst>
                                          <p:attrName>style.visibility</p:attrName>
                                        </p:attrNameLst>
                                      </p:cBhvr>
                                      <p:to>
                                        <p:strVal val="visible"/>
                                      </p:to>
                                    </p:set>
                                    <p:anim by="(-#ppt_w*2)" calcmode="lin" valueType="num">
                                      <p:cBhvr rctx="PPT">
                                        <p:cTn id="28" dur="500" autoRev="1" fill="hold">
                                          <p:stCondLst>
                                            <p:cond delay="0"/>
                                          </p:stCondLst>
                                        </p:cTn>
                                        <p:tgtEl>
                                          <p:spTgt spid="1048591"/>
                                        </p:tgtEl>
                                        <p:attrNameLst>
                                          <p:attrName>ppt_w</p:attrName>
                                        </p:attrNameLst>
                                      </p:cBhvr>
                                    </p:anim>
                                    <p:anim by="(#ppt_w*0.50)" calcmode="lin" valueType="num">
                                      <p:cBhvr>
                                        <p:cTn id="29" dur="500" decel="50000" autoRev="1" fill="hold">
                                          <p:stCondLst>
                                            <p:cond delay="0"/>
                                          </p:stCondLst>
                                        </p:cTn>
                                        <p:tgtEl>
                                          <p:spTgt spid="1048591"/>
                                        </p:tgtEl>
                                        <p:attrNameLst>
                                          <p:attrName>ppt_x</p:attrName>
                                        </p:attrNameLst>
                                      </p:cBhvr>
                                    </p:anim>
                                    <p:anim from="(-#ppt_h/2)" to="(#ppt_y)" calcmode="lin" valueType="num">
                                      <p:cBhvr>
                                        <p:cTn id="30" dur="1000" fill="hold">
                                          <p:stCondLst>
                                            <p:cond delay="0"/>
                                          </p:stCondLst>
                                        </p:cTn>
                                        <p:tgtEl>
                                          <p:spTgt spid="1048591"/>
                                        </p:tgtEl>
                                        <p:attrNameLst>
                                          <p:attrName>ppt_y</p:attrName>
                                        </p:attrNameLst>
                                      </p:cBhvr>
                                    </p:anim>
                                    <p:animRot by="21600000">
                                      <p:cBhvr>
                                        <p:cTn id="31" dur="1000" fill="hold">
                                          <p:stCondLst>
                                            <p:cond delay="0"/>
                                          </p:stCondLst>
                                        </p:cTn>
                                        <p:tgtEl>
                                          <p:spTgt spid="1048591"/>
                                        </p:tgtEl>
                                        <p:attrNameLst>
                                          <p:attrName>r</p:attrName>
                                        </p:attrNameLst>
                                      </p:cBhvr>
                                    </p:animRot>
                                  </p:childTnLst>
                                </p:cTn>
                              </p:par>
                            </p:childTnLst>
                          </p:cTn>
                        </p:par>
                        <p:par>
                          <p:cTn id="32" fill="hold">
                            <p:stCondLst>
                              <p:cond delay="3599"/>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048592"/>
                                        </p:tgtEl>
                                        <p:attrNameLst>
                                          <p:attrName>style.visibility</p:attrName>
                                        </p:attrNameLst>
                                      </p:cBhvr>
                                      <p:to>
                                        <p:strVal val="visible"/>
                                      </p:to>
                                    </p:set>
                                    <p:anim by="(-#ppt_w*2)" calcmode="lin" valueType="num">
                                      <p:cBhvr rctx="PPT">
                                        <p:cTn id="35" dur="500" autoRev="1" fill="hold">
                                          <p:stCondLst>
                                            <p:cond delay="0"/>
                                          </p:stCondLst>
                                        </p:cTn>
                                        <p:tgtEl>
                                          <p:spTgt spid="1048592"/>
                                        </p:tgtEl>
                                        <p:attrNameLst>
                                          <p:attrName>ppt_w</p:attrName>
                                        </p:attrNameLst>
                                      </p:cBhvr>
                                    </p:anim>
                                    <p:anim by="(#ppt_w*0.50)" calcmode="lin" valueType="num">
                                      <p:cBhvr>
                                        <p:cTn id="36" dur="500" decel="50000" autoRev="1" fill="hold">
                                          <p:stCondLst>
                                            <p:cond delay="0"/>
                                          </p:stCondLst>
                                        </p:cTn>
                                        <p:tgtEl>
                                          <p:spTgt spid="1048592"/>
                                        </p:tgtEl>
                                        <p:attrNameLst>
                                          <p:attrName>ppt_x</p:attrName>
                                        </p:attrNameLst>
                                      </p:cBhvr>
                                    </p:anim>
                                    <p:anim from="(-#ppt_h/2)" to="(#ppt_y)" calcmode="lin" valueType="num">
                                      <p:cBhvr>
                                        <p:cTn id="37" dur="1000" fill="hold">
                                          <p:stCondLst>
                                            <p:cond delay="0"/>
                                          </p:stCondLst>
                                        </p:cTn>
                                        <p:tgtEl>
                                          <p:spTgt spid="1048592"/>
                                        </p:tgtEl>
                                        <p:attrNameLst>
                                          <p:attrName>ppt_y</p:attrName>
                                        </p:attrNameLst>
                                      </p:cBhvr>
                                    </p:anim>
                                    <p:animRot by="21600000">
                                      <p:cBhvr>
                                        <p:cTn id="38" dur="1000" fill="hold">
                                          <p:stCondLst>
                                            <p:cond delay="0"/>
                                          </p:stCondLst>
                                        </p:cTn>
                                        <p:tgtEl>
                                          <p:spTgt spid="1048592"/>
                                        </p:tgtEl>
                                        <p:attrNameLst>
                                          <p:attrName>r</p:attrName>
                                        </p:attrNameLst>
                                      </p:cBhvr>
                                    </p:animRot>
                                  </p:childTnLst>
                                </p:cTn>
                              </p:par>
                            </p:childTnLst>
                          </p:cTn>
                        </p:par>
                        <p:par>
                          <p:cTn id="39" fill="hold">
                            <p:stCondLst>
                              <p:cond delay="4599"/>
                            </p:stCondLst>
                            <p:childTnLst>
                              <p:par>
                                <p:cTn id="40" presetID="53" presetClass="entr" presetSubtype="1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5099"/>
                            </p:stCondLst>
                            <p:childTnLst>
                              <p:par>
                                <p:cTn id="46" presetID="53" presetClass="entr" presetSubtype="16"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childTnLst>
                          </p:cTn>
                        </p:par>
                        <p:par>
                          <p:cTn id="51" fill="hold">
                            <p:stCondLst>
                              <p:cond delay="5599"/>
                            </p:stCondLst>
                            <p:childTnLst>
                              <p:par>
                                <p:cTn id="52" presetID="53" presetClass="entr" presetSubtype="16"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8" grpId="0" bldLvl="0" autoUpdateAnimBg="0"/>
      <p:bldP spid="1048591" grpId="0"/>
      <p:bldP spid="10485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54" name="日期占位符 1"/>
          <p:cNvSpPr>
            <a:spLocks noGrp="1"/>
          </p:cNvSpPr>
          <p:nvPr>
            <p:ph type="dt" sz="half" idx="10"/>
          </p:nvPr>
        </p:nvSpPr>
        <p:spPr/>
        <p:txBody>
          <a:bodyPr/>
          <a:lstStyle/>
          <a:p>
            <a:fld id="{DB90B8E3-CF55-434B-AFEB-0BF63A7806C0}" type="datetime1">
              <a:rPr lang="zh-CN" altLang="en-US" smtClean="0"/>
              <a:t>2020/8/14</a:t>
            </a:fld>
            <a:endParaRPr lang="zh-CN" altLang="en-US"/>
          </a:p>
        </p:txBody>
      </p:sp>
      <p:grpSp>
        <p:nvGrpSpPr>
          <p:cNvPr id="245" name="组合 220"/>
          <p:cNvGrpSpPr/>
          <p:nvPr/>
        </p:nvGrpSpPr>
        <p:grpSpPr>
          <a:xfrm>
            <a:off x="1187624" y="195486"/>
            <a:ext cx="1515760" cy="72008"/>
            <a:chOff x="539552" y="195486"/>
            <a:chExt cx="1482080" cy="72008"/>
          </a:xfrm>
        </p:grpSpPr>
        <p:sp>
          <p:nvSpPr>
            <p:cNvPr id="1049255" name="矩形 22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56" name="矩形 22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6" name="组合 265"/>
          <p:cNvGrpSpPr>
            <a:grpSpLocks noChangeAspect="1"/>
          </p:cNvGrpSpPr>
          <p:nvPr/>
        </p:nvGrpSpPr>
        <p:grpSpPr>
          <a:xfrm>
            <a:off x="705485" y="774065"/>
            <a:ext cx="7753652" cy="4032030"/>
            <a:chOff x="1587" y="1469"/>
            <a:chExt cx="16027" cy="8316"/>
          </a:xfrm>
        </p:grpSpPr>
        <p:grpSp>
          <p:nvGrpSpPr>
            <p:cNvPr id="247" name="组合 246"/>
            <p:cNvGrpSpPr/>
            <p:nvPr/>
          </p:nvGrpSpPr>
          <p:grpSpPr>
            <a:xfrm>
              <a:off x="1587" y="1469"/>
              <a:ext cx="16027" cy="8316"/>
              <a:chOff x="1547664" y="1556792"/>
              <a:chExt cx="6408712" cy="3528392"/>
            </a:xfrm>
          </p:grpSpPr>
          <p:sp>
            <p:nvSpPr>
              <p:cNvPr id="1049257" name="矩形 4"/>
              <p:cNvSpPr/>
              <p:nvPr/>
            </p:nvSpPr>
            <p:spPr>
              <a:xfrm>
                <a:off x="1698812" y="2348880"/>
                <a:ext cx="6120680" cy="2736304"/>
              </a:xfrm>
              <a:custGeom>
                <a:avLst/>
                <a:gdLst>
                  <a:gd name="connsiteX0" fmla="*/ 0 w 6120680"/>
                  <a:gd name="connsiteY0" fmla="*/ 0 h 2736304"/>
                  <a:gd name="connsiteX1" fmla="*/ 6120680 w 6120680"/>
                  <a:gd name="connsiteY1" fmla="*/ 0 h 2736304"/>
                  <a:gd name="connsiteX2" fmla="*/ 6120680 w 6120680"/>
                  <a:gd name="connsiteY2" fmla="*/ 2736304 h 2736304"/>
                  <a:gd name="connsiteX3" fmla="*/ 0 w 6120680"/>
                  <a:gd name="connsiteY3" fmla="*/ 2736304 h 2736304"/>
                  <a:gd name="connsiteX4" fmla="*/ 0 w 6120680"/>
                  <a:gd name="connsiteY4" fmla="*/ 0 h 2736304"/>
                  <a:gd name="connsiteX0-1" fmla="*/ 0 w 6120680"/>
                  <a:gd name="connsiteY0-2" fmla="*/ 0 h 2736304"/>
                  <a:gd name="connsiteX1-3" fmla="*/ 6120680 w 6120680"/>
                  <a:gd name="connsiteY1-4" fmla="*/ 0 h 2736304"/>
                  <a:gd name="connsiteX2-5" fmla="*/ 6120680 w 6120680"/>
                  <a:gd name="connsiteY2-6" fmla="*/ 2736304 h 2736304"/>
                  <a:gd name="connsiteX3-7" fmla="*/ 3137883 w 6120680"/>
                  <a:gd name="connsiteY3-8" fmla="*/ 2729535 h 2736304"/>
                  <a:gd name="connsiteX4-9" fmla="*/ 0 w 6120680"/>
                  <a:gd name="connsiteY4-10" fmla="*/ 2736304 h 2736304"/>
                  <a:gd name="connsiteX5" fmla="*/ 0 w 6120680"/>
                  <a:gd name="connsiteY5" fmla="*/ 0 h 2736304"/>
                  <a:gd name="connsiteX0-11" fmla="*/ 0 w 6120680"/>
                  <a:gd name="connsiteY0-12" fmla="*/ 0 h 2736304"/>
                  <a:gd name="connsiteX1-13" fmla="*/ 6120680 w 6120680"/>
                  <a:gd name="connsiteY1-14" fmla="*/ 0 h 2736304"/>
                  <a:gd name="connsiteX2-15" fmla="*/ 6120680 w 6120680"/>
                  <a:gd name="connsiteY2-16" fmla="*/ 2736304 h 2736304"/>
                  <a:gd name="connsiteX3-17" fmla="*/ 3149915 w 6120680"/>
                  <a:gd name="connsiteY3-18" fmla="*/ 2152019 h 2736304"/>
                  <a:gd name="connsiteX4-19" fmla="*/ 0 w 6120680"/>
                  <a:gd name="connsiteY4-20" fmla="*/ 2736304 h 2736304"/>
                  <a:gd name="connsiteX5-21" fmla="*/ 0 w 6120680"/>
                  <a:gd name="connsiteY5-22" fmla="*/ 0 h 2736304"/>
                  <a:gd name="connsiteX0-23" fmla="*/ 0 w 6120680"/>
                  <a:gd name="connsiteY0-24" fmla="*/ 0 h 2736304"/>
                  <a:gd name="connsiteX1-25" fmla="*/ 6120680 w 6120680"/>
                  <a:gd name="connsiteY1-26" fmla="*/ 0 h 2736304"/>
                  <a:gd name="connsiteX2-27" fmla="*/ 6120680 w 6120680"/>
                  <a:gd name="connsiteY2-28" fmla="*/ 2736304 h 2736304"/>
                  <a:gd name="connsiteX3-29" fmla="*/ 3125852 w 6120680"/>
                  <a:gd name="connsiteY3-30" fmla="*/ 2236240 h 2736304"/>
                  <a:gd name="connsiteX4-31" fmla="*/ 0 w 6120680"/>
                  <a:gd name="connsiteY4-32" fmla="*/ 2736304 h 2736304"/>
                  <a:gd name="connsiteX5-33" fmla="*/ 0 w 6120680"/>
                  <a:gd name="connsiteY5-34" fmla="*/ 0 h 2736304"/>
                  <a:gd name="connsiteX0-35" fmla="*/ 0 w 6120680"/>
                  <a:gd name="connsiteY0-36" fmla="*/ 0 h 2736304"/>
                  <a:gd name="connsiteX1-37" fmla="*/ 6120680 w 6120680"/>
                  <a:gd name="connsiteY1-38" fmla="*/ 0 h 2736304"/>
                  <a:gd name="connsiteX2-39" fmla="*/ 6120680 w 6120680"/>
                  <a:gd name="connsiteY2-40" fmla="*/ 2736304 h 2736304"/>
                  <a:gd name="connsiteX3-41" fmla="*/ 3125852 w 6120680"/>
                  <a:gd name="connsiteY3-42" fmla="*/ 2320461 h 2736304"/>
                  <a:gd name="connsiteX4-43" fmla="*/ 0 w 6120680"/>
                  <a:gd name="connsiteY4-44" fmla="*/ 2736304 h 2736304"/>
                  <a:gd name="connsiteX5-45" fmla="*/ 0 w 6120680"/>
                  <a:gd name="connsiteY5-46" fmla="*/ 0 h 2736304"/>
                  <a:gd name="connsiteX0-47" fmla="*/ 0 w 6120680"/>
                  <a:gd name="connsiteY0-48" fmla="*/ 0 h 2736304"/>
                  <a:gd name="connsiteX1-49" fmla="*/ 6120680 w 6120680"/>
                  <a:gd name="connsiteY1-50" fmla="*/ 0 h 2736304"/>
                  <a:gd name="connsiteX2-51" fmla="*/ 6120680 w 6120680"/>
                  <a:gd name="connsiteY2-52" fmla="*/ 2736304 h 2736304"/>
                  <a:gd name="connsiteX3-53" fmla="*/ 2957410 w 6120680"/>
                  <a:gd name="connsiteY3-54" fmla="*/ 2320461 h 2736304"/>
                  <a:gd name="connsiteX4-55" fmla="*/ 0 w 6120680"/>
                  <a:gd name="connsiteY4-56" fmla="*/ 2736304 h 2736304"/>
                  <a:gd name="connsiteX5-57" fmla="*/ 0 w 6120680"/>
                  <a:gd name="connsiteY5-58" fmla="*/ 0 h 27363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6120680" h="2736304">
                    <a:moveTo>
                      <a:pt x="0" y="0"/>
                    </a:moveTo>
                    <a:lnTo>
                      <a:pt x="6120680" y="0"/>
                    </a:lnTo>
                    <a:lnTo>
                      <a:pt x="6120680" y="2736304"/>
                    </a:lnTo>
                    <a:lnTo>
                      <a:pt x="2957410" y="2320461"/>
                    </a:lnTo>
                    <a:lnTo>
                      <a:pt x="0" y="2736304"/>
                    </a:lnTo>
                    <a:lnTo>
                      <a:pt x="0" y="0"/>
                    </a:lnTo>
                    <a:close/>
                  </a:path>
                </a:pathLst>
              </a:custGeom>
              <a:solidFill>
                <a:sysClr val="windowText" lastClr="000000">
                  <a:lumMod val="50000"/>
                  <a:lumOff val="50000"/>
                </a:sysClr>
              </a:solidFill>
              <a:ln w="25400" cap="flat" cmpd="sng" algn="ctr">
                <a:noFill/>
                <a:prstDash val="solid"/>
              </a:ln>
              <a:effectLst>
                <a:softEdge rad="317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49258" name="矩形 248"/>
              <p:cNvSpPr/>
              <p:nvPr/>
            </p:nvSpPr>
            <p:spPr>
              <a:xfrm>
                <a:off x="1547664" y="1556792"/>
                <a:ext cx="6408712" cy="3024336"/>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49259" name="矩形 249"/>
              <p:cNvSpPr/>
              <p:nvPr/>
            </p:nvSpPr>
            <p:spPr>
              <a:xfrm>
                <a:off x="1674748" y="1930245"/>
                <a:ext cx="6144744" cy="2808000"/>
              </a:xfrm>
              <a:prstGeom prst="rect">
                <a:avLst/>
              </a:prstGeom>
              <a:solidFill>
                <a:sysClr val="windowText" lastClr="000000">
                  <a:lumMod val="50000"/>
                  <a:lumOff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049260" name="泪滴形 7"/>
            <p:cNvSpPr/>
            <p:nvPr/>
          </p:nvSpPr>
          <p:spPr>
            <a:xfrm rot="18998822">
              <a:off x="3006" y="1630"/>
              <a:ext cx="2471" cy="2471"/>
            </a:xfrm>
            <a:custGeom>
              <a:avLst/>
              <a:gdLst>
                <a:gd name="connsiteX0" fmla="*/ 0 w 1944216"/>
                <a:gd name="connsiteY0" fmla="*/ 972108 h 1944216"/>
                <a:gd name="connsiteX1" fmla="*/ 972108 w 1944216"/>
                <a:gd name="connsiteY1" fmla="*/ 0 h 1944216"/>
                <a:gd name="connsiteX2" fmla="*/ 2146521 w 1944216"/>
                <a:gd name="connsiteY2" fmla="*/ -202305 h 1944216"/>
                <a:gd name="connsiteX3" fmla="*/ 1944216 w 1944216"/>
                <a:gd name="connsiteY3" fmla="*/ 972108 h 1944216"/>
                <a:gd name="connsiteX4" fmla="*/ 972108 w 1944216"/>
                <a:gd name="connsiteY4" fmla="*/ 1944216 h 1944216"/>
                <a:gd name="connsiteX5" fmla="*/ 0 w 1944216"/>
                <a:gd name="connsiteY5" fmla="*/ 972108 h 1944216"/>
                <a:gd name="connsiteX0-1" fmla="*/ 0 w 2146521"/>
                <a:gd name="connsiteY0-2" fmla="*/ 1174413 h 2146521"/>
                <a:gd name="connsiteX1-3" fmla="*/ 972108 w 2146521"/>
                <a:gd name="connsiteY1-4" fmla="*/ 202305 h 2146521"/>
                <a:gd name="connsiteX2-5" fmla="*/ 2146521 w 2146521"/>
                <a:gd name="connsiteY2-6" fmla="*/ 0 h 2146521"/>
                <a:gd name="connsiteX3-7" fmla="*/ 1944216 w 2146521"/>
                <a:gd name="connsiteY3-8" fmla="*/ 1174413 h 2146521"/>
                <a:gd name="connsiteX4-9" fmla="*/ 972108 w 2146521"/>
                <a:gd name="connsiteY4-10" fmla="*/ 2146521 h 2146521"/>
                <a:gd name="connsiteX5-11" fmla="*/ 0 w 2146521"/>
                <a:gd name="connsiteY5-12" fmla="*/ 1174413 h 2146521"/>
                <a:gd name="connsiteX0-13" fmla="*/ 0 w 2146521"/>
                <a:gd name="connsiteY0-14" fmla="*/ 1174413 h 2146521"/>
                <a:gd name="connsiteX1-15" fmla="*/ 972108 w 2146521"/>
                <a:gd name="connsiteY1-16" fmla="*/ 202305 h 2146521"/>
                <a:gd name="connsiteX2-17" fmla="*/ 2146521 w 2146521"/>
                <a:gd name="connsiteY2-18" fmla="*/ 0 h 2146521"/>
                <a:gd name="connsiteX3-19" fmla="*/ 1944216 w 2146521"/>
                <a:gd name="connsiteY3-20" fmla="*/ 1174413 h 2146521"/>
                <a:gd name="connsiteX4-21" fmla="*/ 972108 w 2146521"/>
                <a:gd name="connsiteY4-22" fmla="*/ 2146521 h 2146521"/>
                <a:gd name="connsiteX5-23" fmla="*/ 0 w 2146521"/>
                <a:gd name="connsiteY5-24" fmla="*/ 1174413 h 2146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46521" h="2146521">
                  <a:moveTo>
                    <a:pt x="0" y="1174413"/>
                  </a:moveTo>
                  <a:cubicBezTo>
                    <a:pt x="0" y="637533"/>
                    <a:pt x="441728" y="285594"/>
                    <a:pt x="972108" y="202305"/>
                  </a:cubicBezTo>
                  <a:cubicBezTo>
                    <a:pt x="1452515" y="126864"/>
                    <a:pt x="1755050" y="134870"/>
                    <a:pt x="2146521" y="0"/>
                  </a:cubicBezTo>
                  <a:cubicBezTo>
                    <a:pt x="2011651" y="391471"/>
                    <a:pt x="2032628" y="689294"/>
                    <a:pt x="1944216" y="1174413"/>
                  </a:cubicBezTo>
                  <a:cubicBezTo>
                    <a:pt x="1944216" y="1711293"/>
                    <a:pt x="1508988" y="2146521"/>
                    <a:pt x="972108" y="2146521"/>
                  </a:cubicBezTo>
                  <a:cubicBezTo>
                    <a:pt x="435228" y="2146521"/>
                    <a:pt x="0" y="1711293"/>
                    <a:pt x="0" y="1174413"/>
                  </a:cubicBezTo>
                  <a:close/>
                </a:path>
              </a:pathLst>
            </a:custGeom>
            <a:solidFill>
              <a:srgbClr val="C00000"/>
            </a:solidFill>
            <a:ln w="571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49261" name="泪滴形 7"/>
            <p:cNvSpPr/>
            <p:nvPr/>
          </p:nvSpPr>
          <p:spPr>
            <a:xfrm rot="18998822">
              <a:off x="8221" y="2241"/>
              <a:ext cx="2471" cy="2471"/>
            </a:xfrm>
            <a:custGeom>
              <a:avLst/>
              <a:gdLst>
                <a:gd name="connsiteX0" fmla="*/ 0 w 1944216"/>
                <a:gd name="connsiteY0" fmla="*/ 972108 h 1944216"/>
                <a:gd name="connsiteX1" fmla="*/ 972108 w 1944216"/>
                <a:gd name="connsiteY1" fmla="*/ 0 h 1944216"/>
                <a:gd name="connsiteX2" fmla="*/ 2146521 w 1944216"/>
                <a:gd name="connsiteY2" fmla="*/ -202305 h 1944216"/>
                <a:gd name="connsiteX3" fmla="*/ 1944216 w 1944216"/>
                <a:gd name="connsiteY3" fmla="*/ 972108 h 1944216"/>
                <a:gd name="connsiteX4" fmla="*/ 972108 w 1944216"/>
                <a:gd name="connsiteY4" fmla="*/ 1944216 h 1944216"/>
                <a:gd name="connsiteX5" fmla="*/ 0 w 1944216"/>
                <a:gd name="connsiteY5" fmla="*/ 972108 h 1944216"/>
                <a:gd name="connsiteX0-1" fmla="*/ 0 w 2146521"/>
                <a:gd name="connsiteY0-2" fmla="*/ 1174413 h 2146521"/>
                <a:gd name="connsiteX1-3" fmla="*/ 972108 w 2146521"/>
                <a:gd name="connsiteY1-4" fmla="*/ 202305 h 2146521"/>
                <a:gd name="connsiteX2-5" fmla="*/ 2146521 w 2146521"/>
                <a:gd name="connsiteY2-6" fmla="*/ 0 h 2146521"/>
                <a:gd name="connsiteX3-7" fmla="*/ 1944216 w 2146521"/>
                <a:gd name="connsiteY3-8" fmla="*/ 1174413 h 2146521"/>
                <a:gd name="connsiteX4-9" fmla="*/ 972108 w 2146521"/>
                <a:gd name="connsiteY4-10" fmla="*/ 2146521 h 2146521"/>
                <a:gd name="connsiteX5-11" fmla="*/ 0 w 2146521"/>
                <a:gd name="connsiteY5-12" fmla="*/ 1174413 h 2146521"/>
                <a:gd name="connsiteX0-13" fmla="*/ 0 w 2146521"/>
                <a:gd name="connsiteY0-14" fmla="*/ 1174413 h 2146521"/>
                <a:gd name="connsiteX1-15" fmla="*/ 972108 w 2146521"/>
                <a:gd name="connsiteY1-16" fmla="*/ 202305 h 2146521"/>
                <a:gd name="connsiteX2-17" fmla="*/ 2146521 w 2146521"/>
                <a:gd name="connsiteY2-18" fmla="*/ 0 h 2146521"/>
                <a:gd name="connsiteX3-19" fmla="*/ 1944216 w 2146521"/>
                <a:gd name="connsiteY3-20" fmla="*/ 1174413 h 2146521"/>
                <a:gd name="connsiteX4-21" fmla="*/ 972108 w 2146521"/>
                <a:gd name="connsiteY4-22" fmla="*/ 2146521 h 2146521"/>
                <a:gd name="connsiteX5-23" fmla="*/ 0 w 2146521"/>
                <a:gd name="connsiteY5-24" fmla="*/ 1174413 h 2146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46521" h="2146521">
                  <a:moveTo>
                    <a:pt x="0" y="1174413"/>
                  </a:moveTo>
                  <a:cubicBezTo>
                    <a:pt x="0" y="637533"/>
                    <a:pt x="441728" y="285594"/>
                    <a:pt x="972108" y="202305"/>
                  </a:cubicBezTo>
                  <a:cubicBezTo>
                    <a:pt x="1452515" y="126864"/>
                    <a:pt x="1755050" y="134870"/>
                    <a:pt x="2146521" y="0"/>
                  </a:cubicBezTo>
                  <a:cubicBezTo>
                    <a:pt x="2011651" y="391471"/>
                    <a:pt x="2032628" y="689294"/>
                    <a:pt x="1944216" y="1174413"/>
                  </a:cubicBezTo>
                  <a:cubicBezTo>
                    <a:pt x="1944216" y="1711293"/>
                    <a:pt x="1508988" y="2146521"/>
                    <a:pt x="972108" y="2146521"/>
                  </a:cubicBezTo>
                  <a:cubicBezTo>
                    <a:pt x="435228" y="2146521"/>
                    <a:pt x="0" y="1711293"/>
                    <a:pt x="0" y="1174413"/>
                  </a:cubicBezTo>
                  <a:close/>
                </a:path>
              </a:pathLst>
            </a:custGeom>
            <a:solidFill>
              <a:srgbClr val="CB3517"/>
            </a:solidFill>
            <a:ln w="571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49262" name="泪滴形 7"/>
            <p:cNvSpPr/>
            <p:nvPr/>
          </p:nvSpPr>
          <p:spPr>
            <a:xfrm rot="18998822">
              <a:off x="13405" y="1778"/>
              <a:ext cx="2471" cy="2471"/>
            </a:xfrm>
            <a:custGeom>
              <a:avLst/>
              <a:gdLst>
                <a:gd name="connsiteX0" fmla="*/ 0 w 1944216"/>
                <a:gd name="connsiteY0" fmla="*/ 972108 h 1944216"/>
                <a:gd name="connsiteX1" fmla="*/ 972108 w 1944216"/>
                <a:gd name="connsiteY1" fmla="*/ 0 h 1944216"/>
                <a:gd name="connsiteX2" fmla="*/ 2146521 w 1944216"/>
                <a:gd name="connsiteY2" fmla="*/ -202305 h 1944216"/>
                <a:gd name="connsiteX3" fmla="*/ 1944216 w 1944216"/>
                <a:gd name="connsiteY3" fmla="*/ 972108 h 1944216"/>
                <a:gd name="connsiteX4" fmla="*/ 972108 w 1944216"/>
                <a:gd name="connsiteY4" fmla="*/ 1944216 h 1944216"/>
                <a:gd name="connsiteX5" fmla="*/ 0 w 1944216"/>
                <a:gd name="connsiteY5" fmla="*/ 972108 h 1944216"/>
                <a:gd name="connsiteX0-1" fmla="*/ 0 w 2146521"/>
                <a:gd name="connsiteY0-2" fmla="*/ 1174413 h 2146521"/>
                <a:gd name="connsiteX1-3" fmla="*/ 972108 w 2146521"/>
                <a:gd name="connsiteY1-4" fmla="*/ 202305 h 2146521"/>
                <a:gd name="connsiteX2-5" fmla="*/ 2146521 w 2146521"/>
                <a:gd name="connsiteY2-6" fmla="*/ 0 h 2146521"/>
                <a:gd name="connsiteX3-7" fmla="*/ 1944216 w 2146521"/>
                <a:gd name="connsiteY3-8" fmla="*/ 1174413 h 2146521"/>
                <a:gd name="connsiteX4-9" fmla="*/ 972108 w 2146521"/>
                <a:gd name="connsiteY4-10" fmla="*/ 2146521 h 2146521"/>
                <a:gd name="connsiteX5-11" fmla="*/ 0 w 2146521"/>
                <a:gd name="connsiteY5-12" fmla="*/ 1174413 h 2146521"/>
                <a:gd name="connsiteX0-13" fmla="*/ 0 w 2146521"/>
                <a:gd name="connsiteY0-14" fmla="*/ 1174413 h 2146521"/>
                <a:gd name="connsiteX1-15" fmla="*/ 972108 w 2146521"/>
                <a:gd name="connsiteY1-16" fmla="*/ 202305 h 2146521"/>
                <a:gd name="connsiteX2-17" fmla="*/ 2146521 w 2146521"/>
                <a:gd name="connsiteY2-18" fmla="*/ 0 h 2146521"/>
                <a:gd name="connsiteX3-19" fmla="*/ 1944216 w 2146521"/>
                <a:gd name="connsiteY3-20" fmla="*/ 1174413 h 2146521"/>
                <a:gd name="connsiteX4-21" fmla="*/ 972108 w 2146521"/>
                <a:gd name="connsiteY4-22" fmla="*/ 2146521 h 2146521"/>
                <a:gd name="connsiteX5-23" fmla="*/ 0 w 2146521"/>
                <a:gd name="connsiteY5-24" fmla="*/ 1174413 h 214652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146521" h="2146521">
                  <a:moveTo>
                    <a:pt x="0" y="1174413"/>
                  </a:moveTo>
                  <a:cubicBezTo>
                    <a:pt x="0" y="637533"/>
                    <a:pt x="441728" y="285594"/>
                    <a:pt x="972108" y="202305"/>
                  </a:cubicBezTo>
                  <a:cubicBezTo>
                    <a:pt x="1452515" y="126864"/>
                    <a:pt x="1755050" y="134870"/>
                    <a:pt x="2146521" y="0"/>
                  </a:cubicBezTo>
                  <a:cubicBezTo>
                    <a:pt x="2011651" y="391471"/>
                    <a:pt x="2032628" y="689294"/>
                    <a:pt x="1944216" y="1174413"/>
                  </a:cubicBezTo>
                  <a:cubicBezTo>
                    <a:pt x="1944216" y="1711293"/>
                    <a:pt x="1508988" y="2146521"/>
                    <a:pt x="972108" y="2146521"/>
                  </a:cubicBezTo>
                  <a:cubicBezTo>
                    <a:pt x="435228" y="2146521"/>
                    <a:pt x="0" y="1711293"/>
                    <a:pt x="0" y="1174413"/>
                  </a:cubicBezTo>
                  <a:close/>
                </a:path>
              </a:pathLst>
            </a:custGeom>
            <a:solidFill>
              <a:srgbClr val="C1C35D"/>
            </a:solidFill>
            <a:ln w="5715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pPr>
              <a:endParaRPr kumimoji="0" lang="en-US" sz="2400" b="1"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1049263" name="TextBox 31"/>
            <p:cNvSpPr txBox="1"/>
            <p:nvPr/>
          </p:nvSpPr>
          <p:spPr>
            <a:xfrm>
              <a:off x="2052" y="4132"/>
              <a:ext cx="4572" cy="3520"/>
            </a:xfrm>
            <a:prstGeom prst="rect">
              <a:avLst/>
            </a:prstGeom>
            <a:noFill/>
          </p:spPr>
          <p:txBody>
            <a:bodyPr wrap="square" rtlCol="0">
              <a:spAutoFit/>
            </a:bodyPr>
            <a:lstStyle/>
            <a:p>
              <a:pPr indent="0" algn="l" fontAlgn="auto">
                <a:lnSpc>
                  <a:spcPct val="150000"/>
                </a:lnSpc>
                <a:buClr>
                  <a:srgbClr val="FFFFFF"/>
                </a:buClr>
                <a:buSzPct val="90000"/>
                <a:buFont typeface="Wingdings" panose="05000000000000000000" charset="0"/>
                <a:buNone/>
              </a:pPr>
              <a:r>
                <a:rPr lang="zh-CN" altLang="en-US" sz="1400" b="1" dirty="0">
                  <a:solidFill>
                    <a:schemeClr val="bg1"/>
                  </a:solidFill>
                  <a:latin typeface="微软雅黑" panose="020B0503020204020204" pitchFamily="34" charset="-122"/>
                  <a:ea typeface="微软雅黑" panose="020B0503020204020204" pitchFamily="34" charset="-122"/>
                  <a:sym typeface="+mn-ea"/>
                </a:rPr>
                <a:t>侵入人体最主要的途径，凡是气体、液体、气溶胶、(粉尘;烟、雾)均能通过呼吸道吸收，如硫化氢、苯及其同系物，各种粉尘</a:t>
              </a:r>
            </a:p>
          </p:txBody>
        </p:sp>
        <p:sp>
          <p:nvSpPr>
            <p:cNvPr id="1049264" name="TextBox 32"/>
            <p:cNvSpPr txBox="1"/>
            <p:nvPr/>
          </p:nvSpPr>
          <p:spPr>
            <a:xfrm>
              <a:off x="3106" y="2709"/>
              <a:ext cx="2159" cy="617"/>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pPr>
              <a:r>
                <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呼吸道</a:t>
              </a:r>
            </a:p>
          </p:txBody>
        </p:sp>
        <p:sp>
          <p:nvSpPr>
            <p:cNvPr id="1049265" name="TextBox 36"/>
            <p:cNvSpPr txBox="1"/>
            <p:nvPr/>
          </p:nvSpPr>
          <p:spPr>
            <a:xfrm>
              <a:off x="13611" y="2935"/>
              <a:ext cx="2058" cy="617"/>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pPr>
              <a:r>
                <a:rPr kumimoji="0" lang="zh-CN" altLang="en-US" sz="16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皮肤</a:t>
              </a:r>
            </a:p>
          </p:txBody>
        </p:sp>
        <p:sp>
          <p:nvSpPr>
            <p:cNvPr id="1049266" name="TextBox 38"/>
            <p:cNvSpPr txBox="1"/>
            <p:nvPr/>
          </p:nvSpPr>
          <p:spPr>
            <a:xfrm>
              <a:off x="7162" y="4686"/>
              <a:ext cx="4737" cy="4346"/>
            </a:xfrm>
            <a:prstGeom prst="rect">
              <a:avLst/>
            </a:prstGeom>
            <a:noFill/>
          </p:spPr>
          <p:txBody>
            <a:bodyPr wrap="square" rtlCol="0">
              <a:spAutoFit/>
            </a:bodyPr>
            <a:lstStyle/>
            <a:p>
              <a:pPr indent="0" fontAlgn="auto">
                <a:lnSpc>
                  <a:spcPct val="150000"/>
                </a:lnSpc>
                <a:spcBef>
                  <a:spcPts val="0"/>
                </a:spcBef>
                <a:buClrTx/>
                <a:buSzPct val="90000"/>
                <a:buFont typeface="Wingdings" panose="05000000000000000000" charset="0"/>
                <a:buNone/>
              </a:pPr>
              <a:r>
                <a:rPr kumimoji="0" lang="zh-CN" altLang="en-US" sz="1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一般不易经消化道侵入，发生意外或不注意个人卫生时，毒物经污染的手、衣物、食品而侵入。哺乳期妇女可经乳汁把毒物传给婴儿引起中毒</a:t>
              </a:r>
            </a:p>
          </p:txBody>
        </p:sp>
        <p:sp>
          <p:nvSpPr>
            <p:cNvPr id="1049267" name="TextBox 39"/>
            <p:cNvSpPr txBox="1"/>
            <p:nvPr/>
          </p:nvSpPr>
          <p:spPr>
            <a:xfrm>
              <a:off x="12461" y="4419"/>
              <a:ext cx="4797" cy="4346"/>
            </a:xfrm>
            <a:prstGeom prst="rect">
              <a:avLst/>
            </a:prstGeom>
            <a:noFill/>
          </p:spPr>
          <p:txBody>
            <a:bodyPr wrap="square" rtlCol="0">
              <a:spAutoFit/>
            </a:bodyPr>
            <a:lstStyle/>
            <a:p>
              <a:pPr indent="0" algn="l" fontAlgn="auto">
                <a:lnSpc>
                  <a:spcPct val="150000"/>
                </a:lnSpc>
                <a:buClr>
                  <a:srgbClr val="FFFFFF"/>
                </a:buClr>
                <a:buSzPct val="90000"/>
                <a:buFont typeface="Wingdings" panose="05000000000000000000" charset="0"/>
                <a:buNone/>
              </a:pPr>
              <a:r>
                <a:rPr kumimoji="0" lang="en-US" altLang="zh-CN" sz="1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某些危害因素可透过完整皮肤而进入人体，当皮肤有破损时，不能经完整皮肤吸收的毒物也能大量吸收</a:t>
              </a:r>
              <a:r>
                <a:rPr kumimoji="0" lang="zh-CN" altLang="en-US" sz="14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panose="020B0604020202020204" pitchFamily="34" charset="0"/>
                </a:rPr>
                <a:t>，如机磷化合物，苯及其同系物等</a:t>
              </a:r>
            </a:p>
          </p:txBody>
        </p:sp>
      </p:grpSp>
      <p:sp>
        <p:nvSpPr>
          <p:cNvPr id="1049268" name="TextBox 47"/>
          <p:cNvSpPr txBox="1"/>
          <p:nvPr/>
        </p:nvSpPr>
        <p:spPr>
          <a:xfrm>
            <a:off x="1160780" y="325120"/>
            <a:ext cx="1543685"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侵入途径</a:t>
            </a:r>
          </a:p>
        </p:txBody>
      </p:sp>
      <p:sp>
        <p:nvSpPr>
          <p:cNvPr id="1049269" name="TextBox 32"/>
          <p:cNvSpPr txBox="1"/>
          <p:nvPr/>
        </p:nvSpPr>
        <p:spPr>
          <a:xfrm>
            <a:off x="3876684" y="1677678"/>
            <a:ext cx="1006391" cy="288290"/>
          </a:xfrm>
          <a:prstGeom prst="rect">
            <a:avLst/>
          </a:prstGeom>
          <a:noFill/>
        </p:spPr>
        <p:txBody>
          <a:bodyPr wrap="square" rtlCol="0">
            <a:spAutoFit/>
          </a:bodyPr>
          <a:lstStyle/>
          <a:p>
            <a:pPr marL="0" marR="0" lvl="0" indent="0" algn="ctr" defTabSz="914400" eaLnBrk="1" fontAlgn="auto" latinLnBrk="0" hangingPunct="1">
              <a:lnSpc>
                <a:spcPct val="80000"/>
              </a:lnSpc>
              <a:spcBef>
                <a:spcPts val="0"/>
              </a:spcBef>
              <a:spcAft>
                <a:spcPts val="0"/>
              </a:spcAft>
              <a:buClrTx/>
              <a:buSzTx/>
              <a:buFontTx/>
              <a:buNone/>
            </a:pPr>
            <a:r>
              <a:rPr kumimoji="0" lang="zh-CN" altLang="en-US"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mn-ea"/>
              </a:rPr>
              <a:t>消化道</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barn(inVertical)">
                                      <p:cBhvr>
                                        <p:cTn id="7" dur="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73"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251" name="组合 39"/>
          <p:cNvGrpSpPr/>
          <p:nvPr/>
        </p:nvGrpSpPr>
        <p:grpSpPr>
          <a:xfrm>
            <a:off x="1187624" y="195486"/>
            <a:ext cx="1515760" cy="72008"/>
            <a:chOff x="539552" y="195486"/>
            <a:chExt cx="1482080" cy="72008"/>
          </a:xfrm>
        </p:grpSpPr>
        <p:sp>
          <p:nvSpPr>
            <p:cNvPr id="1049274"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75"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2" name="组合 24"/>
          <p:cNvGrpSpPr/>
          <p:nvPr/>
        </p:nvGrpSpPr>
        <p:grpSpPr>
          <a:xfrm>
            <a:off x="1162685" y="1857375"/>
            <a:ext cx="7715250" cy="2185670"/>
            <a:chOff x="1831" y="2925"/>
            <a:chExt cx="12150" cy="3442"/>
          </a:xfrm>
        </p:grpSpPr>
        <p:sp>
          <p:nvSpPr>
            <p:cNvPr id="1049276" name="椭圆 6"/>
            <p:cNvSpPr/>
            <p:nvPr/>
          </p:nvSpPr>
          <p:spPr>
            <a:xfrm>
              <a:off x="1831" y="3132"/>
              <a:ext cx="3234" cy="3235"/>
            </a:xfrm>
            <a:prstGeom prst="ellipse">
              <a:avLst/>
            </a:prstGeom>
            <a:noFill/>
            <a:ln w="127000" cap="flat" cmpd="thinThick" algn="ctr">
              <a:solidFill>
                <a:srgbClr val="404040"/>
              </a:solidFill>
              <a:prstDash val="solid"/>
              <a:miter lim="800000"/>
            </a:ln>
            <a:effectLst/>
          </p:spPr>
          <p:txBody>
            <a:bodyPr lIns="0" tIns="0" rIns="0" bIns="0" anchor="ctr"/>
            <a:lstStyle/>
            <a:p>
              <a:pPr algn="ctr"/>
              <a:r>
                <a:rPr lang="zh-CN" altLang="en-US" b="1" dirty="0">
                  <a:solidFill>
                    <a:srgbClr val="CB3519"/>
                  </a:solidFill>
                  <a:latin typeface="微软雅黑" panose="020B0503020204020204" pitchFamily="34" charset="-122"/>
                  <a:ea typeface="微软雅黑" panose="020B0503020204020204" pitchFamily="34" charset="-122"/>
                  <a:sym typeface="+mn-ea"/>
                </a:rPr>
                <a:t>劳动过程</a:t>
              </a:r>
              <a:endParaRPr lang="zh-CN" altLang="en-US" b="1" kern="0" dirty="0">
                <a:solidFill>
                  <a:srgbClr val="CB3519"/>
                </a:solidFill>
                <a:latin typeface="微软雅黑" panose="020B0503020204020204" pitchFamily="34" charset="-122"/>
                <a:ea typeface="微软雅黑" panose="020B0503020204020204" pitchFamily="34" charset="-122"/>
                <a:sym typeface="+mn-ea"/>
              </a:endParaRPr>
            </a:p>
          </p:txBody>
        </p:sp>
        <p:cxnSp>
          <p:nvCxnSpPr>
            <p:cNvPr id="3145742" name="肘形连接符 27"/>
            <p:cNvCxnSpPr>
              <a:cxnSpLocks noChangeShapeType="1"/>
            </p:cNvCxnSpPr>
            <p:nvPr/>
          </p:nvCxnSpPr>
          <p:spPr bwMode="auto">
            <a:xfrm flipV="1">
              <a:off x="5156" y="3902"/>
              <a:ext cx="2645" cy="841"/>
            </a:xfrm>
            <a:prstGeom prst="bentConnector3">
              <a:avLst>
                <a:gd name="adj1" fmla="val 29667"/>
              </a:avLst>
            </a:prstGeom>
            <a:noFill/>
            <a:ln w="38100" algn="ctr">
              <a:solidFill>
                <a:srgbClr val="404040"/>
              </a:solidFill>
              <a:miter lim="800000"/>
              <a:headEnd type="oval" w="med" len="med"/>
              <a:tailEnd type="triangle" w="med" len="med"/>
            </a:ln>
          </p:spPr>
        </p:cxnSp>
        <p:sp>
          <p:nvSpPr>
            <p:cNvPr id="1049277" name="KSO_GT1.1.1"/>
            <p:cNvSpPr txBox="1"/>
            <p:nvPr/>
          </p:nvSpPr>
          <p:spPr>
            <a:xfrm>
              <a:off x="7832" y="2925"/>
              <a:ext cx="6149" cy="2046"/>
            </a:xfrm>
            <a:prstGeom prst="rect">
              <a:avLst/>
            </a:prstGeom>
            <a:noFill/>
          </p:spPr>
          <p:txBody>
            <a:bodyPr lIns="100790" tIns="50396" rIns="100790" bIns="50396" anchor="ctr"/>
            <a:lstStyle/>
            <a:p>
              <a:pPr indent="0" fontAlgn="auto">
                <a:lnSpc>
                  <a:spcPts val="1940"/>
                </a:lnSpc>
              </a:pPr>
              <a:r>
                <a:rPr lang="zh-CN" altLang="en-US" sz="1200" b="1" dirty="0">
                  <a:solidFill>
                    <a:srgbClr val="323A45"/>
                  </a:solidFill>
                  <a:latin typeface="微软雅黑" panose="020B0503020204020204" pitchFamily="34" charset="-122"/>
                  <a:ea typeface="微软雅黑" panose="020B0503020204020204" pitchFamily="34" charset="-122"/>
                  <a:sym typeface="+mn-ea"/>
                </a:rPr>
                <a:t>在劳动过程中涉及劳动者、劳动对象、生产工具三个要素，主要与生产工艺的劳动组织情况、生产设备工具、生产制度有关，如</a:t>
              </a:r>
              <a:r>
                <a:rPr lang="zh-CN" altLang="en-US" sz="1200" b="1" dirty="0">
                  <a:solidFill>
                    <a:srgbClr val="E74C2E"/>
                  </a:solidFill>
                  <a:latin typeface="微软雅黑" panose="020B0503020204020204" pitchFamily="34" charset="-122"/>
                  <a:ea typeface="微软雅黑" panose="020B0503020204020204" pitchFamily="34" charset="-122"/>
                  <a:sym typeface="+mn-ea"/>
                </a:rPr>
                <a:t>劳动中紧张度过高；劳动强度过大或劳动安排不当；不良工作体位等</a:t>
              </a:r>
              <a:endParaRPr lang="zh-CN" altLang="en-US" sz="1200" b="1" kern="0" dirty="0">
                <a:solidFill>
                  <a:srgbClr val="E74C2E"/>
                </a:solidFill>
                <a:latin typeface="微软雅黑" panose="020B0503020204020204" pitchFamily="34" charset="-122"/>
                <a:ea typeface="微软雅黑" panose="020B0503020204020204" pitchFamily="34" charset="-122"/>
                <a:sym typeface="+mn-ea"/>
              </a:endParaRPr>
            </a:p>
          </p:txBody>
        </p:sp>
      </p:grpSp>
      <p:grpSp>
        <p:nvGrpSpPr>
          <p:cNvPr id="253" name="组合 25"/>
          <p:cNvGrpSpPr/>
          <p:nvPr/>
        </p:nvGrpSpPr>
        <p:grpSpPr>
          <a:xfrm>
            <a:off x="2614295" y="3335020"/>
            <a:ext cx="6263640" cy="1361440"/>
            <a:chOff x="4117" y="5252"/>
            <a:chExt cx="9864" cy="2144"/>
          </a:xfrm>
        </p:grpSpPr>
        <p:sp>
          <p:nvSpPr>
            <p:cNvPr id="1049278" name="椭圆 4"/>
            <p:cNvSpPr/>
            <p:nvPr/>
          </p:nvSpPr>
          <p:spPr>
            <a:xfrm>
              <a:off x="4117" y="5252"/>
              <a:ext cx="2146" cy="2144"/>
            </a:xfrm>
            <a:prstGeom prst="ellipse">
              <a:avLst/>
            </a:prstGeom>
            <a:noFill/>
            <a:ln w="127000" cap="flat" cmpd="thinThick" algn="ctr">
              <a:solidFill>
                <a:srgbClr val="E74C2E"/>
              </a:solidFill>
              <a:prstDash val="solid"/>
              <a:miter lim="800000"/>
            </a:ln>
            <a:effectLst/>
          </p:spPr>
          <p:txBody>
            <a:bodyPr lIns="0" tIns="0" rIns="0" bIns="0" anchor="ct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作业环境</a:t>
              </a:r>
              <a:endParaRPr lang="zh-CN" altLang="en-US" b="1" kern="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049279" name="KSO_GT2.1.1"/>
            <p:cNvSpPr txBox="1"/>
            <p:nvPr/>
          </p:nvSpPr>
          <p:spPr>
            <a:xfrm>
              <a:off x="8970" y="5352"/>
              <a:ext cx="5011" cy="1800"/>
            </a:xfrm>
            <a:prstGeom prst="rect">
              <a:avLst/>
            </a:prstGeom>
            <a:noFill/>
          </p:spPr>
          <p:txBody>
            <a:bodyPr lIns="100790" tIns="50396" rIns="100790" bIns="50396" anchor="ctr"/>
            <a:lstStyle/>
            <a:p>
              <a:pPr algn="just" fontAlgn="auto">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生产场地的厂房建筑结构、空气流动情况、通风条件以及采光、照明等，如</a:t>
              </a:r>
              <a:r>
                <a:rPr lang="zh-CN" altLang="en-US" sz="1200" b="1" dirty="0">
                  <a:solidFill>
                    <a:srgbClr val="E74C2E"/>
                  </a:solidFill>
                  <a:latin typeface="微软雅黑" panose="020B0503020204020204" pitchFamily="34" charset="-122"/>
                  <a:ea typeface="微软雅黑" panose="020B0503020204020204" pitchFamily="34" charset="-122"/>
                  <a:sym typeface="+mn-ea"/>
                </a:rPr>
                <a:t>不良气象条件，厂房矮小、狭窄，车间布置不合理，照明不良等</a:t>
              </a:r>
            </a:p>
          </p:txBody>
        </p:sp>
        <p:cxnSp>
          <p:nvCxnSpPr>
            <p:cNvPr id="3145743" name="肘形连接符 8"/>
            <p:cNvCxnSpPr>
              <a:cxnSpLocks noChangeShapeType="1"/>
            </p:cNvCxnSpPr>
            <p:nvPr/>
          </p:nvCxnSpPr>
          <p:spPr bwMode="auto">
            <a:xfrm flipV="1">
              <a:off x="6294" y="5855"/>
              <a:ext cx="2645" cy="841"/>
            </a:xfrm>
            <a:prstGeom prst="bentConnector3">
              <a:avLst>
                <a:gd name="adj1" fmla="val 29667"/>
              </a:avLst>
            </a:prstGeom>
            <a:noFill/>
            <a:ln w="38100" algn="ctr">
              <a:solidFill>
                <a:srgbClr val="E74C2E"/>
              </a:solidFill>
              <a:miter lim="800000"/>
              <a:headEnd type="oval" w="med" len="med"/>
              <a:tailEnd type="triangle" w="med" len="med"/>
            </a:ln>
          </p:spPr>
        </p:cxnSp>
      </p:grpSp>
      <p:grpSp>
        <p:nvGrpSpPr>
          <p:cNvPr id="254" name="组合 23"/>
          <p:cNvGrpSpPr/>
          <p:nvPr/>
        </p:nvGrpSpPr>
        <p:grpSpPr>
          <a:xfrm>
            <a:off x="1042035" y="772160"/>
            <a:ext cx="7740650" cy="1480820"/>
            <a:chOff x="1658" y="1216"/>
            <a:chExt cx="12190" cy="2332"/>
          </a:xfrm>
        </p:grpSpPr>
        <p:sp>
          <p:nvSpPr>
            <p:cNvPr id="1049280" name="椭圆 10"/>
            <p:cNvSpPr/>
            <p:nvPr/>
          </p:nvSpPr>
          <p:spPr>
            <a:xfrm>
              <a:off x="1658" y="1404"/>
              <a:ext cx="2146" cy="2144"/>
            </a:xfrm>
            <a:prstGeom prst="ellipse">
              <a:avLst/>
            </a:prstGeom>
            <a:noFill/>
            <a:ln w="127000" cap="flat" cmpd="thinThick" algn="ctr">
              <a:solidFill>
                <a:srgbClr val="E74C2E"/>
              </a:solidFill>
              <a:prstDash val="solid"/>
              <a:miter lim="800000"/>
            </a:ln>
            <a:effectLst/>
          </p:spPr>
          <p:txBody>
            <a:bodyPr lIns="0" tIns="0" rIns="0" bIns="0" anchor="ct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sym typeface="+mn-ea"/>
                </a:rPr>
                <a:t>生产过程</a:t>
              </a:r>
              <a:endParaRPr lang="zh-CN" altLang="en-US" sz="1800" b="1" kern="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
          <p:nvSpPr>
            <p:cNvPr id="1049281" name="KSO_GT2.1.1"/>
            <p:cNvSpPr txBox="1"/>
            <p:nvPr/>
          </p:nvSpPr>
          <p:spPr>
            <a:xfrm>
              <a:off x="6508" y="1216"/>
              <a:ext cx="7340" cy="1464"/>
            </a:xfrm>
            <a:prstGeom prst="rect">
              <a:avLst/>
            </a:prstGeom>
            <a:noFill/>
          </p:spPr>
          <p:txBody>
            <a:bodyPr lIns="100790" tIns="50396" rIns="100790" bIns="50396" anchor="ctr"/>
            <a:lstStyle/>
            <a:p>
              <a:pPr indent="0" fontAlgn="auto">
                <a:lnSpc>
                  <a:spcPts val="2040"/>
                </a:lnSpc>
              </a:pPr>
              <a:r>
                <a:rPr lang="zh-CN" altLang="en-US" sz="1200" b="1" dirty="0">
                  <a:solidFill>
                    <a:srgbClr val="404040"/>
                  </a:solidFill>
                  <a:latin typeface="微软雅黑" panose="020B0503020204020204" pitchFamily="34" charset="-122"/>
                  <a:ea typeface="微软雅黑" panose="020B0503020204020204" pitchFamily="34" charset="-122"/>
                  <a:sym typeface="+mn-ea"/>
                </a:rPr>
                <a:t>生产技术、机器设备、使用材料和工艺流程中产生的，与生产过程有关的</a:t>
              </a:r>
              <a:r>
                <a:rPr lang="zh-CN" altLang="en-US" sz="1200" b="1" dirty="0">
                  <a:solidFill>
                    <a:srgbClr val="E74C2E"/>
                  </a:solidFill>
                  <a:latin typeface="微软雅黑" panose="020B0503020204020204" pitchFamily="34" charset="-122"/>
                  <a:ea typeface="微软雅黑" panose="020B0503020204020204" pitchFamily="34" charset="-122"/>
                  <a:sym typeface="+mn-ea"/>
                </a:rPr>
                <a:t>原材料、工业毒物、粉尘、噪声、震动、高温、辐射及生物性因素有关</a:t>
              </a:r>
              <a:endParaRPr lang="zh-CN" altLang="en-US" sz="1200" b="1" kern="0" dirty="0">
                <a:solidFill>
                  <a:srgbClr val="E74C2E"/>
                </a:solidFill>
                <a:latin typeface="微软雅黑" panose="020B0503020204020204" pitchFamily="34" charset="-122"/>
                <a:ea typeface="微软雅黑" panose="020B0503020204020204" pitchFamily="34" charset="-122"/>
                <a:sym typeface="+mn-ea"/>
              </a:endParaRPr>
            </a:p>
          </p:txBody>
        </p:sp>
        <p:cxnSp>
          <p:nvCxnSpPr>
            <p:cNvPr id="3145744" name="肘形连接符 11"/>
            <p:cNvCxnSpPr>
              <a:cxnSpLocks noChangeShapeType="1"/>
            </p:cNvCxnSpPr>
            <p:nvPr/>
          </p:nvCxnSpPr>
          <p:spPr bwMode="auto">
            <a:xfrm flipV="1">
              <a:off x="3834" y="2007"/>
              <a:ext cx="2643" cy="841"/>
            </a:xfrm>
            <a:prstGeom prst="bentConnector3">
              <a:avLst>
                <a:gd name="adj1" fmla="val 29667"/>
              </a:avLst>
            </a:prstGeom>
            <a:noFill/>
            <a:ln w="38100" algn="ctr">
              <a:solidFill>
                <a:srgbClr val="E74C2E"/>
              </a:solidFill>
              <a:miter lim="800000"/>
              <a:headEnd type="oval" w="med" len="med"/>
              <a:tailEnd type="triangle" w="med" len="med"/>
            </a:ln>
          </p:spPr>
        </p:cxnSp>
      </p:grpSp>
      <p:sp>
        <p:nvSpPr>
          <p:cNvPr id="1049282" name="TextBox 47"/>
          <p:cNvSpPr txBox="1"/>
          <p:nvPr/>
        </p:nvSpPr>
        <p:spPr>
          <a:xfrm>
            <a:off x="1160780" y="325120"/>
            <a:ext cx="1543050" cy="337185"/>
          </a:xfrm>
          <a:prstGeom prst="rect">
            <a:avLst/>
          </a:prstGeom>
          <a:noFill/>
        </p:spPr>
        <p:txBody>
          <a:bodyPr wrap="square" rtlCol="0">
            <a:spAutoFit/>
          </a:bodyPr>
          <a:lstStyle/>
          <a:p>
            <a:pPr algn="ctr"/>
            <a:r>
              <a:rPr lang="zh-CN" altLang="zh-CN" sz="1600" b="1" dirty="0">
                <a:solidFill>
                  <a:srgbClr val="E74C2E"/>
                </a:solidFill>
                <a:latin typeface="Impact" panose="020B0806030902050204" pitchFamily="34" charset="0"/>
                <a:ea typeface="微软雅黑" panose="020B0503020204020204" pitchFamily="34" charset="-122"/>
              </a:rPr>
              <a:t>职业危害因素</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wipe(down)">
                                      <p:cBhvr>
                                        <p:cTn id="7" dur="500"/>
                                        <p:tgtEl>
                                          <p:spTgt spid="2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2"/>
                                        </p:tgtEl>
                                        <p:attrNameLst>
                                          <p:attrName>style.visibility</p:attrName>
                                        </p:attrNameLst>
                                      </p:cBhvr>
                                      <p:to>
                                        <p:strVal val="visible"/>
                                      </p:to>
                                    </p:set>
                                    <p:animEffect transition="in" filter="wipe(down)">
                                      <p:cBhvr>
                                        <p:cTn id="11" dur="500"/>
                                        <p:tgtEl>
                                          <p:spTgt spid="25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3"/>
                                        </p:tgtEl>
                                        <p:attrNameLst>
                                          <p:attrName>style.visibility</p:attrName>
                                        </p:attrNameLst>
                                      </p:cBhvr>
                                      <p:to>
                                        <p:strVal val="visible"/>
                                      </p:to>
                                    </p:set>
                                    <p:animEffect transition="in" filter="wipe(down)">
                                      <p:cBhvr>
                                        <p:cTn id="15"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39" name="日期占位符 1"/>
          <p:cNvSpPr>
            <a:spLocks noGrp="1"/>
          </p:cNvSpPr>
          <p:nvPr>
            <p:ph type="dt" sz="half" idx="10"/>
          </p:nvPr>
        </p:nvSpPr>
        <p:spPr/>
        <p:txBody>
          <a:bodyPr/>
          <a:lstStyle/>
          <a:p>
            <a:fld id="{390D8884-BDC8-44DA-BDDF-0AB5E9B61533}" type="datetime1">
              <a:rPr lang="zh-CN" altLang="en-US" smtClean="0"/>
              <a:t>2020/8/14</a:t>
            </a:fld>
            <a:endParaRPr lang="zh-CN" altLang="en-US"/>
          </a:p>
        </p:txBody>
      </p:sp>
      <p:grpSp>
        <p:nvGrpSpPr>
          <p:cNvPr id="315" name="组合 134"/>
          <p:cNvGrpSpPr/>
          <p:nvPr/>
        </p:nvGrpSpPr>
        <p:grpSpPr>
          <a:xfrm>
            <a:off x="1187624" y="195486"/>
            <a:ext cx="1515760" cy="72008"/>
            <a:chOff x="539552" y="195486"/>
            <a:chExt cx="1482080" cy="72008"/>
          </a:xfrm>
        </p:grpSpPr>
        <p:sp>
          <p:nvSpPr>
            <p:cNvPr id="1049440" name="矩形 135"/>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441" name="矩形 136"/>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442" name="TextBox 47"/>
          <p:cNvSpPr txBox="1"/>
          <p:nvPr/>
        </p:nvSpPr>
        <p:spPr>
          <a:xfrm>
            <a:off x="1160780" y="325120"/>
            <a:ext cx="1739900" cy="337185"/>
          </a:xfrm>
          <a:prstGeom prst="rect">
            <a:avLst/>
          </a:prstGeom>
          <a:noFill/>
        </p:spPr>
        <p:txBody>
          <a:bodyPr wrap="square" rtlCol="0">
            <a:spAutoFit/>
          </a:bodyPr>
          <a:lstStyle/>
          <a:p>
            <a:pPr algn="l"/>
            <a:r>
              <a:rPr lang="zh-CN" altLang="en-US" sz="1600" b="1" dirty="0">
                <a:solidFill>
                  <a:srgbClr val="E74C2E"/>
                </a:solidFill>
                <a:latin typeface="Impact" panose="020B0806030902050204" pitchFamily="34" charset="0"/>
                <a:ea typeface="微软雅黑" panose="020B0503020204020204" pitchFamily="34" charset="-122"/>
              </a:rPr>
              <a:t>职业病诱发因素</a:t>
            </a:r>
            <a:endParaRPr lang="en-US" altLang="zh-CN" sz="1600" b="1" dirty="0">
              <a:solidFill>
                <a:srgbClr val="E74C2E"/>
              </a:solidFill>
              <a:latin typeface="Impact" panose="020B0806030902050204" pitchFamily="34" charset="0"/>
              <a:ea typeface="微软雅黑" panose="020B0503020204020204" pitchFamily="34" charset="-122"/>
            </a:endParaRPr>
          </a:p>
        </p:txBody>
      </p:sp>
      <p:grpSp>
        <p:nvGrpSpPr>
          <p:cNvPr id="316" name="组合 55"/>
          <p:cNvGrpSpPr/>
          <p:nvPr/>
        </p:nvGrpSpPr>
        <p:grpSpPr>
          <a:xfrm>
            <a:off x="699431" y="868567"/>
            <a:ext cx="7920058" cy="3591725"/>
            <a:chOff x="2909" y="2565"/>
            <a:chExt cx="13381" cy="6822"/>
          </a:xfrm>
        </p:grpSpPr>
        <p:sp>
          <p:nvSpPr>
            <p:cNvPr id="1049443" name="矩形 40"/>
            <p:cNvSpPr/>
            <p:nvPr/>
          </p:nvSpPr>
          <p:spPr>
            <a:xfrm>
              <a:off x="2909" y="2697"/>
              <a:ext cx="13381" cy="6691"/>
            </a:xfrm>
            <a:prstGeom prst="rect">
              <a:avLst/>
            </a:prstGeom>
            <a:solidFill>
              <a:srgbClr val="CB351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3145745" name="直接连接符 41"/>
            <p:cNvCxnSpPr/>
            <p:nvPr/>
          </p:nvCxnSpPr>
          <p:spPr>
            <a:xfrm>
              <a:off x="2909" y="2565"/>
              <a:ext cx="1338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49444" name="矩形 42"/>
            <p:cNvSpPr/>
            <p:nvPr/>
          </p:nvSpPr>
          <p:spPr>
            <a:xfrm>
              <a:off x="3363" y="3019"/>
              <a:ext cx="3969" cy="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445" name="矩形 43"/>
            <p:cNvSpPr/>
            <p:nvPr/>
          </p:nvSpPr>
          <p:spPr>
            <a:xfrm>
              <a:off x="7616" y="3019"/>
              <a:ext cx="3969" cy="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446" name="矩形 44"/>
            <p:cNvSpPr/>
            <p:nvPr/>
          </p:nvSpPr>
          <p:spPr>
            <a:xfrm>
              <a:off x="11868" y="3019"/>
              <a:ext cx="3969" cy="61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447" name="矩形 45"/>
            <p:cNvSpPr/>
            <p:nvPr/>
          </p:nvSpPr>
          <p:spPr>
            <a:xfrm>
              <a:off x="3647" y="3194"/>
              <a:ext cx="3402" cy="3515"/>
            </a:xfrm>
            <a:prstGeom prst="rect">
              <a:avLst/>
            </a:prstGeom>
            <a:blipFill dpi="0" rotWithShape="1">
              <a:blip r:embed="rId3"/>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448" name="矩形 46"/>
            <p:cNvSpPr/>
            <p:nvPr/>
          </p:nvSpPr>
          <p:spPr>
            <a:xfrm>
              <a:off x="7899" y="3194"/>
              <a:ext cx="3402" cy="3515"/>
            </a:xfrm>
            <a:prstGeom prst="rect">
              <a:avLst/>
            </a:prstGeom>
            <a:blipFill dpi="0" rotWithShape="1">
              <a:blip r:embed="rId4"/>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449" name="矩形 47"/>
            <p:cNvSpPr/>
            <p:nvPr/>
          </p:nvSpPr>
          <p:spPr>
            <a:xfrm>
              <a:off x="12122" y="3194"/>
              <a:ext cx="3402" cy="3515"/>
            </a:xfrm>
            <a:prstGeom prst="rect">
              <a:avLst/>
            </a:prstGeom>
            <a:blipFill dpi="0" rotWithShape="1">
              <a:blip r:embed="rId5"/>
              <a:srcRect/>
              <a:stretch>
                <a:fillRect/>
              </a:stretch>
            </a:blip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49450" name="TextBox 10"/>
            <p:cNvSpPr txBox="1"/>
            <p:nvPr/>
          </p:nvSpPr>
          <p:spPr>
            <a:xfrm>
              <a:off x="3476" y="7341"/>
              <a:ext cx="3685" cy="1539"/>
            </a:xfrm>
            <a:prstGeom prst="rect">
              <a:avLst/>
            </a:prstGeom>
            <a:noFill/>
          </p:spPr>
          <p:txBody>
            <a:bodyPr wrap="square" rtlCol="0">
              <a:spAutoFit/>
            </a:bodyPr>
            <a:lstStyle/>
            <a:p>
              <a:pPr>
                <a:lnSpc>
                  <a:spcPct val="130000"/>
                </a:lnSpc>
              </a:pPr>
              <a:r>
                <a:rPr lang="zh-CN" altLang="en-US" sz="1200" b="1">
                  <a:solidFill>
                    <a:srgbClr val="404040"/>
                  </a:solidFill>
                  <a:latin typeface="微软雅黑" panose="020B0503020204020204" pitchFamily="34" charset="-122"/>
                  <a:ea typeface="微软雅黑" panose="020B0503020204020204" pitchFamily="34" charset="-122"/>
                  <a:sym typeface="+mn-ea"/>
                </a:rPr>
                <a:t>毒性（急慢性、致敏）、理化特征（水溶性、分散度、挥发性沸点）</a:t>
              </a:r>
              <a:endParaRPr lang="zh-CN" altLang="en-US" sz="1200" b="1" dirty="0">
                <a:solidFill>
                  <a:srgbClr val="404040"/>
                </a:solidFill>
                <a:latin typeface="微软雅黑" panose="020B0503020204020204" pitchFamily="34" charset="-122"/>
                <a:ea typeface="微软雅黑" panose="020B0503020204020204" pitchFamily="34" charset="-122"/>
                <a:sym typeface="+mn-ea"/>
              </a:endParaRPr>
            </a:p>
          </p:txBody>
        </p:sp>
        <p:sp>
          <p:nvSpPr>
            <p:cNvPr id="1049451" name="TextBox 11"/>
            <p:cNvSpPr txBox="1"/>
            <p:nvPr/>
          </p:nvSpPr>
          <p:spPr>
            <a:xfrm>
              <a:off x="4530" y="6725"/>
              <a:ext cx="1682" cy="640"/>
            </a:xfrm>
            <a:prstGeom prst="rect">
              <a:avLst/>
            </a:prstGeom>
            <a:noFill/>
          </p:spPr>
          <p:txBody>
            <a:bodyPr wrap="none" rtlCol="0">
              <a:spAutoFit/>
            </a:bodyPr>
            <a:lstStyle/>
            <a:p>
              <a:pPr algn="ctr"/>
              <a:r>
                <a:rPr lang="zh-CN" altLang="en-US" sz="1600" b="1">
                  <a:solidFill>
                    <a:srgbClr val="E74C2E"/>
                  </a:solidFill>
                  <a:latin typeface="微软雅黑" panose="020B0503020204020204" pitchFamily="34" charset="-122"/>
                  <a:ea typeface="微软雅黑" panose="020B0503020204020204" pitchFamily="34" charset="-122"/>
                  <a:sym typeface="+mn-ea"/>
                </a:rPr>
                <a:t>危害因素</a:t>
              </a:r>
              <a:endParaRPr lang="zh-CN" altLang="en-US" sz="1600" b="1" dirty="0" smtClean="0">
                <a:solidFill>
                  <a:srgbClr val="E74C2E"/>
                </a:solidFill>
                <a:latin typeface="微软雅黑" panose="020B0503020204020204" pitchFamily="34" charset="-122"/>
                <a:ea typeface="微软雅黑" panose="020B0503020204020204" pitchFamily="34" charset="-122"/>
                <a:sym typeface="+mn-ea"/>
              </a:endParaRPr>
            </a:p>
          </p:txBody>
        </p:sp>
        <p:sp>
          <p:nvSpPr>
            <p:cNvPr id="1049452" name="TextBox 12"/>
            <p:cNvSpPr txBox="1"/>
            <p:nvPr/>
          </p:nvSpPr>
          <p:spPr>
            <a:xfrm>
              <a:off x="7728" y="7341"/>
              <a:ext cx="3685" cy="1225"/>
            </a:xfrm>
            <a:prstGeom prst="rect">
              <a:avLst/>
            </a:prstGeom>
            <a:noFill/>
          </p:spPr>
          <p:txBody>
            <a:bodyPr wrap="square" rtlCol="0">
              <a:spAutoFit/>
            </a:bodyPr>
            <a:lstStyle/>
            <a:p>
              <a:pPr fontAlgn="auto">
                <a:lnSpc>
                  <a:spcPct val="150000"/>
                </a:lnSpc>
              </a:pPr>
              <a:r>
                <a:rPr lang="zh-CN" altLang="en-US" sz="1200" b="1">
                  <a:solidFill>
                    <a:srgbClr val="404040"/>
                  </a:solidFill>
                  <a:latin typeface="微软雅黑" panose="020B0503020204020204" pitchFamily="34" charset="-122"/>
                  <a:ea typeface="微软雅黑" panose="020B0503020204020204" pitchFamily="34" charset="-122"/>
                  <a:sym typeface="+mn-ea"/>
                </a:rPr>
                <a:t>接触机会、方式、时间；浓度或强度；个人防护；劳动强度</a:t>
              </a:r>
              <a:endParaRPr lang="zh-CN" altLang="en-US" sz="1200" b="1" dirty="0">
                <a:solidFill>
                  <a:srgbClr val="404040"/>
                </a:solidFill>
                <a:latin typeface="微软雅黑" panose="020B0503020204020204" pitchFamily="34" charset="-122"/>
                <a:ea typeface="微软雅黑" panose="020B0503020204020204" pitchFamily="34" charset="-122"/>
                <a:sym typeface="+mn-ea"/>
              </a:endParaRPr>
            </a:p>
          </p:txBody>
        </p:sp>
        <p:sp>
          <p:nvSpPr>
            <p:cNvPr id="1049453" name="TextBox 13"/>
            <p:cNvSpPr txBox="1"/>
            <p:nvPr/>
          </p:nvSpPr>
          <p:spPr>
            <a:xfrm>
              <a:off x="8575" y="6724"/>
              <a:ext cx="1881" cy="640"/>
            </a:xfrm>
            <a:prstGeom prst="rect">
              <a:avLst/>
            </a:prstGeom>
            <a:noFill/>
          </p:spPr>
          <p:txBody>
            <a:bodyPr wrap="square" rtlCol="0">
              <a:spAutoFit/>
            </a:bodyPr>
            <a:lstStyle/>
            <a:p>
              <a:pPr algn="ctr"/>
              <a:r>
                <a:rPr lang="zh-CN" altLang="en-US" sz="1600" b="1">
                  <a:solidFill>
                    <a:srgbClr val="E74C2E"/>
                  </a:solidFill>
                  <a:latin typeface="微软雅黑" panose="020B0503020204020204" pitchFamily="34" charset="-122"/>
                  <a:ea typeface="微软雅黑" panose="020B0503020204020204" pitchFamily="34" charset="-122"/>
                  <a:sym typeface="+mn-ea"/>
                </a:rPr>
                <a:t>作用条件</a:t>
              </a:r>
              <a:endParaRPr lang="zh-CN" altLang="en-US" sz="1600" b="1" dirty="0" smtClean="0">
                <a:solidFill>
                  <a:srgbClr val="E74C2E"/>
                </a:solidFill>
                <a:latin typeface="微软雅黑" panose="020B0503020204020204" pitchFamily="34" charset="-122"/>
                <a:ea typeface="微软雅黑" panose="020B0503020204020204" pitchFamily="34" charset="-122"/>
                <a:sym typeface="+mn-ea"/>
              </a:endParaRPr>
            </a:p>
          </p:txBody>
        </p:sp>
        <p:sp>
          <p:nvSpPr>
            <p:cNvPr id="1049454" name="TextBox 14"/>
            <p:cNvSpPr txBox="1"/>
            <p:nvPr/>
          </p:nvSpPr>
          <p:spPr>
            <a:xfrm>
              <a:off x="11981" y="7341"/>
              <a:ext cx="3685" cy="1084"/>
            </a:xfrm>
            <a:prstGeom prst="rect">
              <a:avLst/>
            </a:prstGeom>
            <a:noFill/>
          </p:spPr>
          <p:txBody>
            <a:bodyPr wrap="square" rtlCol="0">
              <a:spAutoFit/>
            </a:bodyPr>
            <a:lstStyle/>
            <a:p>
              <a:pPr marL="0" lvl="1">
                <a:lnSpc>
                  <a:spcPct val="130000"/>
                </a:lnSpc>
              </a:pPr>
              <a:r>
                <a:rPr lang="zh-CN" altLang="en-US" sz="1200" b="1">
                  <a:solidFill>
                    <a:srgbClr val="404040"/>
                  </a:solidFill>
                  <a:latin typeface="微软雅黑" panose="020B0503020204020204" pitchFamily="34" charset="-122"/>
                  <a:ea typeface="微软雅黑" panose="020B0503020204020204" pitchFamily="34" charset="-122"/>
                  <a:sym typeface="+mn-ea"/>
                </a:rPr>
                <a:t>年龄、性别、卫生习惯、营养、健康状况（职业禁忌）</a:t>
              </a:r>
              <a:endParaRPr lang="zh-CN" altLang="en-US" sz="1200" b="1" dirty="0">
                <a:solidFill>
                  <a:srgbClr val="404040"/>
                </a:solidFill>
                <a:latin typeface="微软雅黑" panose="020B0503020204020204" pitchFamily="34" charset="-122"/>
                <a:ea typeface="微软雅黑" panose="020B0503020204020204" pitchFamily="34" charset="-122"/>
                <a:sym typeface="+mn-ea"/>
              </a:endParaRPr>
            </a:p>
          </p:txBody>
        </p:sp>
        <p:sp>
          <p:nvSpPr>
            <p:cNvPr id="1049455" name="TextBox 15"/>
            <p:cNvSpPr txBox="1"/>
            <p:nvPr/>
          </p:nvSpPr>
          <p:spPr>
            <a:xfrm>
              <a:off x="12949" y="6861"/>
              <a:ext cx="1682" cy="640"/>
            </a:xfrm>
            <a:prstGeom prst="rect">
              <a:avLst/>
            </a:prstGeom>
            <a:noFill/>
          </p:spPr>
          <p:txBody>
            <a:bodyPr wrap="none" rtlCol="0">
              <a:spAutoFit/>
            </a:bodyPr>
            <a:lstStyle/>
            <a:p>
              <a:pPr algn="l"/>
              <a:r>
                <a:rPr lang="zh-CN" altLang="en-US" sz="1600" b="1">
                  <a:solidFill>
                    <a:srgbClr val="E74C2E"/>
                  </a:solidFill>
                  <a:latin typeface="微软雅黑" panose="020B0503020204020204" pitchFamily="34" charset="-122"/>
                  <a:ea typeface="微软雅黑" panose="020B0503020204020204" pitchFamily="34" charset="-122"/>
                  <a:sym typeface="+mn-ea"/>
                </a:rPr>
                <a:t>个人因素</a:t>
              </a:r>
              <a:endParaRPr lang="zh-CN" altLang="en-US" sz="1600" b="1" dirty="0" smtClean="0">
                <a:solidFill>
                  <a:srgbClr val="E74C2E"/>
                </a:solidFill>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316"/>
                                        </p:tgtEl>
                                        <p:attrNameLst>
                                          <p:attrName>style.visibility</p:attrName>
                                        </p:attrNameLst>
                                      </p:cBhvr>
                                      <p:to>
                                        <p:strVal val="visible"/>
                                      </p:to>
                                    </p:set>
                                    <p:anim from="(-#ppt_w/2)" to="(#ppt_x)" calcmode="lin" valueType="num">
                                      <p:cBhvr>
                                        <p:cTn id="7" dur="600" fill="hold">
                                          <p:stCondLst>
                                            <p:cond delay="0"/>
                                          </p:stCondLst>
                                        </p:cTn>
                                        <p:tgtEl>
                                          <p:spTgt spid="316"/>
                                        </p:tgtEl>
                                        <p:attrNameLst>
                                          <p:attrName>ppt_x</p:attrName>
                                        </p:attrNameLst>
                                      </p:cBhvr>
                                    </p:anim>
                                    <p:anim from="0" to="-1.0" calcmode="lin" valueType="num">
                                      <p:cBhvr>
                                        <p:cTn id="8" dur="200" decel="50000" autoRev="1" fill="hold">
                                          <p:stCondLst>
                                            <p:cond delay="600"/>
                                          </p:stCondLst>
                                        </p:cTn>
                                        <p:tgtEl>
                                          <p:spTgt spid="316"/>
                                        </p:tgtEl>
                                        <p:attrNameLst>
                                          <p:attrName>xshear</p:attrName>
                                        </p:attrNameLst>
                                      </p:cBhvr>
                                    </p:anim>
                                    <p:animScale>
                                      <p:cBhvr>
                                        <p:cTn id="9" dur="200" decel="100000" autoRev="1" fill="hold">
                                          <p:stCondLst>
                                            <p:cond delay="600"/>
                                          </p:stCondLst>
                                        </p:cTn>
                                        <p:tgtEl>
                                          <p:spTgt spid="316"/>
                                        </p:tgtEl>
                                      </p:cBhvr>
                                      <p:from x="100000" y="100000"/>
                                      <p:to x="80000" y="100000"/>
                                    </p:animScale>
                                    <p:anim by="(#ppt_h/3+#ppt_w*0.1)" calcmode="lin" valueType="num">
                                      <p:cBhvr additive="sum">
                                        <p:cTn id="10" dur="200" decel="100000" autoRev="1" fill="hold">
                                          <p:stCondLst>
                                            <p:cond delay="600"/>
                                          </p:stCondLst>
                                        </p:cTn>
                                        <p:tgtEl>
                                          <p:spTgt spid="3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484" name="日期占位符 1"/>
          <p:cNvSpPr>
            <a:spLocks noGrp="1"/>
          </p:cNvSpPr>
          <p:nvPr>
            <p:ph type="dt" sz="half" idx="10"/>
          </p:nvPr>
        </p:nvSpPr>
        <p:spPr/>
        <p:txBody>
          <a:bodyPr/>
          <a:lstStyle/>
          <a:p>
            <a:fld id="{51426A4B-CDC1-4936-8B0C-6CA8B2EBCB22}" type="datetime1">
              <a:rPr lang="zh-CN" altLang="en-US" smtClean="0"/>
              <a:t>2020/8/14</a:t>
            </a:fld>
            <a:endParaRPr lang="zh-CN" altLang="en-US"/>
          </a:p>
        </p:txBody>
      </p:sp>
      <p:grpSp>
        <p:nvGrpSpPr>
          <p:cNvPr id="333" name="组合 37899"/>
          <p:cNvGrpSpPr/>
          <p:nvPr/>
        </p:nvGrpSpPr>
        <p:grpSpPr bwMode="auto">
          <a:xfrm>
            <a:off x="1826079" y="1855332"/>
            <a:ext cx="1836738" cy="1828800"/>
            <a:chOff x="3466077" y="2823717"/>
            <a:chExt cx="2015737" cy="2009045"/>
          </a:xfrm>
        </p:grpSpPr>
        <p:grpSp>
          <p:nvGrpSpPr>
            <p:cNvPr id="334" name="组合 37892"/>
            <p:cNvGrpSpPr/>
            <p:nvPr/>
          </p:nvGrpSpPr>
          <p:grpSpPr bwMode="auto">
            <a:xfrm>
              <a:off x="3466077" y="2823717"/>
              <a:ext cx="2015737" cy="2009045"/>
              <a:chOff x="3485278" y="3020425"/>
              <a:chExt cx="2015737" cy="2009045"/>
            </a:xfrm>
          </p:grpSpPr>
          <p:grpSp>
            <p:nvGrpSpPr>
              <p:cNvPr id="335" name="组合 6"/>
              <p:cNvGrpSpPr/>
              <p:nvPr/>
            </p:nvGrpSpPr>
            <p:grpSpPr>
              <a:xfrm rot="21125399">
                <a:off x="3505731" y="3020425"/>
                <a:ext cx="1995284" cy="2009045"/>
                <a:chOff x="3506678" y="3020360"/>
                <a:chExt cx="1995284" cy="2009045"/>
              </a:xfrm>
              <a:noFill/>
            </p:grpSpPr>
            <p:sp>
              <p:nvSpPr>
                <p:cNvPr id="1049485" name="椭圆​​ 28"/>
                <p:cNvSpPr/>
                <p:nvPr/>
              </p:nvSpPr>
              <p:spPr bwMode="auto">
                <a:xfrm>
                  <a:off x="3506678" y="3034121"/>
                  <a:ext cx="1995284" cy="1995284"/>
                </a:xfrm>
                <a:prstGeom prst="ellipse">
                  <a:avLst/>
                </a:prstGeom>
                <a:solidFill>
                  <a:srgbClr val="E74C2E"/>
                </a:solidFill>
                <a:ln w="25400" cap="flat" cmpd="sng" algn="ctr">
                  <a:gradFill>
                    <a:gsLst>
                      <a:gs pos="0">
                        <a:srgbClr val="535455">
                          <a:lumMod val="0"/>
                          <a:lumOff val="100000"/>
                        </a:srgbClr>
                      </a:gs>
                      <a:gs pos="50000">
                        <a:schemeClr val="tx1">
                          <a:lumMod val="50000"/>
                          <a:lumOff val="50000"/>
                        </a:schemeClr>
                      </a:gs>
                      <a:gs pos="100000">
                        <a:schemeClr val="tx1">
                          <a:lumMod val="50000"/>
                          <a:lumOff val="50000"/>
                        </a:schemeClr>
                      </a:gs>
                    </a:gsLst>
                    <a:lin ang="5400000" scaled="0"/>
                  </a:gradFill>
                  <a:prstDash val="solid"/>
                </a:ln>
                <a:effectLst/>
              </p:spPr>
              <p:txBody>
                <a:bodyPr anchor="ctr"/>
                <a:lstStyle/>
                <a:p>
                  <a:pPr algn="ctr"/>
                  <a:endParaRPr lang="zh-CN" altLang="en-US" sz="1800" kern="0">
                    <a:solidFill>
                      <a:sysClr val="windowText" lastClr="000000"/>
                    </a:solidFill>
                    <a:latin typeface="Segoe UI" panose="020B0502040204020203"/>
                  </a:endParaRPr>
                </a:p>
              </p:txBody>
            </p:sp>
            <p:sp>
              <p:nvSpPr>
                <p:cNvPr id="1049486" name="椭圆​​ 29"/>
                <p:cNvSpPr/>
                <p:nvPr/>
              </p:nvSpPr>
              <p:spPr bwMode="auto">
                <a:xfrm>
                  <a:off x="4254284" y="3020360"/>
                  <a:ext cx="444290" cy="1986328"/>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endParaRPr lang="zh-CN" altLang="en-US" sz="1800">
                    <a:solidFill>
                      <a:srgbClr val="000000"/>
                    </a:solidFill>
                    <a:latin typeface="Segoe UI" panose="020B0502040204020203" pitchFamily="34" charset="0"/>
                  </a:endParaRPr>
                </a:p>
              </p:txBody>
            </p:sp>
          </p:grpSp>
          <p:sp>
            <p:nvSpPr>
              <p:cNvPr id="1049487" name="椭圆​​ 36"/>
              <p:cNvSpPr/>
              <p:nvPr/>
            </p:nvSpPr>
            <p:spPr bwMode="auto">
              <a:xfrm rot="4899658">
                <a:off x="4300249" y="3098867"/>
                <a:ext cx="417360" cy="1961602"/>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endParaRPr lang="zh-CN" altLang="en-US" sz="1800">
                  <a:solidFill>
                    <a:srgbClr val="000000"/>
                  </a:solidFill>
                  <a:latin typeface="Segoe UI" panose="020B0502040204020203" pitchFamily="34" charset="0"/>
                </a:endParaRPr>
              </a:p>
            </p:txBody>
          </p:sp>
          <p:sp>
            <p:nvSpPr>
              <p:cNvPr id="1049488" name="椭圆​​ 37"/>
              <p:cNvSpPr/>
              <p:nvPr/>
            </p:nvSpPr>
            <p:spPr bwMode="auto">
              <a:xfrm rot="7699274">
                <a:off x="4257399" y="3083026"/>
                <a:ext cx="418948" cy="1963189"/>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endParaRPr lang="zh-CN" altLang="en-US" sz="1800">
                  <a:solidFill>
                    <a:srgbClr val="000000"/>
                  </a:solidFill>
                  <a:latin typeface="Segoe UI" panose="020B0502040204020203" pitchFamily="34" charset="0"/>
                </a:endParaRPr>
              </a:p>
            </p:txBody>
          </p:sp>
          <p:sp>
            <p:nvSpPr>
              <p:cNvPr id="1049489" name="椭圆​​ 38"/>
              <p:cNvSpPr/>
              <p:nvPr/>
            </p:nvSpPr>
            <p:spPr bwMode="auto">
              <a:xfrm rot="13232997">
                <a:off x="4283567" y="3054558"/>
                <a:ext cx="418983" cy="1964611"/>
              </a:xfrm>
              <a:prstGeom prst="ellipse">
                <a:avLst/>
              </a:prstGeom>
              <a:gradFill flip="none" rotWithShape="1">
                <a:gsLst>
                  <a:gs pos="23000">
                    <a:srgbClr val="1D739C">
                      <a:lumMod val="60000"/>
                      <a:lumOff val="40000"/>
                      <a:alpha val="0"/>
                    </a:srgbClr>
                  </a:gs>
                  <a:gs pos="50000">
                    <a:schemeClr val="bg1">
                      <a:alpha val="51000"/>
                    </a:schemeClr>
                  </a:gs>
                  <a:gs pos="76000">
                    <a:srgbClr val="1D739C">
                      <a:lumMod val="60000"/>
                      <a:lumOff val="40000"/>
                      <a:alpha val="0"/>
                    </a:srgbClr>
                  </a:gs>
                </a:gsLst>
                <a:path path="circle">
                  <a:fillToRect l="100000" t="100000"/>
                </a:path>
                <a:tileRect r="-100000" b="-100000"/>
              </a:gradFill>
              <a:ln w="9525" cap="flat" cmpd="sng" algn="ctr">
                <a:gradFill>
                  <a:gsLst>
                    <a:gs pos="0">
                      <a:sysClr val="window" lastClr="FFFFFF">
                        <a:alpha val="0"/>
                      </a:sysClr>
                    </a:gs>
                    <a:gs pos="50000">
                      <a:sysClr val="window" lastClr="FFFFFF"/>
                    </a:gs>
                    <a:gs pos="100000">
                      <a:sysClr val="window" lastClr="FFFFFF">
                        <a:alpha val="0"/>
                      </a:sysClr>
                    </a:gs>
                  </a:gsLst>
                  <a:lin ang="5400000" scaled="0"/>
                </a:gradFill>
                <a:prstDash val="solid"/>
              </a:ln>
              <a:effectLst/>
            </p:spPr>
            <p:txBody>
              <a:bodyPr anchor="ctr"/>
              <a:lstStyle/>
              <a:p>
                <a:pPr algn="ctr"/>
                <a:endParaRPr lang="zh-CN" altLang="en-US" sz="1800">
                  <a:solidFill>
                    <a:srgbClr val="000000"/>
                  </a:solidFill>
                  <a:latin typeface="Segoe UI" panose="020B0502040204020203" pitchFamily="34" charset="0"/>
                </a:endParaRPr>
              </a:p>
            </p:txBody>
          </p:sp>
        </p:grpSp>
        <p:sp>
          <p:nvSpPr>
            <p:cNvPr id="1049490" name="TextBox 29"/>
            <p:cNvSpPr txBox="1">
              <a:spLocks noChangeArrowheads="1"/>
            </p:cNvSpPr>
            <p:nvPr/>
          </p:nvSpPr>
          <p:spPr bwMode="auto">
            <a:xfrm rot="20900671">
              <a:off x="3899606" y="3696342"/>
              <a:ext cx="1092714" cy="370418"/>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kern="0" dirty="0">
                  <a:solidFill>
                    <a:schemeClr val="bg1"/>
                  </a:solidFill>
                  <a:latin typeface="微软雅黑" panose="020B0503020204020204" pitchFamily="34" charset="-122"/>
                  <a:ea typeface="微软雅黑" panose="020B0503020204020204" pitchFamily="34" charset="-122"/>
                </a:rPr>
                <a:t>识别方法</a:t>
              </a:r>
            </a:p>
          </p:txBody>
        </p:sp>
      </p:grpSp>
      <p:grpSp>
        <p:nvGrpSpPr>
          <p:cNvPr id="336" name="组合 12"/>
          <p:cNvGrpSpPr/>
          <p:nvPr/>
        </p:nvGrpSpPr>
        <p:grpSpPr bwMode="auto">
          <a:xfrm>
            <a:off x="1460954" y="1055501"/>
            <a:ext cx="1504950" cy="1107806"/>
            <a:chOff x="4660619" y="999347"/>
            <a:chExt cx="1505545" cy="1106824"/>
          </a:xfrm>
        </p:grpSpPr>
        <p:sp>
          <p:nvSpPr>
            <p:cNvPr id="1049491" name="TextBox 29"/>
            <p:cNvSpPr txBox="1">
              <a:spLocks noChangeArrowheads="1"/>
            </p:cNvSpPr>
            <p:nvPr/>
          </p:nvSpPr>
          <p:spPr bwMode="auto">
            <a:xfrm rot="20900671">
              <a:off x="4979417" y="999347"/>
              <a:ext cx="792793" cy="410481"/>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ctr">
                <a:lnSpc>
                  <a:spcPct val="130000"/>
                </a:lnSpc>
                <a:buNone/>
              </a:pPr>
              <a:r>
                <a:rPr lang="zh-CN" altLang="en-US" sz="1600" b="1" dirty="0">
                  <a:solidFill>
                    <a:srgbClr val="404040"/>
                  </a:solidFill>
                  <a:latin typeface="微软雅黑" panose="020B0503020204020204" pitchFamily="34" charset="-122"/>
                  <a:ea typeface="微软雅黑" panose="020B0503020204020204" pitchFamily="34" charset="-122"/>
                  <a:sym typeface="+mn-ea"/>
                </a:rPr>
                <a:t>经验法</a:t>
              </a:r>
              <a:endParaRPr lang="zh-CN" altLang="en-US" sz="1600" b="1" kern="0" dirty="0">
                <a:solidFill>
                  <a:srgbClr val="404040"/>
                </a:solidFill>
                <a:latin typeface="微软雅黑" panose="020B0503020204020204" pitchFamily="34" charset="-122"/>
                <a:ea typeface="微软雅黑" panose="020B0503020204020204" pitchFamily="34" charset="-122"/>
                <a:sym typeface="+mn-ea"/>
              </a:endParaRPr>
            </a:p>
          </p:txBody>
        </p:sp>
        <p:grpSp>
          <p:nvGrpSpPr>
            <p:cNvPr id="337" name="组合 28680"/>
            <p:cNvGrpSpPr/>
            <p:nvPr/>
          </p:nvGrpSpPr>
          <p:grpSpPr bwMode="auto">
            <a:xfrm>
              <a:off x="4660619" y="1243589"/>
              <a:ext cx="1505545" cy="862582"/>
              <a:chOff x="3173079" y="2041223"/>
              <a:chExt cx="1654176" cy="947651"/>
            </a:xfrm>
          </p:grpSpPr>
          <p:sp>
            <p:nvSpPr>
              <p:cNvPr id="1049492" name="任意多边形​​ 27"/>
              <p:cNvSpPr/>
              <p:nvPr/>
            </p:nvSpPr>
            <p:spPr bwMode="auto">
              <a:xfrm>
                <a:off x="3522061" y="2183832"/>
                <a:ext cx="1088825" cy="388582"/>
              </a:xfrm>
              <a:custGeom>
                <a:avLst/>
                <a:gdLst>
                  <a:gd name="T0" fmla="*/ 2155543 w 868680"/>
                  <a:gd name="T1" fmla="*/ 3042680 h 308610"/>
                  <a:gd name="T2" fmla="*/ 7380002 w 868680"/>
                  <a:gd name="T3" fmla="*/ 1733177 h 308610"/>
                  <a:gd name="T4" fmla="*/ 8329903 w 868680"/>
                  <a:gd name="T5" fmla="*/ 0 h 308610"/>
                  <a:gd name="T6" fmla="*/ 0 w 868680"/>
                  <a:gd name="T7" fmla="*/ 1925749 h 308610"/>
                  <a:gd name="T8" fmla="*/ 2703562 w 868680"/>
                  <a:gd name="T9" fmla="*/ 2965644 h 308610"/>
                  <a:gd name="T10" fmla="*/ 2813168 w 868680"/>
                  <a:gd name="T11" fmla="*/ 3119708 h 308610"/>
                  <a:gd name="T12" fmla="*/ 2155543 w 868680"/>
                  <a:gd name="T13" fmla="*/ 3042680 h 3086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8680" h="308610">
                    <a:moveTo>
                      <a:pt x="224790" y="300990"/>
                    </a:moveTo>
                    <a:lnTo>
                      <a:pt x="769620" y="171450"/>
                    </a:lnTo>
                    <a:lnTo>
                      <a:pt x="868680" y="0"/>
                    </a:lnTo>
                    <a:lnTo>
                      <a:pt x="0" y="190500"/>
                    </a:lnTo>
                    <a:lnTo>
                      <a:pt x="281940" y="293370"/>
                    </a:lnTo>
                    <a:lnTo>
                      <a:pt x="293370" y="308610"/>
                    </a:lnTo>
                    <a:lnTo>
                      <a:pt x="224790" y="30099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493" name="任意多边形​​ 24"/>
              <p:cNvSpPr/>
              <p:nvPr/>
            </p:nvSpPr>
            <p:spPr bwMode="auto">
              <a:xfrm>
                <a:off x="3178314" y="2044430"/>
                <a:ext cx="1648941" cy="761480"/>
              </a:xfrm>
              <a:custGeom>
                <a:avLst/>
                <a:gdLst>
                  <a:gd name="T0" fmla="*/ 8616806 w 1314450"/>
                  <a:gd name="T1" fmla="*/ 1021171 h 605790"/>
                  <a:gd name="T2" fmla="*/ 2356830 w 1314450"/>
                  <a:gd name="T3" fmla="*/ 2402761 h 605790"/>
                  <a:gd name="T4" fmla="*/ 6735870 w 1314450"/>
                  <a:gd name="T5" fmla="*/ 3934517 h 605790"/>
                  <a:gd name="T6" fmla="*/ 8616806 w 1314450"/>
                  <a:gd name="T7" fmla="*/ 1021171 h 605790"/>
                  <a:gd name="T8" fmla="*/ 10139397 w 1314450"/>
                  <a:gd name="T9" fmla="*/ 0 h 605790"/>
                  <a:gd name="T10" fmla="*/ 7053495 w 1314450"/>
                  <a:gd name="T11" fmla="*/ 4775492 h 605790"/>
                  <a:gd name="T12" fmla="*/ 0 w 1314450"/>
                  <a:gd name="T13" fmla="*/ 2312660 h 605790"/>
                  <a:gd name="T14" fmla="*/ 10139397 w 1314450"/>
                  <a:gd name="T15" fmla="*/ 0 h 6057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14450" h="605790">
                    <a:moveTo>
                      <a:pt x="1117064" y="129540"/>
                    </a:moveTo>
                    <a:lnTo>
                      <a:pt x="305534" y="304800"/>
                    </a:lnTo>
                    <a:lnTo>
                      <a:pt x="873224" y="499110"/>
                    </a:lnTo>
                    <a:lnTo>
                      <a:pt x="1117064" y="129540"/>
                    </a:lnTo>
                    <a:close/>
                    <a:moveTo>
                      <a:pt x="1314450" y="0"/>
                    </a:moveTo>
                    <a:lnTo>
                      <a:pt x="914400" y="605790"/>
                    </a:lnTo>
                    <a:lnTo>
                      <a:pt x="0" y="293370"/>
                    </a:lnTo>
                    <a:lnTo>
                      <a:pt x="1314450" y="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35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494" name="任意多边形​​ 25"/>
              <p:cNvSpPr/>
              <p:nvPr/>
            </p:nvSpPr>
            <p:spPr bwMode="auto">
              <a:xfrm>
                <a:off x="3173079" y="2408617"/>
                <a:ext cx="1155131" cy="573287"/>
              </a:xfrm>
              <a:custGeom>
                <a:avLst/>
                <a:gdLst>
                  <a:gd name="T0" fmla="*/ 0 w 925830"/>
                  <a:gd name="T1" fmla="*/ 0 h 457200"/>
                  <a:gd name="T2" fmla="*/ 0 w 925830"/>
                  <a:gd name="T3" fmla="*/ 0 h 457200"/>
                  <a:gd name="T4" fmla="*/ 0 w 925830"/>
                  <a:gd name="T5" fmla="*/ 1687708 h 457200"/>
                  <a:gd name="T6" fmla="*/ 8983944 w 925830"/>
                  <a:gd name="T7" fmla="*/ 4500569 h 457200"/>
                  <a:gd name="T8" fmla="*/ 8873032 w 925830"/>
                  <a:gd name="T9" fmla="*/ 2925370 h 457200"/>
                  <a:gd name="T10" fmla="*/ 0 w 925830"/>
                  <a:gd name="T11" fmla="*/ 0 h 457200"/>
                  <a:gd name="T12" fmla="*/ 0 60000 65536"/>
                  <a:gd name="T13" fmla="*/ 0 60000 65536"/>
                  <a:gd name="T14" fmla="*/ 0 60000 65536"/>
                  <a:gd name="T15" fmla="*/ 0 60000 65536"/>
                  <a:gd name="T16" fmla="*/ 0 60000 65536"/>
                  <a:gd name="T17" fmla="*/ 0 60000 65536"/>
                  <a:gd name="connsiteX0" fmla="*/ 0 w 920139"/>
                  <a:gd name="connsiteY0" fmla="*/ 0 h 455306"/>
                  <a:gd name="connsiteX1" fmla="*/ 0 w 920139"/>
                  <a:gd name="connsiteY1" fmla="*/ 0 h 455306"/>
                  <a:gd name="connsiteX2" fmla="*/ 0 w 920139"/>
                  <a:gd name="connsiteY2" fmla="*/ 171450 h 455306"/>
                  <a:gd name="connsiteX3" fmla="*/ 920139 w 920139"/>
                  <a:gd name="connsiteY3" fmla="*/ 455306 h 455306"/>
                  <a:gd name="connsiteX4" fmla="*/ 914400 w 920139"/>
                  <a:gd name="connsiteY4" fmla="*/ 297180 h 455306"/>
                  <a:gd name="connsiteX5" fmla="*/ 0 w 920139"/>
                  <a:gd name="connsiteY5" fmla="*/ 0 h 455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139" h="455306">
                    <a:moveTo>
                      <a:pt x="0" y="0"/>
                    </a:moveTo>
                    <a:lnTo>
                      <a:pt x="0" y="0"/>
                    </a:lnTo>
                    <a:lnTo>
                      <a:pt x="0" y="171450"/>
                    </a:lnTo>
                    <a:lnTo>
                      <a:pt x="920139" y="455306"/>
                    </a:lnTo>
                    <a:lnTo>
                      <a:pt x="914400" y="297180"/>
                    </a:lnTo>
                    <a:lnTo>
                      <a:pt x="0" y="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35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495" name="任意多边形​​ 26"/>
              <p:cNvSpPr/>
              <p:nvPr/>
            </p:nvSpPr>
            <p:spPr bwMode="auto">
              <a:xfrm>
                <a:off x="4315997" y="2046173"/>
                <a:ext cx="502534" cy="937474"/>
              </a:xfrm>
              <a:custGeom>
                <a:avLst/>
                <a:gdLst>
                  <a:gd name="T0" fmla="*/ 3845661 w 400050"/>
                  <a:gd name="T1" fmla="*/ 0 h 746760"/>
                  <a:gd name="T2" fmla="*/ 3809034 w 400050"/>
                  <a:gd name="T3" fmla="*/ 1680111 h 746760"/>
                  <a:gd name="T4" fmla="*/ 109881 w 400050"/>
                  <a:gd name="T5" fmla="*/ 7317802 h 746760"/>
                  <a:gd name="T6" fmla="*/ 0 w 400050"/>
                  <a:gd name="T7" fmla="*/ 5824370 h 746760"/>
                  <a:gd name="T8" fmla="*/ 3845661 w 400050"/>
                  <a:gd name="T9" fmla="*/ 0 h 746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050" h="746760">
                    <a:moveTo>
                      <a:pt x="400050" y="0"/>
                    </a:moveTo>
                    <a:lnTo>
                      <a:pt x="396240" y="171450"/>
                    </a:lnTo>
                    <a:lnTo>
                      <a:pt x="11430" y="746760"/>
                    </a:lnTo>
                    <a:lnTo>
                      <a:pt x="0" y="594360"/>
                    </a:lnTo>
                    <a:lnTo>
                      <a:pt x="400050" y="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35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496" name="任意多边形​​ 28687"/>
              <p:cNvSpPr/>
              <p:nvPr/>
            </p:nvSpPr>
            <p:spPr>
              <a:xfrm>
                <a:off x="4312702" y="2323856"/>
                <a:ext cx="332510" cy="665018"/>
              </a:xfrm>
              <a:custGeom>
                <a:avLst/>
                <a:gdLst>
                  <a:gd name="connsiteX0" fmla="*/ 0 w 332510"/>
                  <a:gd name="connsiteY0" fmla="*/ 465512 h 665018"/>
                  <a:gd name="connsiteX1" fmla="*/ 16626 w 332510"/>
                  <a:gd name="connsiteY1" fmla="*/ 665018 h 665018"/>
                  <a:gd name="connsiteX2" fmla="*/ 332510 w 332510"/>
                  <a:gd name="connsiteY2" fmla="*/ 188422 h 665018"/>
                  <a:gd name="connsiteX3" fmla="*/ 315884 w 332510"/>
                  <a:gd name="connsiteY3" fmla="*/ 0 h 665018"/>
                  <a:gd name="connsiteX4" fmla="*/ 0 w 332510"/>
                  <a:gd name="connsiteY4" fmla="*/ 465512 h 665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10" h="665018">
                    <a:moveTo>
                      <a:pt x="0" y="465512"/>
                    </a:moveTo>
                    <a:lnTo>
                      <a:pt x="16626" y="665018"/>
                    </a:lnTo>
                    <a:lnTo>
                      <a:pt x="332510" y="188422"/>
                    </a:lnTo>
                    <a:lnTo>
                      <a:pt x="315884" y="0"/>
                    </a:lnTo>
                    <a:lnTo>
                      <a:pt x="0" y="465512"/>
                    </a:lnTo>
                    <a:close/>
                  </a:path>
                </a:pathLst>
              </a:custGeom>
              <a:gradFill rotWithShape="1">
                <a:gsLst>
                  <a:gs pos="49000">
                    <a:srgbClr val="0996FF">
                      <a:alpha val="0"/>
                    </a:srgbClr>
                  </a:gs>
                  <a:gs pos="100000">
                    <a:srgbClr val="0996FF"/>
                  </a:gs>
                </a:gsLst>
                <a:lin ang="12000000" scaled="0"/>
              </a:gra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endParaRPr lang="zh-CN" altLang="en-US" sz="2400">
                  <a:solidFill>
                    <a:schemeClr val="bg1">
                      <a:lumMod val="50000"/>
                    </a:schemeClr>
                  </a:solidFill>
                  <a:latin typeface="Segoe UI" panose="020B0502040204020203" pitchFamily="34" charset="0"/>
                </a:endParaRPr>
              </a:p>
            </p:txBody>
          </p:sp>
          <p:sp>
            <p:nvSpPr>
              <p:cNvPr id="1049497" name="任意多边形​​ 28692"/>
              <p:cNvSpPr/>
              <p:nvPr/>
            </p:nvSpPr>
            <p:spPr>
              <a:xfrm>
                <a:off x="3558705" y="2201257"/>
                <a:ext cx="1026008" cy="216072"/>
              </a:xfrm>
              <a:custGeom>
                <a:avLst/>
                <a:gdLst>
                  <a:gd name="connsiteX0" fmla="*/ 0 w 1025237"/>
                  <a:gd name="connsiteY0" fmla="*/ 216131 h 216131"/>
                  <a:gd name="connsiteX1" fmla="*/ 1025237 w 1025237"/>
                  <a:gd name="connsiteY1" fmla="*/ 0 h 216131"/>
                </a:gdLst>
                <a:ahLst/>
                <a:cxnLst>
                  <a:cxn ang="0">
                    <a:pos x="connsiteX0" y="connsiteY0"/>
                  </a:cxn>
                  <a:cxn ang="0">
                    <a:pos x="connsiteX1" y="connsiteY1"/>
                  </a:cxn>
                </a:cxnLst>
                <a:rect l="l" t="t" r="r" b="b"/>
                <a:pathLst>
                  <a:path w="1025237" h="216131">
                    <a:moveTo>
                      <a:pt x="0" y="216131"/>
                    </a:moveTo>
                    <a:lnTo>
                      <a:pt x="1025237" y="0"/>
                    </a:lnTo>
                  </a:path>
                </a:pathLst>
              </a:custGeom>
              <a:noFill/>
              <a:ln w="9525" cap="flat" cmpd="sng" algn="ctr">
                <a:solidFill>
                  <a:sysClr val="window" lastClr="FFFFFF"/>
                </a:solidFill>
                <a:prstDash val="solid"/>
              </a:ln>
              <a:effectLst/>
            </p:spPr>
            <p:txBody>
              <a:bodyPr anchor="ctr"/>
              <a:lstStyle/>
              <a:p>
                <a:pPr algn="ctr"/>
                <a:endParaRPr lang="zh-CN" altLang="en-US" sz="1800" kern="0">
                  <a:solidFill>
                    <a:schemeClr val="bg1">
                      <a:lumMod val="50000"/>
                    </a:schemeClr>
                  </a:solidFill>
                  <a:latin typeface="Segoe UI" panose="020B0502040204020203"/>
                </a:endParaRPr>
              </a:p>
            </p:txBody>
          </p:sp>
          <p:sp>
            <p:nvSpPr>
              <p:cNvPr id="1049498" name="任意多边形​​ 28693"/>
              <p:cNvSpPr/>
              <p:nvPr/>
            </p:nvSpPr>
            <p:spPr>
              <a:xfrm>
                <a:off x="3173079" y="2040945"/>
                <a:ext cx="1648942" cy="747540"/>
              </a:xfrm>
              <a:custGeom>
                <a:avLst/>
                <a:gdLst>
                  <a:gd name="connsiteX0" fmla="*/ 0 w 1645920"/>
                  <a:gd name="connsiteY0" fmla="*/ 360218 h 748145"/>
                  <a:gd name="connsiteX1" fmla="*/ 1136072 w 1645920"/>
                  <a:gd name="connsiteY1" fmla="*/ 748145 h 748145"/>
                  <a:gd name="connsiteX2" fmla="*/ 1645920 w 1645920"/>
                  <a:gd name="connsiteY2" fmla="*/ 0 h 748145"/>
                  <a:gd name="connsiteX0-1" fmla="*/ 0 w 1576093"/>
                  <a:gd name="connsiteY0-2" fmla="*/ 503197 h 748145"/>
                  <a:gd name="connsiteX1-3" fmla="*/ 1066245 w 1576093"/>
                  <a:gd name="connsiteY1-4" fmla="*/ 748145 h 748145"/>
                  <a:gd name="connsiteX2-5" fmla="*/ 1576093 w 1576093"/>
                  <a:gd name="connsiteY2-6" fmla="*/ 0 h 748145"/>
                  <a:gd name="connsiteX0-7" fmla="*/ 0 w 1649245"/>
                  <a:gd name="connsiteY0-8" fmla="*/ 366868 h 748145"/>
                  <a:gd name="connsiteX1-9" fmla="*/ 1139397 w 1649245"/>
                  <a:gd name="connsiteY1-10" fmla="*/ 748145 h 748145"/>
                  <a:gd name="connsiteX2-11" fmla="*/ 1649245 w 1649245"/>
                  <a:gd name="connsiteY2-12" fmla="*/ 0 h 748145"/>
                </a:gdLst>
                <a:ahLst/>
                <a:cxnLst>
                  <a:cxn ang="0">
                    <a:pos x="connsiteX0-1" y="connsiteY0-2"/>
                  </a:cxn>
                  <a:cxn ang="0">
                    <a:pos x="connsiteX1-3" y="connsiteY1-4"/>
                  </a:cxn>
                  <a:cxn ang="0">
                    <a:pos x="connsiteX2-5" y="connsiteY2-6"/>
                  </a:cxn>
                </a:cxnLst>
                <a:rect l="l" t="t" r="r" b="b"/>
                <a:pathLst>
                  <a:path w="1649245" h="748145">
                    <a:moveTo>
                      <a:pt x="0" y="366868"/>
                    </a:moveTo>
                    <a:lnTo>
                      <a:pt x="1139397" y="748145"/>
                    </a:lnTo>
                    <a:lnTo>
                      <a:pt x="1649245" y="0"/>
                    </a:lnTo>
                  </a:path>
                </a:pathLst>
              </a:custGeom>
              <a:noFill/>
              <a:ln w="9525" cap="flat" cmpd="sng" algn="ctr">
                <a:solidFill>
                  <a:sysClr val="window" lastClr="FFFFFF"/>
                </a:solidFill>
                <a:prstDash val="solid"/>
              </a:ln>
              <a:effectLst/>
            </p:spPr>
            <p:txBody>
              <a:bodyPr anchor="ctr"/>
              <a:lstStyle/>
              <a:p>
                <a:pPr algn="ctr"/>
                <a:endParaRPr lang="zh-CN" altLang="en-US" sz="1800" kern="0">
                  <a:solidFill>
                    <a:schemeClr val="bg1">
                      <a:lumMod val="50000"/>
                    </a:schemeClr>
                  </a:solidFill>
                  <a:latin typeface="Segoe UI" panose="020B0502040204020203"/>
                </a:endParaRPr>
              </a:p>
            </p:txBody>
          </p:sp>
          <p:sp>
            <p:nvSpPr>
              <p:cNvPr id="1049499" name="任意多边形​​ 28674"/>
              <p:cNvSpPr/>
              <p:nvPr/>
            </p:nvSpPr>
            <p:spPr>
              <a:xfrm>
                <a:off x="4182762" y="2045043"/>
                <a:ext cx="630195" cy="735227"/>
              </a:xfrm>
              <a:custGeom>
                <a:avLst/>
                <a:gdLst>
                  <a:gd name="connsiteX0" fmla="*/ 135924 w 630195"/>
                  <a:gd name="connsiteY0" fmla="*/ 735227 h 735227"/>
                  <a:gd name="connsiteX1" fmla="*/ 0 w 630195"/>
                  <a:gd name="connsiteY1" fmla="*/ 691979 h 735227"/>
                  <a:gd name="connsiteX2" fmla="*/ 92676 w 630195"/>
                  <a:gd name="connsiteY2" fmla="*/ 624016 h 735227"/>
                  <a:gd name="connsiteX3" fmla="*/ 630195 w 630195"/>
                  <a:gd name="connsiteY3" fmla="*/ 0 h 735227"/>
                  <a:gd name="connsiteX4" fmla="*/ 135924 w 630195"/>
                  <a:gd name="connsiteY4" fmla="*/ 735227 h 735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5" h="735227">
                    <a:moveTo>
                      <a:pt x="135924" y="735227"/>
                    </a:moveTo>
                    <a:lnTo>
                      <a:pt x="0" y="691979"/>
                    </a:lnTo>
                    <a:lnTo>
                      <a:pt x="92676" y="624016"/>
                    </a:lnTo>
                    <a:lnTo>
                      <a:pt x="630195" y="0"/>
                    </a:lnTo>
                    <a:lnTo>
                      <a:pt x="135924" y="735227"/>
                    </a:lnTo>
                    <a:close/>
                  </a:path>
                </a:pathLst>
              </a:custGeom>
              <a:solidFill>
                <a:sysClr val="window" lastClr="FFFFFF">
                  <a:alpha val="20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endParaRPr lang="zh-CN" altLang="en-US" sz="2400">
                  <a:solidFill>
                    <a:schemeClr val="bg1">
                      <a:lumMod val="50000"/>
                    </a:schemeClr>
                  </a:solidFill>
                  <a:latin typeface="Segoe UI" panose="020B0502040204020203" pitchFamily="34" charset="0"/>
                </a:endParaRPr>
              </a:p>
            </p:txBody>
          </p:sp>
        </p:grpSp>
      </p:grpSp>
      <p:grpSp>
        <p:nvGrpSpPr>
          <p:cNvPr id="338" name="组合 23"/>
          <p:cNvGrpSpPr/>
          <p:nvPr/>
        </p:nvGrpSpPr>
        <p:grpSpPr bwMode="auto">
          <a:xfrm>
            <a:off x="528362" y="2342696"/>
            <a:ext cx="1267556" cy="1528762"/>
            <a:chOff x="3728947" y="2286778"/>
            <a:chExt cx="1266880" cy="1528662"/>
          </a:xfrm>
        </p:grpSpPr>
        <p:sp>
          <p:nvSpPr>
            <p:cNvPr id="1049500" name="TextBox 29"/>
            <p:cNvSpPr txBox="1">
              <a:spLocks noChangeArrowheads="1"/>
            </p:cNvSpPr>
            <p:nvPr/>
          </p:nvSpPr>
          <p:spPr bwMode="auto">
            <a:xfrm rot="4260041">
              <a:off x="3298048" y="2923990"/>
              <a:ext cx="1198802" cy="337005"/>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1600" b="1" dirty="0">
                  <a:solidFill>
                    <a:srgbClr val="404040"/>
                  </a:solidFill>
                  <a:latin typeface="微软雅黑" panose="020B0503020204020204" pitchFamily="34" charset="-122"/>
                  <a:ea typeface="微软雅黑" panose="020B0503020204020204" pitchFamily="34" charset="-122"/>
                  <a:sym typeface="+mn-ea"/>
                </a:rPr>
                <a:t>调查检测法</a:t>
              </a:r>
              <a:endParaRPr lang="zh-CN" altLang="en-US" sz="1600" b="1" kern="0" dirty="0">
                <a:solidFill>
                  <a:srgbClr val="404040"/>
                </a:solidFill>
                <a:latin typeface="微软雅黑" panose="020B0503020204020204" pitchFamily="34" charset="-122"/>
                <a:ea typeface="微软雅黑" panose="020B0503020204020204" pitchFamily="34" charset="-122"/>
                <a:sym typeface="+mn-ea"/>
              </a:endParaRPr>
            </a:p>
          </p:txBody>
        </p:sp>
        <p:grpSp>
          <p:nvGrpSpPr>
            <p:cNvPr id="339" name="组合 28676"/>
            <p:cNvGrpSpPr/>
            <p:nvPr/>
          </p:nvGrpSpPr>
          <p:grpSpPr bwMode="auto">
            <a:xfrm>
              <a:off x="3826935" y="2286778"/>
              <a:ext cx="1168892" cy="1528662"/>
              <a:chOff x="2257299" y="3187698"/>
              <a:chExt cx="1284430" cy="1678987"/>
            </a:xfrm>
          </p:grpSpPr>
          <p:sp>
            <p:nvSpPr>
              <p:cNvPr id="1049501" name="任意多边形​​ 11"/>
              <p:cNvSpPr/>
              <p:nvPr/>
            </p:nvSpPr>
            <p:spPr bwMode="auto">
              <a:xfrm>
                <a:off x="2771109" y="3661929"/>
                <a:ext cx="770620" cy="1197782"/>
              </a:xfrm>
              <a:custGeom>
                <a:avLst/>
                <a:gdLst>
                  <a:gd name="T0" fmla="*/ 0 w 560070"/>
                  <a:gd name="T1" fmla="*/ 16686937 h 872490"/>
                  <a:gd name="T2" fmla="*/ 0 w 560070"/>
                  <a:gd name="T3" fmla="*/ 20881468 h 872490"/>
                  <a:gd name="T4" fmla="*/ 13501158 w 560070"/>
                  <a:gd name="T5" fmla="*/ 3556246 h 872490"/>
                  <a:gd name="T6" fmla="*/ 13317477 w 560070"/>
                  <a:gd name="T7" fmla="*/ 0 h 872490"/>
                  <a:gd name="T8" fmla="*/ 0 w 560070"/>
                  <a:gd name="T9" fmla="*/ 16686937 h 872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60070" h="872490">
                    <a:moveTo>
                      <a:pt x="0" y="697230"/>
                    </a:moveTo>
                    <a:lnTo>
                      <a:pt x="0" y="872490"/>
                    </a:lnTo>
                    <a:lnTo>
                      <a:pt x="560070" y="148590"/>
                    </a:lnTo>
                    <a:lnTo>
                      <a:pt x="552450" y="0"/>
                    </a:lnTo>
                    <a:lnTo>
                      <a:pt x="0" y="69723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35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502" name="任意多边形​​ 12"/>
              <p:cNvSpPr/>
              <p:nvPr/>
            </p:nvSpPr>
            <p:spPr bwMode="auto">
              <a:xfrm>
                <a:off x="2471230" y="3395174"/>
                <a:ext cx="852563" cy="482949"/>
              </a:xfrm>
              <a:custGeom>
                <a:avLst/>
                <a:gdLst>
                  <a:gd name="T0" fmla="*/ 0 w 621030"/>
                  <a:gd name="T1" fmla="*/ 0 h 350520"/>
                  <a:gd name="T2" fmla="*/ 1538613 w 621030"/>
                  <a:gd name="T3" fmla="*/ 4196454 h 350520"/>
                  <a:gd name="T4" fmla="*/ 12761328 w 621030"/>
                  <a:gd name="T5" fmla="*/ 8579418 h 350520"/>
                  <a:gd name="T6" fmla="*/ 14752467 w 621030"/>
                  <a:gd name="T7" fmla="*/ 5222262 h 350520"/>
                  <a:gd name="T8" fmla="*/ 0 w 621030"/>
                  <a:gd name="T9" fmla="*/ 0 h 3505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1030" h="350520">
                    <a:moveTo>
                      <a:pt x="0" y="0"/>
                    </a:moveTo>
                    <a:lnTo>
                      <a:pt x="64770" y="171450"/>
                    </a:lnTo>
                    <a:lnTo>
                      <a:pt x="537210" y="350520"/>
                    </a:lnTo>
                    <a:lnTo>
                      <a:pt x="621030" y="213360"/>
                    </a:lnTo>
                    <a:lnTo>
                      <a:pt x="0" y="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503" name="任意多边形​​ 9"/>
              <p:cNvSpPr/>
              <p:nvPr/>
            </p:nvSpPr>
            <p:spPr bwMode="auto">
              <a:xfrm>
                <a:off x="2258525" y="3187698"/>
                <a:ext cx="1276230" cy="1469767"/>
              </a:xfrm>
              <a:custGeom>
                <a:avLst/>
                <a:gdLst>
                  <a:gd name="T0" fmla="*/ 3076967 w 929640"/>
                  <a:gd name="T1" fmla="*/ 2835424 h 1070610"/>
                  <a:gd name="T2" fmla="*/ 7039487 w 929640"/>
                  <a:gd name="T3" fmla="*/ 14137529 h 1070610"/>
                  <a:gd name="T4" fmla="*/ 12983257 w 929640"/>
                  <a:gd name="T5" fmla="*/ 6734987 h 1070610"/>
                  <a:gd name="T6" fmla="*/ 3076967 w 929640"/>
                  <a:gd name="T7" fmla="*/ 2835424 h 1070610"/>
                  <a:gd name="T8" fmla="*/ 0 w 929640"/>
                  <a:gd name="T9" fmla="*/ 0 h 1070610"/>
                  <a:gd name="T10" fmla="*/ 16114233 w 929640"/>
                  <a:gd name="T11" fmla="*/ 6080663 h 1070610"/>
                  <a:gd name="T12" fmla="*/ 6406065 w 929640"/>
                  <a:gd name="T13" fmla="*/ 18572458 h 1070610"/>
                  <a:gd name="T14" fmla="*/ 0 w 929640"/>
                  <a:gd name="T15" fmla="*/ 0 h 10706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640" h="1070610">
                    <a:moveTo>
                      <a:pt x="177512" y="163448"/>
                    </a:moveTo>
                    <a:lnTo>
                      <a:pt x="406112" y="814958"/>
                    </a:lnTo>
                    <a:lnTo>
                      <a:pt x="749012" y="388238"/>
                    </a:lnTo>
                    <a:lnTo>
                      <a:pt x="177512" y="163448"/>
                    </a:lnTo>
                    <a:close/>
                    <a:moveTo>
                      <a:pt x="0" y="0"/>
                    </a:moveTo>
                    <a:lnTo>
                      <a:pt x="929640" y="350520"/>
                    </a:lnTo>
                    <a:lnTo>
                      <a:pt x="369570" y="1070610"/>
                    </a:lnTo>
                    <a:lnTo>
                      <a:pt x="0" y="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35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504" name="任意多边形​​ 10"/>
              <p:cNvSpPr/>
              <p:nvPr/>
            </p:nvSpPr>
            <p:spPr bwMode="auto">
              <a:xfrm>
                <a:off x="2262012" y="3192928"/>
                <a:ext cx="516071" cy="1673757"/>
              </a:xfrm>
              <a:custGeom>
                <a:avLst/>
                <a:gdLst>
                  <a:gd name="T0" fmla="*/ 0 w 369570"/>
                  <a:gd name="T1" fmla="*/ 0 h 1203960"/>
                  <a:gd name="T2" fmla="*/ 320914 w 369570"/>
                  <a:gd name="T3" fmla="*/ 3708853 h 1203960"/>
                  <a:gd name="T4" fmla="*/ 10376838 w 369570"/>
                  <a:gd name="T5" fmla="*/ 32555512 h 1203960"/>
                  <a:gd name="T6" fmla="*/ 10376838 w 369570"/>
                  <a:gd name="T7" fmla="*/ 28331534 h 1203960"/>
                  <a:gd name="T8" fmla="*/ 0 w 369570"/>
                  <a:gd name="T9" fmla="*/ 0 h 12039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9570" h="1203960">
                    <a:moveTo>
                      <a:pt x="0" y="0"/>
                    </a:moveTo>
                    <a:lnTo>
                      <a:pt x="11430" y="137160"/>
                    </a:lnTo>
                    <a:lnTo>
                      <a:pt x="369570" y="1203960"/>
                    </a:lnTo>
                    <a:lnTo>
                      <a:pt x="369570" y="1047750"/>
                    </a:lnTo>
                    <a:lnTo>
                      <a:pt x="0" y="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35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505" name="任意多边形​​ 37892"/>
              <p:cNvSpPr/>
              <p:nvPr/>
            </p:nvSpPr>
            <p:spPr>
              <a:xfrm>
                <a:off x="2495639" y="3407379"/>
                <a:ext cx="796772" cy="315572"/>
              </a:xfrm>
              <a:custGeom>
                <a:avLst/>
                <a:gdLst>
                  <a:gd name="connsiteX0" fmla="*/ 0 w 797391"/>
                  <a:gd name="connsiteY0" fmla="*/ 0 h 316357"/>
                  <a:gd name="connsiteX1" fmla="*/ 797391 w 797391"/>
                  <a:gd name="connsiteY1" fmla="*/ 316357 h 316357"/>
                </a:gdLst>
                <a:ahLst/>
                <a:cxnLst>
                  <a:cxn ang="0">
                    <a:pos x="connsiteX0" y="connsiteY0"/>
                  </a:cxn>
                  <a:cxn ang="0">
                    <a:pos x="connsiteX1" y="connsiteY1"/>
                  </a:cxn>
                </a:cxnLst>
                <a:rect l="l" t="t" r="r" b="b"/>
                <a:pathLst>
                  <a:path w="797391" h="316357">
                    <a:moveTo>
                      <a:pt x="0" y="0"/>
                    </a:moveTo>
                    <a:lnTo>
                      <a:pt x="797391" y="316357"/>
                    </a:lnTo>
                  </a:path>
                </a:pathLst>
              </a:custGeom>
              <a:noFill/>
              <a:ln w="9525" cap="flat" cmpd="sng" algn="ctr">
                <a:solidFill>
                  <a:sysClr val="window" lastClr="FFFFFF"/>
                </a:solidFill>
                <a:prstDash val="solid"/>
              </a:ln>
              <a:effectLst/>
            </p:spPr>
            <p:txBody>
              <a:bodyPr anchor="ctr"/>
              <a:lstStyle/>
              <a:p>
                <a:pPr algn="ctr"/>
                <a:endParaRPr lang="zh-CN" altLang="en-US" sz="1800" kern="0">
                  <a:solidFill>
                    <a:schemeClr val="bg1">
                      <a:lumMod val="50000"/>
                    </a:schemeClr>
                  </a:solidFill>
                  <a:latin typeface="Segoe UI" panose="020B0502040204020203"/>
                </a:endParaRPr>
              </a:p>
            </p:txBody>
          </p:sp>
          <p:sp>
            <p:nvSpPr>
              <p:cNvPr id="1049506" name="任意多边形​​ 37893"/>
              <p:cNvSpPr/>
              <p:nvPr/>
            </p:nvSpPr>
            <p:spPr>
              <a:xfrm>
                <a:off x="2256781" y="3189441"/>
                <a:ext cx="1271001" cy="1452333"/>
              </a:xfrm>
              <a:custGeom>
                <a:avLst/>
                <a:gdLst>
                  <a:gd name="connsiteX0" fmla="*/ 0 w 1269759"/>
                  <a:gd name="connsiteY0" fmla="*/ 0 h 1451772"/>
                  <a:gd name="connsiteX1" fmla="*/ 520038 w 1269759"/>
                  <a:gd name="connsiteY1" fmla="*/ 1451772 h 1451772"/>
                  <a:gd name="connsiteX2" fmla="*/ 1269759 w 1269759"/>
                  <a:gd name="connsiteY2" fmla="*/ 481035 h 1451772"/>
                </a:gdLst>
                <a:ahLst/>
                <a:cxnLst>
                  <a:cxn ang="0">
                    <a:pos x="connsiteX0" y="connsiteY0"/>
                  </a:cxn>
                  <a:cxn ang="0">
                    <a:pos x="connsiteX1" y="connsiteY1"/>
                  </a:cxn>
                  <a:cxn ang="0">
                    <a:pos x="connsiteX2" y="connsiteY2"/>
                  </a:cxn>
                </a:cxnLst>
                <a:rect l="l" t="t" r="r" b="b"/>
                <a:pathLst>
                  <a:path w="1269759" h="1451772">
                    <a:moveTo>
                      <a:pt x="0" y="0"/>
                    </a:moveTo>
                    <a:lnTo>
                      <a:pt x="520038" y="1451772"/>
                    </a:lnTo>
                    <a:lnTo>
                      <a:pt x="1269759" y="481035"/>
                    </a:lnTo>
                  </a:path>
                </a:pathLst>
              </a:custGeom>
              <a:noFill/>
              <a:ln w="9525" cap="flat" cmpd="sng" algn="ctr">
                <a:solidFill>
                  <a:sysClr val="window" lastClr="FFFFFF"/>
                </a:solidFill>
                <a:prstDash val="solid"/>
              </a:ln>
              <a:effectLst/>
            </p:spPr>
            <p:txBody>
              <a:bodyPr anchor="ctr"/>
              <a:lstStyle/>
              <a:p>
                <a:pPr algn="ctr"/>
                <a:endParaRPr lang="zh-CN" altLang="en-US" sz="1800" kern="0">
                  <a:solidFill>
                    <a:schemeClr val="bg1">
                      <a:lumMod val="50000"/>
                    </a:schemeClr>
                  </a:solidFill>
                  <a:latin typeface="Segoe UI" panose="020B0502040204020203"/>
                </a:endParaRPr>
              </a:p>
            </p:txBody>
          </p:sp>
          <p:sp>
            <p:nvSpPr>
              <p:cNvPr id="1049507" name="任意多边形​​ 1"/>
              <p:cNvSpPr/>
              <p:nvPr/>
            </p:nvSpPr>
            <p:spPr>
              <a:xfrm>
                <a:off x="2897659" y="3429000"/>
                <a:ext cx="630195" cy="605481"/>
              </a:xfrm>
              <a:custGeom>
                <a:avLst/>
                <a:gdLst>
                  <a:gd name="connsiteX0" fmla="*/ 0 w 630195"/>
                  <a:gd name="connsiteY0" fmla="*/ 0 h 605481"/>
                  <a:gd name="connsiteX1" fmla="*/ 630195 w 630195"/>
                  <a:gd name="connsiteY1" fmla="*/ 240957 h 605481"/>
                  <a:gd name="connsiteX2" fmla="*/ 339811 w 630195"/>
                  <a:gd name="connsiteY2" fmla="*/ 605481 h 605481"/>
                  <a:gd name="connsiteX3" fmla="*/ 512806 w 630195"/>
                  <a:gd name="connsiteY3" fmla="*/ 290384 h 605481"/>
                  <a:gd name="connsiteX4" fmla="*/ 0 w 630195"/>
                  <a:gd name="connsiteY4" fmla="*/ 0 h 605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195" h="605481">
                    <a:moveTo>
                      <a:pt x="0" y="0"/>
                    </a:moveTo>
                    <a:lnTo>
                      <a:pt x="630195" y="240957"/>
                    </a:lnTo>
                    <a:lnTo>
                      <a:pt x="339811" y="605481"/>
                    </a:lnTo>
                    <a:lnTo>
                      <a:pt x="512806" y="290384"/>
                    </a:lnTo>
                    <a:lnTo>
                      <a:pt x="0" y="0"/>
                    </a:lnTo>
                    <a:close/>
                  </a:path>
                </a:pathLst>
              </a:custGeom>
              <a:solidFill>
                <a:sysClr val="window" lastClr="FFFFFF">
                  <a:alpha val="17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endParaRPr lang="zh-CN" altLang="en-US" sz="2400">
                  <a:solidFill>
                    <a:schemeClr val="bg1">
                      <a:lumMod val="50000"/>
                    </a:schemeClr>
                  </a:solidFill>
                  <a:latin typeface="Segoe UI" panose="020B0502040204020203" pitchFamily="34" charset="0"/>
                </a:endParaRPr>
              </a:p>
            </p:txBody>
          </p:sp>
          <p:sp>
            <p:nvSpPr>
              <p:cNvPr id="1049508" name="任意多边形​​ 2"/>
              <p:cNvSpPr/>
              <p:nvPr/>
            </p:nvSpPr>
            <p:spPr>
              <a:xfrm>
                <a:off x="2780271" y="3676136"/>
                <a:ext cx="759940" cy="976184"/>
              </a:xfrm>
              <a:custGeom>
                <a:avLst/>
                <a:gdLst>
                  <a:gd name="connsiteX0" fmla="*/ 0 w 265670"/>
                  <a:gd name="connsiteY0" fmla="*/ 315097 h 315097"/>
                  <a:gd name="connsiteX1" fmla="*/ 265670 w 265670"/>
                  <a:gd name="connsiteY1" fmla="*/ 197708 h 315097"/>
                  <a:gd name="connsiteX2" fmla="*/ 253313 w 265670"/>
                  <a:gd name="connsiteY2" fmla="*/ 0 h 315097"/>
                  <a:gd name="connsiteX3" fmla="*/ 0 w 265670"/>
                  <a:gd name="connsiteY3" fmla="*/ 315097 h 315097"/>
                  <a:gd name="connsiteX0-1" fmla="*/ 0 w 759940"/>
                  <a:gd name="connsiteY0-2" fmla="*/ 976184 h 976184"/>
                  <a:gd name="connsiteX1-3" fmla="*/ 759940 w 759940"/>
                  <a:gd name="connsiteY1-4" fmla="*/ 197708 h 976184"/>
                  <a:gd name="connsiteX2-5" fmla="*/ 747583 w 759940"/>
                  <a:gd name="connsiteY2-6" fmla="*/ 0 h 976184"/>
                  <a:gd name="connsiteX3-7" fmla="*/ 0 w 759940"/>
                  <a:gd name="connsiteY3-8" fmla="*/ 976184 h 976184"/>
                </a:gdLst>
                <a:ahLst/>
                <a:cxnLst>
                  <a:cxn ang="0">
                    <a:pos x="connsiteX0-1" y="connsiteY0-2"/>
                  </a:cxn>
                  <a:cxn ang="0">
                    <a:pos x="connsiteX1-3" y="connsiteY1-4"/>
                  </a:cxn>
                  <a:cxn ang="0">
                    <a:pos x="connsiteX2-5" y="connsiteY2-6"/>
                  </a:cxn>
                  <a:cxn ang="0">
                    <a:pos x="connsiteX3-7" y="connsiteY3-8"/>
                  </a:cxn>
                </a:cxnLst>
                <a:rect l="l" t="t" r="r" b="b"/>
                <a:pathLst>
                  <a:path w="759940" h="976184">
                    <a:moveTo>
                      <a:pt x="0" y="976184"/>
                    </a:moveTo>
                    <a:lnTo>
                      <a:pt x="759940" y="197708"/>
                    </a:lnTo>
                    <a:lnTo>
                      <a:pt x="747583" y="0"/>
                    </a:lnTo>
                    <a:lnTo>
                      <a:pt x="0" y="976184"/>
                    </a:lnTo>
                    <a:close/>
                  </a:path>
                </a:pathLst>
              </a:custGeom>
              <a:solidFill>
                <a:sysClr val="window" lastClr="FFFFFF">
                  <a:alpha val="18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endParaRPr lang="zh-CN" altLang="en-US" sz="2400">
                  <a:solidFill>
                    <a:schemeClr val="bg1">
                      <a:lumMod val="50000"/>
                    </a:schemeClr>
                  </a:solidFill>
                  <a:latin typeface="Segoe UI" panose="020B0502040204020203" pitchFamily="34" charset="0"/>
                </a:endParaRPr>
              </a:p>
            </p:txBody>
          </p:sp>
        </p:grpSp>
      </p:grpSp>
      <p:grpSp>
        <p:nvGrpSpPr>
          <p:cNvPr id="340" name="组合 34"/>
          <p:cNvGrpSpPr/>
          <p:nvPr/>
        </p:nvGrpSpPr>
        <p:grpSpPr bwMode="auto">
          <a:xfrm>
            <a:off x="3667579" y="1621971"/>
            <a:ext cx="1216025" cy="1304926"/>
            <a:chOff x="6867491" y="1565793"/>
            <a:chExt cx="1216002" cy="1304708"/>
          </a:xfrm>
        </p:grpSpPr>
        <p:sp>
          <p:nvSpPr>
            <p:cNvPr id="1049509" name="TextBox 29"/>
            <p:cNvSpPr txBox="1">
              <a:spLocks noChangeArrowheads="1"/>
            </p:cNvSpPr>
            <p:nvPr/>
          </p:nvSpPr>
          <p:spPr bwMode="auto">
            <a:xfrm rot="3389302">
              <a:off x="7451799" y="1907609"/>
              <a:ext cx="792348" cy="337179"/>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kern="0" dirty="0">
                  <a:solidFill>
                    <a:srgbClr val="E74C2E"/>
                  </a:solidFill>
                  <a:latin typeface="微软雅黑" panose="020B0503020204020204" pitchFamily="34" charset="-122"/>
                  <a:ea typeface="微软雅黑" panose="020B0503020204020204" pitchFamily="34" charset="-122"/>
                </a:rPr>
                <a:t>类比法</a:t>
              </a:r>
            </a:p>
          </p:txBody>
        </p:sp>
        <p:grpSp>
          <p:nvGrpSpPr>
            <p:cNvPr id="341" name="组合 28679"/>
            <p:cNvGrpSpPr/>
            <p:nvPr/>
          </p:nvGrpSpPr>
          <p:grpSpPr bwMode="auto">
            <a:xfrm>
              <a:off x="6867491" y="1565793"/>
              <a:ext cx="1216002" cy="1304708"/>
              <a:chOff x="5598878" y="2396228"/>
              <a:chExt cx="1334723" cy="1433512"/>
            </a:xfrm>
          </p:grpSpPr>
          <p:sp>
            <p:nvSpPr>
              <p:cNvPr id="1049510" name="任意多边形​​ 3"/>
              <p:cNvSpPr/>
              <p:nvPr/>
            </p:nvSpPr>
            <p:spPr bwMode="auto">
              <a:xfrm>
                <a:off x="6112904" y="2629915"/>
                <a:ext cx="517510" cy="809184"/>
              </a:xfrm>
              <a:custGeom>
                <a:avLst/>
                <a:gdLst>
                  <a:gd name="T0" fmla="*/ 25233 w 521637"/>
                  <a:gd name="T1" fmla="*/ 0 h 797799"/>
                  <a:gd name="T2" fmla="*/ 0 w 521637"/>
                  <a:gd name="T3" fmla="*/ 237230 h 797799"/>
                  <a:gd name="T4" fmla="*/ 285976 w 521637"/>
                  <a:gd name="T5" fmla="*/ 839161 h 797799"/>
                  <a:gd name="T6" fmla="*/ 476627 w 521637"/>
                  <a:gd name="T7" fmla="*/ 920599 h 797799"/>
                  <a:gd name="T8" fmla="*/ 25233 w 521637"/>
                  <a:gd name="T9" fmla="*/ 0 h 7977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1637" h="797799">
                    <a:moveTo>
                      <a:pt x="27616" y="0"/>
                    </a:moveTo>
                    <a:lnTo>
                      <a:pt x="0" y="205587"/>
                    </a:lnTo>
                    <a:lnTo>
                      <a:pt x="312982" y="727224"/>
                    </a:lnTo>
                    <a:lnTo>
                      <a:pt x="521637" y="797799"/>
                    </a:lnTo>
                    <a:lnTo>
                      <a:pt x="27616" y="0"/>
                    </a:lnTo>
                    <a:close/>
                  </a:path>
                </a:pathLst>
              </a:custGeom>
              <a:solidFill>
                <a:srgbClr val="002B61"/>
              </a:solidFill>
              <a:ln>
                <a:noFill/>
              </a:ln>
            </p:spPr>
            <p:txBody>
              <a:bodyPr/>
              <a:lstStyle/>
              <a:p>
                <a:endParaRPr lang="zh-CN" altLang="en-US" sz="1800" kern="0">
                  <a:solidFill>
                    <a:schemeClr val="bg1">
                      <a:lumMod val="50000"/>
                    </a:schemeClr>
                  </a:solidFill>
                </a:endParaRPr>
              </a:p>
            </p:txBody>
          </p:sp>
          <p:sp>
            <p:nvSpPr>
              <p:cNvPr id="1049511" name="任意多边形​​ 21"/>
              <p:cNvSpPr/>
              <p:nvPr/>
            </p:nvSpPr>
            <p:spPr bwMode="auto">
              <a:xfrm>
                <a:off x="5764412" y="2635146"/>
                <a:ext cx="379856" cy="563291"/>
              </a:xfrm>
              <a:custGeom>
                <a:avLst/>
                <a:gdLst>
                  <a:gd name="T0" fmla="*/ 4388804 w 285750"/>
                  <a:gd name="T1" fmla="*/ 1252802 h 461010"/>
                  <a:gd name="T2" fmla="*/ 1516144 w 285750"/>
                  <a:gd name="T3" fmla="*/ 3295924 h 461010"/>
                  <a:gd name="T4" fmla="*/ 0 w 285750"/>
                  <a:gd name="T5" fmla="*/ 2996297 h 461010"/>
                  <a:gd name="T6" fmla="*/ 4737936 w 285750"/>
                  <a:gd name="T7" fmla="*/ 0 h 461010"/>
                  <a:gd name="T8" fmla="*/ 4388804 w 285750"/>
                  <a:gd name="T9" fmla="*/ 1252802 h 4610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750" h="461010">
                    <a:moveTo>
                      <a:pt x="264694" y="175233"/>
                    </a:moveTo>
                    <a:lnTo>
                      <a:pt x="91440" y="461010"/>
                    </a:lnTo>
                    <a:lnTo>
                      <a:pt x="0" y="419100"/>
                    </a:lnTo>
                    <a:lnTo>
                      <a:pt x="285750" y="0"/>
                    </a:lnTo>
                    <a:lnTo>
                      <a:pt x="264694" y="175233"/>
                    </a:lnTo>
                    <a:close/>
                  </a:path>
                </a:pathLst>
              </a:custGeom>
              <a:solidFill>
                <a:srgbClr val="002B61"/>
              </a:solidFill>
              <a:ln>
                <a:noFill/>
              </a:ln>
            </p:spPr>
            <p:txBody>
              <a:bodyPr/>
              <a:lstStyle/>
              <a:p>
                <a:endParaRPr lang="zh-CN" altLang="en-US" sz="1800" kern="0">
                  <a:solidFill>
                    <a:schemeClr val="bg1">
                      <a:lumMod val="50000"/>
                    </a:schemeClr>
                  </a:solidFill>
                </a:endParaRPr>
              </a:p>
            </p:txBody>
          </p:sp>
          <p:sp>
            <p:nvSpPr>
              <p:cNvPr id="1049512" name="任意多边形​​ 18"/>
              <p:cNvSpPr/>
              <p:nvPr/>
            </p:nvSpPr>
            <p:spPr bwMode="auto">
              <a:xfrm>
                <a:off x="5602363" y="2396228"/>
                <a:ext cx="1331238" cy="1253886"/>
              </a:xfrm>
              <a:custGeom>
                <a:avLst/>
                <a:gdLst>
                  <a:gd name="T0" fmla="*/ 5175197 w 1002030"/>
                  <a:gd name="T1" fmla="*/ 2367036 h 944880"/>
                  <a:gd name="T2" fmla="*/ 2050549 w 1002030"/>
                  <a:gd name="T3" fmla="*/ 7237868 h 944880"/>
                  <a:gd name="T4" fmla="*/ 9715701 w 1002030"/>
                  <a:gd name="T5" fmla="*/ 9819401 h 944880"/>
                  <a:gd name="T6" fmla="*/ 5175197 w 1002030"/>
                  <a:gd name="T7" fmla="*/ 2367036 h 944880"/>
                  <a:gd name="T8" fmla="*/ 4882263 w 1002030"/>
                  <a:gd name="T9" fmla="*/ 0 h 944880"/>
                  <a:gd name="T10" fmla="*/ 12840352 w 1002030"/>
                  <a:gd name="T11" fmla="*/ 12079644 h 944880"/>
                  <a:gd name="T12" fmla="*/ 0 w 1002030"/>
                  <a:gd name="T13" fmla="*/ 7842035 h 944880"/>
                  <a:gd name="T14" fmla="*/ 4882263 w 1002030"/>
                  <a:gd name="T15" fmla="*/ 0 h 9448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2030" h="944880">
                    <a:moveTo>
                      <a:pt x="403860" y="185152"/>
                    </a:moveTo>
                    <a:lnTo>
                      <a:pt x="160020" y="566152"/>
                    </a:lnTo>
                    <a:lnTo>
                      <a:pt x="758190" y="768082"/>
                    </a:lnTo>
                    <a:lnTo>
                      <a:pt x="403860" y="185152"/>
                    </a:lnTo>
                    <a:close/>
                    <a:moveTo>
                      <a:pt x="381000" y="0"/>
                    </a:moveTo>
                    <a:lnTo>
                      <a:pt x="1002030" y="944880"/>
                    </a:lnTo>
                    <a:lnTo>
                      <a:pt x="0" y="613410"/>
                    </a:lnTo>
                    <a:lnTo>
                      <a:pt x="381000" y="0"/>
                    </a:lnTo>
                    <a:close/>
                  </a:path>
                </a:pathLst>
              </a:custGeom>
              <a:solidFill>
                <a:srgbClr val="E74C2E"/>
              </a:solidFill>
              <a:ln>
                <a:noFill/>
              </a:ln>
            </p:spPr>
            <p:txBody>
              <a:bodyPr/>
              <a:lstStyle/>
              <a:p>
                <a:endParaRPr lang="zh-CN" altLang="en-US" sz="1800" kern="0">
                  <a:solidFill>
                    <a:schemeClr val="bg1">
                      <a:lumMod val="50000"/>
                    </a:schemeClr>
                  </a:solidFill>
                </a:endParaRPr>
              </a:p>
            </p:txBody>
          </p:sp>
          <p:sp>
            <p:nvSpPr>
              <p:cNvPr id="1049513" name="任意多边形​​ 20"/>
              <p:cNvSpPr/>
              <p:nvPr/>
            </p:nvSpPr>
            <p:spPr bwMode="auto">
              <a:xfrm>
                <a:off x="5598878" y="3198437"/>
                <a:ext cx="1329496" cy="631303"/>
              </a:xfrm>
              <a:custGeom>
                <a:avLst/>
                <a:gdLst>
                  <a:gd name="T0" fmla="*/ 129648 w 1002030"/>
                  <a:gd name="T1" fmla="*/ 0 h 476250"/>
                  <a:gd name="T2" fmla="*/ 0 w 1002030"/>
                  <a:gd name="T3" fmla="*/ 2445274 h 476250"/>
                  <a:gd name="T4" fmla="*/ 16723162 w 1002030"/>
                  <a:gd name="T5" fmla="*/ 8043646 h 476250"/>
                  <a:gd name="T6" fmla="*/ 17047248 w 1002030"/>
                  <a:gd name="T7" fmla="*/ 5598379 h 476250"/>
                  <a:gd name="T8" fmla="*/ 129648 w 1002030"/>
                  <a:gd name="T9" fmla="*/ 0 h 476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2030" h="476250">
                    <a:moveTo>
                      <a:pt x="7620" y="0"/>
                    </a:moveTo>
                    <a:lnTo>
                      <a:pt x="0" y="144780"/>
                    </a:lnTo>
                    <a:lnTo>
                      <a:pt x="982980" y="476250"/>
                    </a:lnTo>
                    <a:lnTo>
                      <a:pt x="1002030" y="331470"/>
                    </a:lnTo>
                    <a:lnTo>
                      <a:pt x="7620" y="0"/>
                    </a:lnTo>
                    <a:close/>
                  </a:path>
                </a:pathLst>
              </a:custGeom>
              <a:solidFill>
                <a:srgbClr val="CB3517"/>
              </a:solidFill>
              <a:ln>
                <a:noFill/>
              </a:ln>
            </p:spPr>
            <p:txBody>
              <a:bodyPr/>
              <a:lstStyle/>
              <a:p>
                <a:endParaRPr lang="zh-CN" altLang="en-US" sz="1800" kern="0">
                  <a:solidFill>
                    <a:schemeClr val="bg1">
                      <a:lumMod val="50000"/>
                    </a:schemeClr>
                  </a:solidFill>
                </a:endParaRPr>
              </a:p>
            </p:txBody>
          </p:sp>
          <p:sp>
            <p:nvSpPr>
              <p:cNvPr id="1049514" name="任意多边形​​ 37908"/>
              <p:cNvSpPr/>
              <p:nvPr/>
            </p:nvSpPr>
            <p:spPr>
              <a:xfrm>
                <a:off x="5612818" y="3203668"/>
                <a:ext cx="1312072" cy="434240"/>
              </a:xfrm>
              <a:custGeom>
                <a:avLst/>
                <a:gdLst>
                  <a:gd name="connsiteX0" fmla="*/ 0 w 1312190"/>
                  <a:gd name="connsiteY0" fmla="*/ 0 h 433953"/>
                  <a:gd name="connsiteX1" fmla="*/ 1312190 w 1312190"/>
                  <a:gd name="connsiteY1" fmla="*/ 433953 h 433953"/>
                </a:gdLst>
                <a:ahLst/>
                <a:cxnLst>
                  <a:cxn ang="0">
                    <a:pos x="connsiteX0" y="connsiteY0"/>
                  </a:cxn>
                  <a:cxn ang="0">
                    <a:pos x="connsiteX1" y="connsiteY1"/>
                  </a:cxn>
                </a:cxnLst>
                <a:rect l="l" t="t" r="r" b="b"/>
                <a:pathLst>
                  <a:path w="1312190" h="433953">
                    <a:moveTo>
                      <a:pt x="0" y="0"/>
                    </a:moveTo>
                    <a:lnTo>
                      <a:pt x="1312190" y="433953"/>
                    </a:lnTo>
                  </a:path>
                </a:pathLst>
              </a:custGeom>
              <a:noFill/>
              <a:ln w="9525" cap="flat" cmpd="sng" algn="ctr">
                <a:solidFill>
                  <a:sysClr val="window" lastClr="FFFFFF"/>
                </a:solidFill>
                <a:prstDash val="solid"/>
              </a:ln>
              <a:effectLst/>
            </p:spPr>
            <p:txBody>
              <a:bodyPr anchor="ctr"/>
              <a:lstStyle/>
              <a:p>
                <a:pPr algn="ctr"/>
                <a:endParaRPr lang="zh-CN" altLang="en-US" sz="1800" kern="0">
                  <a:solidFill>
                    <a:schemeClr val="bg1">
                      <a:lumMod val="50000"/>
                    </a:schemeClr>
                  </a:solidFill>
                  <a:latin typeface="Segoe UI" panose="020B0502040204020203"/>
                </a:endParaRPr>
              </a:p>
            </p:txBody>
          </p:sp>
          <p:sp>
            <p:nvSpPr>
              <p:cNvPr id="1049515" name="任意多边形​​ 37909"/>
              <p:cNvSpPr/>
              <p:nvPr/>
            </p:nvSpPr>
            <p:spPr>
              <a:xfrm>
                <a:off x="5820171" y="2640378"/>
                <a:ext cx="320612" cy="502252"/>
              </a:xfrm>
              <a:custGeom>
                <a:avLst/>
                <a:gdLst>
                  <a:gd name="connsiteX0" fmla="*/ 0 w 320298"/>
                  <a:gd name="connsiteY0" fmla="*/ 501112 h 501112"/>
                  <a:gd name="connsiteX1" fmla="*/ 320298 w 320298"/>
                  <a:gd name="connsiteY1" fmla="*/ 0 h 501112"/>
                </a:gdLst>
                <a:ahLst/>
                <a:cxnLst>
                  <a:cxn ang="0">
                    <a:pos x="connsiteX0" y="connsiteY0"/>
                  </a:cxn>
                  <a:cxn ang="0">
                    <a:pos x="connsiteX1" y="connsiteY1"/>
                  </a:cxn>
                </a:cxnLst>
                <a:rect l="l" t="t" r="r" b="b"/>
                <a:pathLst>
                  <a:path w="320298" h="501112">
                    <a:moveTo>
                      <a:pt x="0" y="501112"/>
                    </a:moveTo>
                    <a:lnTo>
                      <a:pt x="320298" y="0"/>
                    </a:lnTo>
                  </a:path>
                </a:pathLst>
              </a:custGeom>
              <a:noFill/>
              <a:ln w="9525" cap="flat" cmpd="sng" algn="ctr">
                <a:solidFill>
                  <a:sysClr val="window" lastClr="FFFFFF"/>
                </a:solidFill>
                <a:prstDash val="solid"/>
              </a:ln>
              <a:effectLst/>
            </p:spPr>
            <p:txBody>
              <a:bodyPr anchor="ctr"/>
              <a:lstStyle/>
              <a:p>
                <a:pPr algn="ctr"/>
                <a:endParaRPr lang="zh-CN" altLang="en-US" sz="1800" kern="0">
                  <a:solidFill>
                    <a:schemeClr val="bg1">
                      <a:lumMod val="50000"/>
                    </a:schemeClr>
                  </a:solidFill>
                  <a:latin typeface="Segoe UI" panose="020B0502040204020203"/>
                </a:endParaRPr>
              </a:p>
            </p:txBody>
          </p:sp>
          <p:sp>
            <p:nvSpPr>
              <p:cNvPr id="1049516" name="任意多边形​​ 37911"/>
              <p:cNvSpPr/>
              <p:nvPr/>
            </p:nvSpPr>
            <p:spPr>
              <a:xfrm>
                <a:off x="6133813" y="2640378"/>
                <a:ext cx="486145" cy="779537"/>
              </a:xfrm>
              <a:custGeom>
                <a:avLst/>
                <a:gdLst>
                  <a:gd name="connsiteX0" fmla="*/ 0 w 485614"/>
                  <a:gd name="connsiteY0" fmla="*/ 0 h 780082"/>
                  <a:gd name="connsiteX1" fmla="*/ 485614 w 485614"/>
                  <a:gd name="connsiteY1" fmla="*/ 780082 h 780082"/>
                </a:gdLst>
                <a:ahLst/>
                <a:cxnLst>
                  <a:cxn ang="0">
                    <a:pos x="connsiteX0" y="connsiteY0"/>
                  </a:cxn>
                  <a:cxn ang="0">
                    <a:pos x="connsiteX1" y="connsiteY1"/>
                  </a:cxn>
                </a:cxnLst>
                <a:rect l="l" t="t" r="r" b="b"/>
                <a:pathLst>
                  <a:path w="485614" h="780082">
                    <a:moveTo>
                      <a:pt x="0" y="0"/>
                    </a:moveTo>
                    <a:lnTo>
                      <a:pt x="485614" y="780082"/>
                    </a:lnTo>
                  </a:path>
                </a:pathLst>
              </a:custGeom>
              <a:noFill/>
              <a:ln w="9525" cap="flat" cmpd="sng" algn="ctr">
                <a:solidFill>
                  <a:sysClr val="window" lastClr="FFFFFF"/>
                </a:solidFill>
                <a:prstDash val="solid"/>
              </a:ln>
              <a:effectLst/>
            </p:spPr>
            <p:txBody>
              <a:bodyPr anchor="ctr"/>
              <a:lstStyle/>
              <a:p>
                <a:pPr algn="ctr"/>
                <a:endParaRPr lang="zh-CN" altLang="en-US" sz="1800" kern="0">
                  <a:solidFill>
                    <a:schemeClr val="bg1">
                      <a:lumMod val="50000"/>
                    </a:schemeClr>
                  </a:solidFill>
                  <a:latin typeface="Segoe UI" panose="020B0502040204020203"/>
                </a:endParaRPr>
              </a:p>
            </p:txBody>
          </p:sp>
          <p:sp>
            <p:nvSpPr>
              <p:cNvPr id="1049517" name="任意多边形​​ 28673"/>
              <p:cNvSpPr/>
              <p:nvPr/>
            </p:nvSpPr>
            <p:spPr>
              <a:xfrm>
                <a:off x="5609968" y="2397211"/>
                <a:ext cx="500448" cy="852616"/>
              </a:xfrm>
              <a:custGeom>
                <a:avLst/>
                <a:gdLst>
                  <a:gd name="connsiteX0" fmla="*/ 0 w 500448"/>
                  <a:gd name="connsiteY0" fmla="*/ 803189 h 852616"/>
                  <a:gd name="connsiteX1" fmla="*/ 148281 w 500448"/>
                  <a:gd name="connsiteY1" fmla="*/ 852616 h 852616"/>
                  <a:gd name="connsiteX2" fmla="*/ 500448 w 500448"/>
                  <a:gd name="connsiteY2" fmla="*/ 0 h 852616"/>
                  <a:gd name="connsiteX3" fmla="*/ 0 w 500448"/>
                  <a:gd name="connsiteY3" fmla="*/ 803189 h 852616"/>
                </a:gdLst>
                <a:ahLst/>
                <a:cxnLst>
                  <a:cxn ang="0">
                    <a:pos x="connsiteX0" y="connsiteY0"/>
                  </a:cxn>
                  <a:cxn ang="0">
                    <a:pos x="connsiteX1" y="connsiteY1"/>
                  </a:cxn>
                  <a:cxn ang="0">
                    <a:pos x="connsiteX2" y="connsiteY2"/>
                  </a:cxn>
                  <a:cxn ang="0">
                    <a:pos x="connsiteX3" y="connsiteY3"/>
                  </a:cxn>
                </a:cxnLst>
                <a:rect l="l" t="t" r="r" b="b"/>
                <a:pathLst>
                  <a:path w="500448" h="852616">
                    <a:moveTo>
                      <a:pt x="0" y="803189"/>
                    </a:moveTo>
                    <a:lnTo>
                      <a:pt x="148281" y="852616"/>
                    </a:lnTo>
                    <a:lnTo>
                      <a:pt x="500448" y="0"/>
                    </a:lnTo>
                    <a:lnTo>
                      <a:pt x="0" y="803189"/>
                    </a:lnTo>
                    <a:close/>
                  </a:path>
                </a:pathLst>
              </a:custGeom>
              <a:solidFill>
                <a:sysClr val="window" lastClr="FFFFFF">
                  <a:alpha val="15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endParaRPr lang="zh-CN" altLang="en-US" sz="2400">
                  <a:solidFill>
                    <a:schemeClr val="bg1">
                      <a:lumMod val="50000"/>
                    </a:schemeClr>
                  </a:solidFill>
                  <a:latin typeface="Segoe UI" panose="020B0502040204020203" pitchFamily="34" charset="0"/>
                </a:endParaRPr>
              </a:p>
            </p:txBody>
          </p:sp>
        </p:grpSp>
      </p:grpSp>
      <p:grpSp>
        <p:nvGrpSpPr>
          <p:cNvPr id="342" name="组合 45"/>
          <p:cNvGrpSpPr/>
          <p:nvPr/>
        </p:nvGrpSpPr>
        <p:grpSpPr bwMode="auto">
          <a:xfrm>
            <a:off x="2284868" y="3255506"/>
            <a:ext cx="1895475" cy="1187083"/>
            <a:chOff x="5484709" y="3198724"/>
            <a:chExt cx="1895656" cy="1187148"/>
          </a:xfrm>
        </p:grpSpPr>
        <p:sp>
          <p:nvSpPr>
            <p:cNvPr id="1049518" name="TextBox 29"/>
            <p:cNvSpPr txBox="1">
              <a:spLocks noChangeArrowheads="1"/>
            </p:cNvSpPr>
            <p:nvPr/>
          </p:nvSpPr>
          <p:spPr bwMode="auto">
            <a:xfrm rot="20719236">
              <a:off x="6033779" y="4048669"/>
              <a:ext cx="995775" cy="337203"/>
            </a:xfrm>
            <a:prstGeom prst="rect">
              <a:avLst/>
            </a:prstGeom>
            <a:no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1600" b="1" dirty="0">
                  <a:solidFill>
                    <a:srgbClr val="404040"/>
                  </a:solidFill>
                  <a:latin typeface="微软雅黑" panose="020B0503020204020204" pitchFamily="34" charset="-122"/>
                  <a:ea typeface="微软雅黑" panose="020B0503020204020204" pitchFamily="34" charset="-122"/>
                  <a:sym typeface="+mn-ea"/>
                </a:rPr>
                <a:t>检查表法</a:t>
              </a:r>
              <a:endParaRPr lang="zh-CN" altLang="en-US" sz="1600" b="1" kern="0" dirty="0">
                <a:solidFill>
                  <a:srgbClr val="404040"/>
                </a:solidFill>
                <a:latin typeface="微软雅黑" panose="020B0503020204020204" pitchFamily="34" charset="-122"/>
                <a:ea typeface="微软雅黑" panose="020B0503020204020204" pitchFamily="34" charset="-122"/>
                <a:sym typeface="+mn-ea"/>
              </a:endParaRPr>
            </a:p>
          </p:txBody>
        </p:sp>
        <p:grpSp>
          <p:nvGrpSpPr>
            <p:cNvPr id="343" name="组合 28677"/>
            <p:cNvGrpSpPr/>
            <p:nvPr/>
          </p:nvGrpSpPr>
          <p:grpSpPr bwMode="auto">
            <a:xfrm>
              <a:off x="5484709" y="3198724"/>
              <a:ext cx="1895656" cy="1158778"/>
              <a:chOff x="4066843" y="4113378"/>
              <a:chExt cx="2082800" cy="1273175"/>
            </a:xfrm>
          </p:grpSpPr>
          <p:sp>
            <p:nvSpPr>
              <p:cNvPr id="1049519" name="任意多边形​​ 17"/>
              <p:cNvSpPr/>
              <p:nvPr/>
            </p:nvSpPr>
            <p:spPr bwMode="auto">
              <a:xfrm>
                <a:off x="4827396" y="4272111"/>
                <a:ext cx="896616" cy="422124"/>
              </a:xfrm>
              <a:custGeom>
                <a:avLst/>
                <a:gdLst>
                  <a:gd name="T0" fmla="*/ 17714292 w 643890"/>
                  <a:gd name="T1" fmla="*/ 5522422 h 308610"/>
                  <a:gd name="T2" fmla="*/ 11425199 w 643890"/>
                  <a:gd name="T3" fmla="*/ 7100260 h 308610"/>
                  <a:gd name="T4" fmla="*/ 314452 w 643890"/>
                  <a:gd name="T5" fmla="*/ 3856922 h 308610"/>
                  <a:gd name="T6" fmla="*/ 0 w 643890"/>
                  <a:gd name="T7" fmla="*/ 0 h 308610"/>
                  <a:gd name="T8" fmla="*/ 17714292 w 643890"/>
                  <a:gd name="T9" fmla="*/ 5522422 h 308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3890" h="308610">
                    <a:moveTo>
                      <a:pt x="643890" y="240030"/>
                    </a:moveTo>
                    <a:lnTo>
                      <a:pt x="415290" y="308610"/>
                    </a:lnTo>
                    <a:lnTo>
                      <a:pt x="11430" y="167640"/>
                    </a:lnTo>
                    <a:lnTo>
                      <a:pt x="0" y="0"/>
                    </a:lnTo>
                    <a:lnTo>
                      <a:pt x="643890" y="24003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35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520" name="任意多边形​​ 16"/>
              <p:cNvSpPr/>
              <p:nvPr/>
            </p:nvSpPr>
            <p:spPr bwMode="auto">
              <a:xfrm>
                <a:off x="4394788" y="4277344"/>
                <a:ext cx="448307" cy="711680"/>
              </a:xfrm>
              <a:custGeom>
                <a:avLst/>
                <a:gdLst>
                  <a:gd name="connsiteX0" fmla="*/ 102870 w 304800"/>
                  <a:gd name="connsiteY0" fmla="*/ 472440 h 491490"/>
                  <a:gd name="connsiteX1" fmla="*/ 304800 w 304800"/>
                  <a:gd name="connsiteY1" fmla="*/ 148590 h 491490"/>
                  <a:gd name="connsiteX2" fmla="*/ 300990 w 304800"/>
                  <a:gd name="connsiteY2" fmla="*/ 0 h 491490"/>
                  <a:gd name="connsiteX3" fmla="*/ 0 w 304800"/>
                  <a:gd name="connsiteY3" fmla="*/ 491490 h 491490"/>
                  <a:gd name="connsiteX4" fmla="*/ 102870 w 304800"/>
                  <a:gd name="connsiteY4" fmla="*/ 472440 h 491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491490">
                    <a:moveTo>
                      <a:pt x="102870" y="472440"/>
                    </a:moveTo>
                    <a:lnTo>
                      <a:pt x="304800" y="148590"/>
                    </a:lnTo>
                    <a:lnTo>
                      <a:pt x="300990" y="0"/>
                    </a:lnTo>
                    <a:lnTo>
                      <a:pt x="0" y="491490"/>
                    </a:lnTo>
                    <a:lnTo>
                      <a:pt x="102870" y="472440"/>
                    </a:lnTo>
                    <a:close/>
                  </a:path>
                </a:pathLst>
              </a:custGeom>
              <a:solidFill>
                <a:srgbClr val="00517E"/>
              </a:solidFill>
              <a:ln w="25400" cap="flat" cmpd="sng" algn="ctr">
                <a:noFill/>
                <a:prstDash val="solid"/>
              </a:ln>
              <a:effectLst/>
            </p:spPr>
            <p:txBody>
              <a:bodyPr anchor="ctr"/>
              <a:lstStyle/>
              <a:p>
                <a:pPr algn="ctr"/>
                <a:endParaRPr lang="zh-CN" altLang="en-US" sz="1800" kern="0">
                  <a:solidFill>
                    <a:schemeClr val="bg1">
                      <a:lumMod val="50000"/>
                    </a:schemeClr>
                  </a:solidFill>
                  <a:latin typeface="Segoe UI" panose="020B0502040204020203"/>
                </a:endParaRPr>
              </a:p>
            </p:txBody>
          </p:sp>
          <p:sp>
            <p:nvSpPr>
              <p:cNvPr id="1049521" name="任意多边形​​ 13"/>
              <p:cNvSpPr/>
              <p:nvPr/>
            </p:nvSpPr>
            <p:spPr bwMode="auto">
              <a:xfrm>
                <a:off x="4066843" y="4113378"/>
                <a:ext cx="2082800" cy="1072754"/>
              </a:xfrm>
              <a:custGeom>
                <a:avLst/>
                <a:gdLst>
                  <a:gd name="T0" fmla="*/ 9082278 w 1531620"/>
                  <a:gd name="T1" fmla="*/ 2102063 h 788670"/>
                  <a:gd name="T2" fmla="*/ 4235148 w 1531620"/>
                  <a:gd name="T3" fmla="*/ 9900741 h 788670"/>
                  <a:gd name="T4" fmla="*/ 19018872 w 1531620"/>
                  <a:gd name="T5" fmla="*/ 5757693 h 788670"/>
                  <a:gd name="T6" fmla="*/ 9082278 w 1531620"/>
                  <a:gd name="T7" fmla="*/ 2102063 h 788670"/>
                  <a:gd name="T8" fmla="*/ 7876576 w 1531620"/>
                  <a:gd name="T9" fmla="*/ 0 h 788670"/>
                  <a:gd name="T10" fmla="*/ 24356788 w 1531620"/>
                  <a:gd name="T11" fmla="*/ 5849007 h 788670"/>
                  <a:gd name="T12" fmla="*/ 0 w 1531620"/>
                  <a:gd name="T13" fmla="*/ 12611918 h 788670"/>
                  <a:gd name="T14" fmla="*/ 7876576 w 1531620"/>
                  <a:gd name="T15" fmla="*/ 0 h 7886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31620" h="788670">
                    <a:moveTo>
                      <a:pt x="571118" y="131450"/>
                    </a:moveTo>
                    <a:lnTo>
                      <a:pt x="266318" y="619130"/>
                    </a:lnTo>
                    <a:lnTo>
                      <a:pt x="1195958" y="360050"/>
                    </a:lnTo>
                    <a:lnTo>
                      <a:pt x="571118" y="131450"/>
                    </a:lnTo>
                    <a:close/>
                    <a:moveTo>
                      <a:pt x="495300" y="0"/>
                    </a:moveTo>
                    <a:lnTo>
                      <a:pt x="1531620" y="365760"/>
                    </a:lnTo>
                    <a:lnTo>
                      <a:pt x="0" y="788670"/>
                    </a:lnTo>
                    <a:lnTo>
                      <a:pt x="495300" y="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35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522" name="任意多边形​​ 15"/>
              <p:cNvSpPr/>
              <p:nvPr/>
            </p:nvSpPr>
            <p:spPr bwMode="auto">
              <a:xfrm>
                <a:off x="4072076" y="4603531"/>
                <a:ext cx="2070590" cy="783197"/>
              </a:xfrm>
              <a:custGeom>
                <a:avLst/>
                <a:gdLst>
                  <a:gd name="T0" fmla="*/ 0 w 1524000"/>
                  <a:gd name="T1" fmla="*/ 9097074 h 575310"/>
                  <a:gd name="T2" fmla="*/ 0 w 1524000"/>
                  <a:gd name="T3" fmla="*/ 12487813 h 575310"/>
                  <a:gd name="T4" fmla="*/ 32592017 w 1524000"/>
                  <a:gd name="T5" fmla="*/ 3225328 h 575310"/>
                  <a:gd name="T6" fmla="*/ 32838311 w 1524000"/>
                  <a:gd name="T7" fmla="*/ 0 h 575310"/>
                  <a:gd name="T8" fmla="*/ 0 w 1524000"/>
                  <a:gd name="T9" fmla="*/ 9097074 h 575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4000" h="575310">
                    <a:moveTo>
                      <a:pt x="0" y="419100"/>
                    </a:moveTo>
                    <a:lnTo>
                      <a:pt x="0" y="575310"/>
                    </a:lnTo>
                    <a:lnTo>
                      <a:pt x="1512570" y="148590"/>
                    </a:lnTo>
                    <a:lnTo>
                      <a:pt x="1524000" y="0"/>
                    </a:lnTo>
                    <a:lnTo>
                      <a:pt x="0" y="41910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35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a:solidFill>
                    <a:schemeClr val="bg1">
                      <a:lumMod val="50000"/>
                    </a:schemeClr>
                  </a:solidFill>
                </a:endParaRPr>
              </a:p>
            </p:txBody>
          </p:sp>
          <p:sp>
            <p:nvSpPr>
              <p:cNvPr id="1049523" name="任意多边形​​ 19"/>
              <p:cNvSpPr/>
              <p:nvPr/>
            </p:nvSpPr>
            <p:spPr>
              <a:xfrm>
                <a:off x="4429676" y="4287809"/>
                <a:ext cx="416908" cy="666328"/>
              </a:xfrm>
              <a:custGeom>
                <a:avLst/>
                <a:gdLst>
                  <a:gd name="connsiteX0" fmla="*/ 416030 w 416030"/>
                  <a:gd name="connsiteY0" fmla="*/ 0 h 667382"/>
                  <a:gd name="connsiteX1" fmla="*/ 416030 w 416030"/>
                  <a:gd name="connsiteY1" fmla="*/ 221016 h 667382"/>
                  <a:gd name="connsiteX2" fmla="*/ 151677 w 416030"/>
                  <a:gd name="connsiteY2" fmla="*/ 628379 h 667382"/>
                  <a:gd name="connsiteX3" fmla="*/ 0 w 416030"/>
                  <a:gd name="connsiteY3" fmla="*/ 667382 h 667382"/>
                  <a:gd name="connsiteX4" fmla="*/ 416030 w 416030"/>
                  <a:gd name="connsiteY4" fmla="*/ 0 h 667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30" h="667382">
                    <a:moveTo>
                      <a:pt x="416030" y="0"/>
                    </a:moveTo>
                    <a:lnTo>
                      <a:pt x="416030" y="221016"/>
                    </a:lnTo>
                    <a:lnTo>
                      <a:pt x="151677" y="628379"/>
                    </a:lnTo>
                    <a:lnTo>
                      <a:pt x="0" y="667382"/>
                    </a:lnTo>
                    <a:lnTo>
                      <a:pt x="416030" y="0"/>
                    </a:lnTo>
                    <a:close/>
                  </a:path>
                </a:pathLst>
              </a:custGeom>
              <a:gradFill flip="none" rotWithShape="1">
                <a:gsLst>
                  <a:gs pos="15000">
                    <a:schemeClr val="tx1">
                      <a:lumMod val="85000"/>
                      <a:lumOff val="15000"/>
                    </a:schemeClr>
                  </a:gs>
                  <a:gs pos="67000">
                    <a:schemeClr val="tx1">
                      <a:lumMod val="50000"/>
                      <a:lumOff val="50000"/>
                    </a:schemeClr>
                  </a:gs>
                  <a:gs pos="100000">
                    <a:schemeClr val="bg1">
                      <a:lumMod val="65000"/>
                    </a:schemeClr>
                  </a:gs>
                </a:gsLst>
                <a:lin ang="10800000" scaled="1"/>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800" dirty="0">
                  <a:solidFill>
                    <a:schemeClr val="bg1">
                      <a:lumMod val="50000"/>
                    </a:schemeClr>
                  </a:solidFill>
                </a:endParaRPr>
              </a:p>
            </p:txBody>
          </p:sp>
          <p:sp>
            <p:nvSpPr>
              <p:cNvPr id="1049524" name="任意多边形​​ 28672"/>
              <p:cNvSpPr/>
              <p:nvPr/>
            </p:nvSpPr>
            <p:spPr>
              <a:xfrm>
                <a:off x="4429676" y="4282577"/>
                <a:ext cx="1269915" cy="669817"/>
              </a:xfrm>
              <a:custGeom>
                <a:avLst/>
                <a:gdLst>
                  <a:gd name="connsiteX0" fmla="*/ 0 w 1269759"/>
                  <a:gd name="connsiteY0" fmla="*/ 667382 h 667382"/>
                  <a:gd name="connsiteX1" fmla="*/ 420364 w 1269759"/>
                  <a:gd name="connsiteY1" fmla="*/ 0 h 667382"/>
                  <a:gd name="connsiteX2" fmla="*/ 1269759 w 1269759"/>
                  <a:gd name="connsiteY2" fmla="*/ 325024 h 667382"/>
                </a:gdLst>
                <a:ahLst/>
                <a:cxnLst>
                  <a:cxn ang="0">
                    <a:pos x="connsiteX0" y="connsiteY0"/>
                  </a:cxn>
                  <a:cxn ang="0">
                    <a:pos x="connsiteX1" y="connsiteY1"/>
                  </a:cxn>
                  <a:cxn ang="0">
                    <a:pos x="connsiteX2" y="connsiteY2"/>
                  </a:cxn>
                </a:cxnLst>
                <a:rect l="l" t="t" r="r" b="b"/>
                <a:pathLst>
                  <a:path w="1269759" h="667382">
                    <a:moveTo>
                      <a:pt x="0" y="667382"/>
                    </a:moveTo>
                    <a:lnTo>
                      <a:pt x="420364" y="0"/>
                    </a:lnTo>
                    <a:lnTo>
                      <a:pt x="1269759" y="325024"/>
                    </a:lnTo>
                  </a:path>
                </a:pathLst>
              </a:custGeom>
              <a:noFill/>
              <a:ln w="9525" cap="flat" cmpd="sng" algn="ctr">
                <a:solidFill>
                  <a:sysClr val="window" lastClr="FFFFFF"/>
                </a:solidFill>
                <a:prstDash val="solid"/>
              </a:ln>
              <a:effectLst/>
            </p:spPr>
            <p:txBody>
              <a:bodyPr anchor="ctr"/>
              <a:lstStyle/>
              <a:p>
                <a:pPr algn="ctr"/>
                <a:endParaRPr lang="zh-CN" altLang="en-US" sz="1800" kern="0">
                  <a:solidFill>
                    <a:schemeClr val="bg1">
                      <a:lumMod val="50000"/>
                    </a:schemeClr>
                  </a:solidFill>
                  <a:latin typeface="Segoe UI" panose="020B0502040204020203"/>
                </a:endParaRPr>
              </a:p>
            </p:txBody>
          </p:sp>
          <p:sp>
            <p:nvSpPr>
              <p:cNvPr id="1049525" name="任意多边形​​ 28682"/>
              <p:cNvSpPr/>
              <p:nvPr/>
            </p:nvSpPr>
            <p:spPr>
              <a:xfrm>
                <a:off x="4072076" y="4603531"/>
                <a:ext cx="2068845" cy="568647"/>
              </a:xfrm>
              <a:custGeom>
                <a:avLst/>
                <a:gdLst>
                  <a:gd name="connsiteX0" fmla="*/ 0 w 2071484"/>
                  <a:gd name="connsiteY0" fmla="*/ 567708 h 567708"/>
                  <a:gd name="connsiteX1" fmla="*/ 2071484 w 2071484"/>
                  <a:gd name="connsiteY1" fmla="*/ 0 h 567708"/>
                </a:gdLst>
                <a:ahLst/>
                <a:cxnLst>
                  <a:cxn ang="0">
                    <a:pos x="connsiteX0" y="connsiteY0"/>
                  </a:cxn>
                  <a:cxn ang="0">
                    <a:pos x="connsiteX1" y="connsiteY1"/>
                  </a:cxn>
                </a:cxnLst>
                <a:rect l="l" t="t" r="r" b="b"/>
                <a:pathLst>
                  <a:path w="2071484" h="567708">
                    <a:moveTo>
                      <a:pt x="0" y="567708"/>
                    </a:moveTo>
                    <a:lnTo>
                      <a:pt x="2071484" y="0"/>
                    </a:lnTo>
                  </a:path>
                </a:pathLst>
              </a:custGeom>
              <a:noFill/>
              <a:ln w="9525" cap="flat" cmpd="sng" algn="ctr">
                <a:solidFill>
                  <a:sysClr val="window" lastClr="FFFFFF"/>
                </a:solidFill>
                <a:prstDash val="solid"/>
              </a:ln>
              <a:effectLst/>
            </p:spPr>
            <p:txBody>
              <a:bodyPr anchor="ctr"/>
              <a:lstStyle/>
              <a:p>
                <a:pPr algn="ctr"/>
                <a:endParaRPr lang="zh-CN" altLang="en-US" sz="1800" kern="0">
                  <a:solidFill>
                    <a:schemeClr val="bg1">
                      <a:lumMod val="50000"/>
                    </a:schemeClr>
                  </a:solidFill>
                  <a:latin typeface="Segoe UI" panose="020B0502040204020203"/>
                </a:endParaRPr>
              </a:p>
            </p:txBody>
          </p:sp>
          <p:sp>
            <p:nvSpPr>
              <p:cNvPr id="1049526" name="任意多边形​​ 22"/>
              <p:cNvSpPr/>
              <p:nvPr/>
            </p:nvSpPr>
            <p:spPr>
              <a:xfrm>
                <a:off x="4633784" y="4114800"/>
                <a:ext cx="1501346" cy="488092"/>
              </a:xfrm>
              <a:custGeom>
                <a:avLst/>
                <a:gdLst>
                  <a:gd name="connsiteX0" fmla="*/ 105032 w 1501346"/>
                  <a:gd name="connsiteY0" fmla="*/ 0 h 488092"/>
                  <a:gd name="connsiteX1" fmla="*/ 1501346 w 1501346"/>
                  <a:gd name="connsiteY1" fmla="*/ 488092 h 488092"/>
                  <a:gd name="connsiteX2" fmla="*/ 395416 w 1501346"/>
                  <a:gd name="connsiteY2" fmla="*/ 234778 h 488092"/>
                  <a:gd name="connsiteX3" fmla="*/ 216243 w 1501346"/>
                  <a:gd name="connsiteY3" fmla="*/ 166816 h 488092"/>
                  <a:gd name="connsiteX4" fmla="*/ 197708 w 1501346"/>
                  <a:gd name="connsiteY4" fmla="*/ 203886 h 488092"/>
                  <a:gd name="connsiteX5" fmla="*/ 0 w 1501346"/>
                  <a:gd name="connsiteY5" fmla="*/ 166816 h 488092"/>
                  <a:gd name="connsiteX6" fmla="*/ 105032 w 1501346"/>
                  <a:gd name="connsiteY6" fmla="*/ 0 h 48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1346" h="488092">
                    <a:moveTo>
                      <a:pt x="105032" y="0"/>
                    </a:moveTo>
                    <a:lnTo>
                      <a:pt x="1501346" y="488092"/>
                    </a:lnTo>
                    <a:lnTo>
                      <a:pt x="395416" y="234778"/>
                    </a:lnTo>
                    <a:lnTo>
                      <a:pt x="216243" y="166816"/>
                    </a:lnTo>
                    <a:lnTo>
                      <a:pt x="197708" y="203886"/>
                    </a:lnTo>
                    <a:lnTo>
                      <a:pt x="0" y="166816"/>
                    </a:lnTo>
                    <a:lnTo>
                      <a:pt x="105032" y="0"/>
                    </a:lnTo>
                    <a:close/>
                  </a:path>
                </a:pathLst>
              </a:custGeom>
              <a:solidFill>
                <a:sysClr val="window" lastClr="FFFFFF">
                  <a:alpha val="17000"/>
                </a:sysClr>
              </a:solidFill>
              <a:ln>
                <a:noFill/>
              </a:ln>
              <a:effectLst/>
              <a:scene3d>
                <a:camera prst="orthographicFront">
                  <a:rot lat="0" lon="0" rev="0"/>
                </a:camera>
                <a:lightRig rig="threePt" dir="t">
                  <a:rot lat="0" lon="0" rev="1200000"/>
                </a:lightRig>
              </a:scene3d>
              <a:sp3d/>
            </p:spPr>
            <p:txBody>
              <a:bodyPr lIns="121915" tIns="60957" rIns="121915" bIns="60957" anchor="ctr"/>
              <a:lstStyle/>
              <a:p>
                <a:pPr algn="ctr" defTabSz="912495"/>
                <a:endParaRPr lang="zh-CN" altLang="en-US" sz="2400">
                  <a:solidFill>
                    <a:schemeClr val="bg1">
                      <a:lumMod val="50000"/>
                    </a:schemeClr>
                  </a:solidFill>
                  <a:latin typeface="Segoe UI" panose="020B0502040204020203" pitchFamily="34" charset="0"/>
                </a:endParaRPr>
              </a:p>
            </p:txBody>
          </p:sp>
        </p:grpSp>
      </p:grpSp>
      <p:sp>
        <p:nvSpPr>
          <p:cNvPr id="1049527" name="文本框 27"/>
          <p:cNvSpPr txBox="1"/>
          <p:nvPr/>
        </p:nvSpPr>
        <p:spPr>
          <a:xfrm>
            <a:off x="4950597" y="584914"/>
            <a:ext cx="4104456" cy="4220845"/>
          </a:xfrm>
          <a:prstGeom prst="rect">
            <a:avLst/>
          </a:prstGeom>
          <a:noFill/>
        </p:spPr>
        <p:txBody>
          <a:bodyPr wrap="square">
            <a:spAutoFit/>
          </a:bodyPr>
          <a:lstStyle/>
          <a:p>
            <a:pPr marL="171450" indent="-171450" fontAlgn="auto">
              <a:lnSpc>
                <a:spcPts val="2300"/>
              </a:lnSpc>
              <a:buFont typeface="Wingdings" panose="05000000000000000000" charset="0"/>
              <a:buChar char=""/>
            </a:pPr>
            <a:r>
              <a:rPr lang="zh-CN" altLang="en-US" sz="1400" b="1" dirty="0">
                <a:solidFill>
                  <a:srgbClr val="E74C2E"/>
                </a:solidFill>
                <a:latin typeface="微软雅黑" panose="020B0503020204020204" pitchFamily="34" charset="-122"/>
                <a:ea typeface="微软雅黑" panose="020B0503020204020204" pitchFamily="34" charset="-122"/>
                <a:sym typeface="+mn-ea"/>
              </a:rPr>
              <a:t>经验法</a:t>
            </a:r>
            <a:r>
              <a:rPr lang="zh-CN" altLang="en-US" sz="1200" b="1" dirty="0">
                <a:solidFill>
                  <a:srgbClr val="404040"/>
                </a:solidFill>
                <a:latin typeface="微软雅黑" panose="020B0503020204020204" pitchFamily="34" charset="-122"/>
                <a:ea typeface="微软雅黑" panose="020B0503020204020204" pitchFamily="34" charset="-122"/>
                <a:sym typeface="+mn-ea"/>
              </a:rPr>
              <a:t>依据专业知识和工作经验，直观地对工作场所存在的危害因素进行辨识分析，适用于传统行业项目，受知识、经验的限制，可能出现遗漏和偏差。</a:t>
            </a:r>
          </a:p>
          <a:p>
            <a:pPr marL="171450" indent="-171450" algn="just" fontAlgn="auto">
              <a:lnSpc>
                <a:spcPts val="2300"/>
              </a:lnSpc>
              <a:buFont typeface="Wingdings" panose="05000000000000000000" charset="0"/>
              <a:buChar char=""/>
            </a:pPr>
            <a:r>
              <a:rPr lang="zh-CN" altLang="en-US" sz="1400" b="1" dirty="0">
                <a:solidFill>
                  <a:srgbClr val="E74C2E"/>
                </a:solidFill>
                <a:latin typeface="微软雅黑" panose="020B0503020204020204" pitchFamily="34" charset="-122"/>
                <a:ea typeface="微软雅黑" panose="020B0503020204020204" pitchFamily="34" charset="-122"/>
                <a:sym typeface="+mn-ea"/>
              </a:rPr>
              <a:t>类比法</a:t>
            </a:r>
            <a:r>
              <a:rPr lang="zh-CN" altLang="en-US" sz="1200" b="1" dirty="0">
                <a:solidFill>
                  <a:srgbClr val="404040"/>
                </a:solidFill>
                <a:latin typeface="微软雅黑" panose="020B0503020204020204" pitchFamily="34" charset="-122"/>
                <a:ea typeface="微软雅黑" panose="020B0503020204020204" pitchFamily="34" charset="-122"/>
                <a:sym typeface="+mn-ea"/>
              </a:rPr>
              <a:t>是借鉴类似工程调查和监测资料，分析危害因素，适用于已有相同或相似项目危害因素的识别，但可比性的差异带来偏差。</a:t>
            </a:r>
          </a:p>
          <a:p>
            <a:pPr marL="171450" indent="-171450" fontAlgn="auto">
              <a:lnSpc>
                <a:spcPts val="2300"/>
              </a:lnSpc>
              <a:buFont typeface="Wingdings" panose="05000000000000000000" charset="0"/>
              <a:buChar char=""/>
            </a:pPr>
            <a:r>
              <a:rPr lang="zh-CN" altLang="en-US" sz="1400" b="1" dirty="0">
                <a:solidFill>
                  <a:srgbClr val="E74C2E"/>
                </a:solidFill>
                <a:latin typeface="微软雅黑" panose="020B0503020204020204" pitchFamily="34" charset="-122"/>
                <a:ea typeface="微软雅黑" panose="020B0503020204020204" pitchFamily="34" charset="-122"/>
                <a:sym typeface="+mn-ea"/>
              </a:rPr>
              <a:t>检查表法</a:t>
            </a:r>
            <a:r>
              <a:rPr lang="zh-CN" altLang="en-US" sz="1200" b="1" dirty="0">
                <a:solidFill>
                  <a:srgbClr val="404040"/>
                </a:solidFill>
                <a:latin typeface="微软雅黑" panose="020B0503020204020204" pitchFamily="34" charset="-122"/>
                <a:ea typeface="微软雅黑" panose="020B0503020204020204" pitchFamily="34" charset="-122"/>
                <a:sym typeface="+mn-ea"/>
              </a:rPr>
              <a:t>对工段、装置、设备、生产环节、劳动过程的相关要素以检查表的方式进行检查，辨识分析可能产生危害因素，适用范围较广，但通用性较差、受经验等因素的影响、实施起来花费时间长</a:t>
            </a:r>
          </a:p>
          <a:p>
            <a:pPr marL="171450" indent="-171450" algn="just" fontAlgn="auto">
              <a:lnSpc>
                <a:spcPts val="2300"/>
              </a:lnSpc>
              <a:buClr>
                <a:schemeClr val="tx1"/>
              </a:buClr>
              <a:buSzPct val="100000"/>
              <a:buFont typeface="Wingdings" panose="05000000000000000000" charset="0"/>
              <a:buChar char=""/>
            </a:pPr>
            <a:r>
              <a:rPr lang="zh-CN" altLang="en-US" sz="1400" b="1" dirty="0">
                <a:solidFill>
                  <a:srgbClr val="E74C2E"/>
                </a:solidFill>
                <a:latin typeface="微软雅黑" panose="020B0503020204020204" pitchFamily="34" charset="-122"/>
                <a:ea typeface="微软雅黑" panose="020B0503020204020204" pitchFamily="34" charset="-122"/>
                <a:sym typeface="+mn-ea"/>
              </a:rPr>
              <a:t>检测法</a:t>
            </a:r>
            <a:r>
              <a:rPr lang="zh-CN" altLang="en-US" sz="1200" b="1" dirty="0">
                <a:solidFill>
                  <a:srgbClr val="404040"/>
                </a:solidFill>
                <a:latin typeface="微软雅黑" panose="020B0503020204020204" pitchFamily="34" charset="-122"/>
                <a:ea typeface="微软雅黑" panose="020B0503020204020204" pitchFamily="34" charset="-122"/>
                <a:sym typeface="+mn-ea"/>
              </a:rPr>
              <a:t>在对工作场所进行调查基础上，应用采样分析仪器对可能存在的危害因素进行分析，适用于存在混合性、不确定的因素项目，真实可靠，可以识别其他方法难以发现的因素，但受仪器设备限制</a:t>
            </a:r>
          </a:p>
        </p:txBody>
      </p:sp>
      <p:grpSp>
        <p:nvGrpSpPr>
          <p:cNvPr id="344" name="组合 57"/>
          <p:cNvGrpSpPr/>
          <p:nvPr/>
        </p:nvGrpSpPr>
        <p:grpSpPr>
          <a:xfrm>
            <a:off x="1187624" y="195486"/>
            <a:ext cx="1515760" cy="72008"/>
            <a:chOff x="539552" y="195486"/>
            <a:chExt cx="1482080" cy="72008"/>
          </a:xfrm>
        </p:grpSpPr>
        <p:sp>
          <p:nvSpPr>
            <p:cNvPr id="1049528" name="矩形 58"/>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529" name="矩形 59"/>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530" name="TextBox 47"/>
          <p:cNvSpPr txBox="1"/>
          <p:nvPr/>
        </p:nvSpPr>
        <p:spPr>
          <a:xfrm>
            <a:off x="1160780" y="325120"/>
            <a:ext cx="1861820" cy="337185"/>
          </a:xfrm>
          <a:prstGeom prst="rect">
            <a:avLst/>
          </a:prstGeom>
          <a:noFill/>
        </p:spPr>
        <p:txBody>
          <a:bodyPr wrap="square" rtlCol="0">
            <a:spAutoFit/>
          </a:bodyPr>
          <a:lstStyle/>
          <a:p>
            <a:pPr algn="l"/>
            <a:r>
              <a:rPr lang="zh-CN" altLang="en-US" sz="1600" b="1" dirty="0">
                <a:solidFill>
                  <a:srgbClr val="E74C2E"/>
                </a:solidFill>
                <a:latin typeface="Impact" panose="020B0806030902050204" pitchFamily="34" charset="0"/>
                <a:ea typeface="微软雅黑" panose="020B0503020204020204" pitchFamily="34" charset="-122"/>
              </a:rPr>
              <a:t>职业危害因素识别</a:t>
            </a:r>
            <a:endParaRPr lang="en-US" altLang="zh-CN" sz="1600" b="1" dirty="0">
              <a:solidFill>
                <a:srgbClr val="E74C2E"/>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33"/>
                                        </p:tgtEl>
                                        <p:attrNameLst>
                                          <p:attrName>style.visibility</p:attrName>
                                        </p:attrNameLst>
                                      </p:cBhvr>
                                      <p:to>
                                        <p:strVal val="visible"/>
                                      </p:to>
                                    </p:set>
                                    <p:anim calcmode="lin" valueType="num">
                                      <p:cBhvr>
                                        <p:cTn id="7" dur="500" fill="hold"/>
                                        <p:tgtEl>
                                          <p:spTgt spid="333"/>
                                        </p:tgtEl>
                                        <p:attrNameLst>
                                          <p:attrName>ppt_w</p:attrName>
                                        </p:attrNameLst>
                                      </p:cBhvr>
                                      <p:tavLst>
                                        <p:tav tm="0">
                                          <p:val>
                                            <p:fltVal val="0"/>
                                          </p:val>
                                        </p:tav>
                                        <p:tav tm="100000">
                                          <p:val>
                                            <p:strVal val="#ppt_w"/>
                                          </p:val>
                                        </p:tav>
                                      </p:tavLst>
                                    </p:anim>
                                    <p:anim calcmode="lin" valueType="num">
                                      <p:cBhvr>
                                        <p:cTn id="8" dur="500" fill="hold"/>
                                        <p:tgtEl>
                                          <p:spTgt spid="333"/>
                                        </p:tgtEl>
                                        <p:attrNameLst>
                                          <p:attrName>ppt_h</p:attrName>
                                        </p:attrNameLst>
                                      </p:cBhvr>
                                      <p:tavLst>
                                        <p:tav tm="0">
                                          <p:val>
                                            <p:fltVal val="0"/>
                                          </p:val>
                                        </p:tav>
                                        <p:tav tm="100000">
                                          <p:val>
                                            <p:strVal val="#ppt_h"/>
                                          </p:val>
                                        </p:tav>
                                      </p:tavLst>
                                    </p:anim>
                                    <p:anim calcmode="lin" valueType="num">
                                      <p:cBhvr>
                                        <p:cTn id="9" dur="500" fill="hold"/>
                                        <p:tgtEl>
                                          <p:spTgt spid="333"/>
                                        </p:tgtEl>
                                        <p:attrNameLst>
                                          <p:attrName>style.rotation</p:attrName>
                                        </p:attrNameLst>
                                      </p:cBhvr>
                                      <p:tavLst>
                                        <p:tav tm="0">
                                          <p:val>
                                            <p:fltVal val="90"/>
                                          </p:val>
                                        </p:tav>
                                        <p:tav tm="100000">
                                          <p:val>
                                            <p:fltVal val="0"/>
                                          </p:val>
                                        </p:tav>
                                      </p:tavLst>
                                    </p:anim>
                                    <p:animEffect transition="in" filter="fade">
                                      <p:cBhvr>
                                        <p:cTn id="10" dur="500"/>
                                        <p:tgtEl>
                                          <p:spTgt spid="333"/>
                                        </p:tgtEl>
                                      </p:cBhvr>
                                    </p:animEffect>
                                  </p:childTnLst>
                                </p:cTn>
                              </p:par>
                              <p:par>
                                <p:cTn id="11" presetID="10" presetClass="entr" presetSubtype="0" fill="hold" nodeType="withEffect">
                                  <p:stCondLst>
                                    <p:cond delay="250"/>
                                  </p:stCondLst>
                                  <p:childTnLst>
                                    <p:set>
                                      <p:cBhvr>
                                        <p:cTn id="12" dur="1" fill="hold">
                                          <p:stCondLst>
                                            <p:cond delay="0"/>
                                          </p:stCondLst>
                                        </p:cTn>
                                        <p:tgtEl>
                                          <p:spTgt spid="336"/>
                                        </p:tgtEl>
                                        <p:attrNameLst>
                                          <p:attrName>style.visibility</p:attrName>
                                        </p:attrNameLst>
                                      </p:cBhvr>
                                      <p:to>
                                        <p:strVal val="visible"/>
                                      </p:to>
                                    </p:set>
                                    <p:animEffect transition="in" filter="fade">
                                      <p:cBhvr>
                                        <p:cTn id="13" dur="500"/>
                                        <p:tgtEl>
                                          <p:spTgt spid="336"/>
                                        </p:tgtEl>
                                      </p:cBhvr>
                                    </p:animEffect>
                                  </p:childTnLst>
                                </p:cTn>
                              </p:par>
                              <p:par>
                                <p:cTn id="14" presetID="10" presetClass="entr" presetSubtype="0" fill="hold" nodeType="withEffect">
                                  <p:stCondLst>
                                    <p:cond delay="500"/>
                                  </p:stCondLst>
                                  <p:childTnLst>
                                    <p:set>
                                      <p:cBhvr>
                                        <p:cTn id="15" dur="1" fill="hold">
                                          <p:stCondLst>
                                            <p:cond delay="0"/>
                                          </p:stCondLst>
                                        </p:cTn>
                                        <p:tgtEl>
                                          <p:spTgt spid="338"/>
                                        </p:tgtEl>
                                        <p:attrNameLst>
                                          <p:attrName>style.visibility</p:attrName>
                                        </p:attrNameLst>
                                      </p:cBhvr>
                                      <p:to>
                                        <p:strVal val="visible"/>
                                      </p:to>
                                    </p:set>
                                    <p:animEffect transition="in" filter="fade">
                                      <p:cBhvr>
                                        <p:cTn id="16" dur="500"/>
                                        <p:tgtEl>
                                          <p:spTgt spid="338"/>
                                        </p:tgtEl>
                                      </p:cBhvr>
                                    </p:animEffect>
                                  </p:childTnLst>
                                </p:cTn>
                              </p:par>
                              <p:par>
                                <p:cTn id="17" presetID="10" presetClass="entr" presetSubtype="0" fill="hold" nodeType="withEffect">
                                  <p:stCondLst>
                                    <p:cond delay="750"/>
                                  </p:stCondLst>
                                  <p:childTnLst>
                                    <p:set>
                                      <p:cBhvr>
                                        <p:cTn id="18" dur="1" fill="hold">
                                          <p:stCondLst>
                                            <p:cond delay="0"/>
                                          </p:stCondLst>
                                        </p:cTn>
                                        <p:tgtEl>
                                          <p:spTgt spid="342"/>
                                        </p:tgtEl>
                                        <p:attrNameLst>
                                          <p:attrName>style.visibility</p:attrName>
                                        </p:attrNameLst>
                                      </p:cBhvr>
                                      <p:to>
                                        <p:strVal val="visible"/>
                                      </p:to>
                                    </p:set>
                                    <p:animEffect transition="in" filter="fade">
                                      <p:cBhvr>
                                        <p:cTn id="19" dur="500"/>
                                        <p:tgtEl>
                                          <p:spTgt spid="342"/>
                                        </p:tgtEl>
                                      </p:cBhvr>
                                    </p:animEffect>
                                  </p:childTnLst>
                                </p:cTn>
                              </p:par>
                              <p:par>
                                <p:cTn id="20" presetID="10" presetClass="entr" presetSubtype="0" fill="hold" nodeType="withEffect">
                                  <p:stCondLst>
                                    <p:cond delay="1000"/>
                                  </p:stCondLst>
                                  <p:childTnLst>
                                    <p:set>
                                      <p:cBhvr>
                                        <p:cTn id="21" dur="1" fill="hold">
                                          <p:stCondLst>
                                            <p:cond delay="0"/>
                                          </p:stCondLst>
                                        </p:cTn>
                                        <p:tgtEl>
                                          <p:spTgt spid="340"/>
                                        </p:tgtEl>
                                        <p:attrNameLst>
                                          <p:attrName>style.visibility</p:attrName>
                                        </p:attrNameLst>
                                      </p:cBhvr>
                                      <p:to>
                                        <p:strVal val="visible"/>
                                      </p:to>
                                    </p:set>
                                    <p:animEffect transition="in" filter="fade">
                                      <p:cBhvr>
                                        <p:cTn id="22" dur="500"/>
                                        <p:tgtEl>
                                          <p:spTgt spid="34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049527"/>
                                        </p:tgtEl>
                                        <p:attrNameLst>
                                          <p:attrName>style.visibility</p:attrName>
                                        </p:attrNameLst>
                                      </p:cBhvr>
                                      <p:to>
                                        <p:strVal val="visible"/>
                                      </p:to>
                                    </p:set>
                                    <p:animEffect transition="in" filter="wipe(left)">
                                      <p:cBhvr>
                                        <p:cTn id="26" dur="1500"/>
                                        <p:tgtEl>
                                          <p:spTgt spid="1049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561" name="日期占位符 1"/>
          <p:cNvSpPr>
            <a:spLocks noGrp="1"/>
          </p:cNvSpPr>
          <p:nvPr>
            <p:ph type="dt" sz="half" idx="10"/>
          </p:nvPr>
        </p:nvSpPr>
        <p:spPr/>
        <p:txBody>
          <a:bodyPr/>
          <a:lstStyle/>
          <a:p>
            <a:fld id="{099EC6A8-8BD4-4F50-8F21-7905F955A1CF}" type="datetime1">
              <a:rPr lang="zh-CN" altLang="en-US" smtClean="0"/>
              <a:t>2020/8/14</a:t>
            </a:fld>
            <a:endParaRPr lang="zh-CN" altLang="en-US"/>
          </a:p>
        </p:txBody>
      </p:sp>
      <p:grpSp>
        <p:nvGrpSpPr>
          <p:cNvPr id="353" name="组合 3"/>
          <p:cNvGrpSpPr/>
          <p:nvPr/>
        </p:nvGrpSpPr>
        <p:grpSpPr>
          <a:xfrm>
            <a:off x="6755905" y="2207299"/>
            <a:ext cx="1376342" cy="1647421"/>
            <a:chOff x="6731934" y="2004449"/>
            <a:chExt cx="1376342" cy="1647421"/>
          </a:xfrm>
        </p:grpSpPr>
        <p:sp>
          <p:nvSpPr>
            <p:cNvPr id="1049562" name="圆角矩形 4"/>
            <p:cNvSpPr/>
            <p:nvPr/>
          </p:nvSpPr>
          <p:spPr>
            <a:xfrm>
              <a:off x="6731934" y="2007907"/>
              <a:ext cx="1376342" cy="1643963"/>
            </a:xfrm>
            <a:prstGeom prst="roundRect">
              <a:avLst>
                <a:gd name="adj" fmla="val 6426"/>
              </a:avLst>
            </a:prstGeom>
            <a:solidFill>
              <a:schemeClr val="bg1">
                <a:lumMod val="75000"/>
              </a:schemeClr>
            </a:solidFill>
            <a:ln w="25400" cap="flat" cmpd="sng" algn="ctr">
              <a:solidFill>
                <a:sysClr val="windowText" lastClr="000000">
                  <a:lumMod val="65000"/>
                  <a:lumOff val="35000"/>
                </a:sysClr>
              </a:solidFill>
              <a:prstDash val="solid"/>
            </a:ln>
            <a:effectLst/>
          </p:spPr>
          <p:txBody>
            <a:bodyPr lIns="68580" tIns="34290" rIns="68580" bIns="180000" anchor="b"/>
            <a:lstStyle/>
            <a:p>
              <a:pPr algn="ctr" eaLnBrk="1" fontAlgn="auto" hangingPunct="1">
                <a:spcBef>
                  <a:spcPts val="0"/>
                </a:spcBef>
                <a:spcAft>
                  <a:spcPts val="0"/>
                </a:spcAft>
              </a:pPr>
              <a:r>
                <a:rPr lang="en-US" altLang="zh-CN" sz="1600" b="1" kern="0">
                  <a:solidFill>
                    <a:srgbClr val="FFFFFF"/>
                  </a:solidFill>
                  <a:latin typeface="微软雅黑" panose="020B0503020204020204" pitchFamily="34" charset="-122"/>
                  <a:ea typeface="微软雅黑" panose="020B0503020204020204" pitchFamily="34" charset="-122"/>
                </a:rPr>
                <a:t>法律责任</a:t>
              </a:r>
            </a:p>
          </p:txBody>
        </p:sp>
        <p:sp>
          <p:nvSpPr>
            <p:cNvPr id="1049563" name="圆角矩形 17"/>
            <p:cNvSpPr/>
            <p:nvPr/>
          </p:nvSpPr>
          <p:spPr>
            <a:xfrm>
              <a:off x="6731934" y="2004449"/>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pPr>
              <a:r>
                <a:rPr lang="en-US" sz="2800" kern="0">
                  <a:solidFill>
                    <a:sysClr val="window" lastClr="FFFFFF"/>
                  </a:solidFill>
                  <a:latin typeface="Impact" panose="020B0806030902050204" pitchFamily="34" charset="0"/>
                  <a:ea typeface="+mn-ea"/>
                </a:rPr>
                <a:t>05</a:t>
              </a:r>
            </a:p>
          </p:txBody>
        </p:sp>
      </p:grpSp>
      <p:grpSp>
        <p:nvGrpSpPr>
          <p:cNvPr id="354" name="组合 6"/>
          <p:cNvGrpSpPr/>
          <p:nvPr/>
        </p:nvGrpSpPr>
        <p:grpSpPr>
          <a:xfrm>
            <a:off x="1259632" y="2220473"/>
            <a:ext cx="1376342" cy="1647421"/>
            <a:chOff x="1259632" y="2004449"/>
            <a:chExt cx="1376342" cy="1647421"/>
          </a:xfrm>
        </p:grpSpPr>
        <p:sp>
          <p:nvSpPr>
            <p:cNvPr id="1049564" name="圆角矩形 7"/>
            <p:cNvSpPr/>
            <p:nvPr/>
          </p:nvSpPr>
          <p:spPr>
            <a:xfrm>
              <a:off x="1259632" y="2007907"/>
              <a:ext cx="1376342" cy="1643963"/>
            </a:xfrm>
            <a:prstGeom prst="roundRect">
              <a:avLst>
                <a:gd name="adj" fmla="val 6426"/>
              </a:avLst>
            </a:prstGeom>
            <a:solidFill>
              <a:schemeClr val="bg1">
                <a:lumMod val="75000"/>
              </a:schemeClr>
            </a:solidFill>
            <a:ln w="25400" cap="flat" cmpd="sng" algn="ctr">
              <a:solidFill>
                <a:sysClr val="windowText" lastClr="000000">
                  <a:lumMod val="65000"/>
                  <a:lumOff val="35000"/>
                </a:sysClr>
              </a:solidFill>
              <a:prstDash val="solid"/>
            </a:ln>
            <a:effectLst/>
          </p:spPr>
          <p:txBody>
            <a:bodyPr lIns="68580" tIns="34290" rIns="68580" bIns="180000" anchor="b"/>
            <a:lstStyle/>
            <a:p>
              <a:pPr algn="ctr" eaLnBrk="1" fontAlgn="auto" hangingPunct="1">
                <a:spcBef>
                  <a:spcPts val="0"/>
                </a:spcBef>
                <a:spcAft>
                  <a:spcPts val="0"/>
                </a:spcAft>
              </a:pPr>
              <a:r>
                <a:rPr lang="en-US" sz="1600" b="1" kern="0">
                  <a:solidFill>
                    <a:srgbClr val="FFFFFF"/>
                  </a:solidFill>
                  <a:latin typeface="微软雅黑" panose="020B0503020204020204" pitchFamily="34" charset="-122"/>
                  <a:ea typeface="微软雅黑" panose="020B0503020204020204" pitchFamily="34" charset="-122"/>
                </a:rPr>
                <a:t>前期预防</a:t>
              </a:r>
            </a:p>
          </p:txBody>
        </p:sp>
        <p:sp>
          <p:nvSpPr>
            <p:cNvPr id="1049565" name="圆角矩形 17"/>
            <p:cNvSpPr/>
            <p:nvPr/>
          </p:nvSpPr>
          <p:spPr>
            <a:xfrm>
              <a:off x="1259632" y="2004449"/>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pPr>
              <a:r>
                <a:rPr lang="en-US" sz="2800" kern="0">
                  <a:solidFill>
                    <a:sysClr val="window" lastClr="FFFFFF"/>
                  </a:solidFill>
                  <a:latin typeface="Impact" panose="020B0806030902050204" pitchFamily="34" charset="0"/>
                  <a:ea typeface="+mn-ea"/>
                </a:rPr>
                <a:t>01</a:t>
              </a:r>
            </a:p>
          </p:txBody>
        </p:sp>
      </p:grpSp>
      <p:grpSp>
        <p:nvGrpSpPr>
          <p:cNvPr id="355" name="组合 9"/>
          <p:cNvGrpSpPr/>
          <p:nvPr/>
        </p:nvGrpSpPr>
        <p:grpSpPr>
          <a:xfrm>
            <a:off x="4010929" y="2223931"/>
            <a:ext cx="1376342" cy="1643963"/>
            <a:chOff x="4010929" y="2007907"/>
            <a:chExt cx="1376342" cy="1643963"/>
          </a:xfrm>
        </p:grpSpPr>
        <p:sp>
          <p:nvSpPr>
            <p:cNvPr id="1049566" name="圆角矩形 10"/>
            <p:cNvSpPr/>
            <p:nvPr/>
          </p:nvSpPr>
          <p:spPr>
            <a:xfrm>
              <a:off x="4010929" y="2007907"/>
              <a:ext cx="1376342" cy="1643963"/>
            </a:xfrm>
            <a:prstGeom prst="roundRect">
              <a:avLst>
                <a:gd name="adj" fmla="val 6426"/>
              </a:avLst>
            </a:prstGeom>
            <a:solidFill>
              <a:schemeClr val="bg1">
                <a:lumMod val="75000"/>
              </a:schemeClr>
            </a:solidFill>
            <a:ln w="25400" cap="flat" cmpd="sng" algn="ctr">
              <a:solidFill>
                <a:sysClr val="windowText" lastClr="000000">
                  <a:lumMod val="65000"/>
                  <a:lumOff val="35000"/>
                </a:sysClr>
              </a:solidFill>
              <a:prstDash val="solid"/>
            </a:ln>
            <a:effectLst/>
          </p:spPr>
          <p:txBody>
            <a:bodyPr lIns="68580" tIns="34290" rIns="68580" bIns="180000" anchor="b"/>
            <a:lstStyle/>
            <a:p>
              <a:pPr algn="ctr" eaLnBrk="1" fontAlgn="auto" hangingPunct="1">
                <a:spcBef>
                  <a:spcPts val="0"/>
                </a:spcBef>
                <a:spcAft>
                  <a:spcPts val="0"/>
                </a:spcAft>
              </a:pPr>
              <a:r>
                <a:rPr lang="en-US" altLang="zh-CN" sz="1400" b="1" kern="0">
                  <a:solidFill>
                    <a:srgbClr val="FFFFFF"/>
                  </a:solidFill>
                  <a:latin typeface="微软雅黑" panose="020B0503020204020204" pitchFamily="34" charset="-122"/>
                  <a:ea typeface="微软雅黑" panose="020B0503020204020204" pitchFamily="34" charset="-122"/>
                </a:rPr>
                <a:t>职业病诊断职业病病人保障</a:t>
              </a:r>
            </a:p>
          </p:txBody>
        </p:sp>
        <p:sp>
          <p:nvSpPr>
            <p:cNvPr id="1049567" name="圆角矩形 17"/>
            <p:cNvSpPr/>
            <p:nvPr/>
          </p:nvSpPr>
          <p:spPr>
            <a:xfrm>
              <a:off x="4010929" y="2020108"/>
              <a:ext cx="1376342" cy="809782"/>
            </a:xfrm>
            <a:custGeom>
              <a:avLst/>
              <a:gdLst/>
              <a:ahLst/>
              <a:cxnLst/>
              <a:rect l="l" t="t" r="r" b="b"/>
              <a:pathLst>
                <a:path w="2592288" h="1525193">
                  <a:moveTo>
                    <a:pt x="166580" y="0"/>
                  </a:moveTo>
                  <a:lnTo>
                    <a:pt x="2425708" y="0"/>
                  </a:lnTo>
                  <a:cubicBezTo>
                    <a:pt x="2517708" y="0"/>
                    <a:pt x="2592288" y="74580"/>
                    <a:pt x="2592288" y="166580"/>
                  </a:cubicBezTo>
                  <a:lnTo>
                    <a:pt x="2592288" y="1525193"/>
                  </a:lnTo>
                  <a:lnTo>
                    <a:pt x="0" y="1525193"/>
                  </a:lnTo>
                  <a:lnTo>
                    <a:pt x="0" y="166580"/>
                  </a:lnTo>
                  <a:cubicBezTo>
                    <a:pt x="0" y="74580"/>
                    <a:pt x="74580" y="0"/>
                    <a:pt x="166580" y="0"/>
                  </a:cubicBezTo>
                  <a:close/>
                </a:path>
              </a:pathLst>
            </a:custGeom>
            <a:gradFill flip="none" rotWithShape="1">
              <a:gsLst>
                <a:gs pos="0">
                  <a:schemeClr val="bg1">
                    <a:lumMod val="75000"/>
                    <a:shade val="30000"/>
                    <a:satMod val="115000"/>
                  </a:schemeClr>
                </a:gs>
                <a:gs pos="50000">
                  <a:schemeClr val="bg1">
                    <a:lumMod val="75000"/>
                    <a:shade val="67500"/>
                    <a:satMod val="115000"/>
                  </a:schemeClr>
                </a:gs>
                <a:gs pos="100000">
                  <a:schemeClr val="bg1">
                    <a:lumMod val="75000"/>
                    <a:shade val="100000"/>
                    <a:satMod val="115000"/>
                  </a:schemeClr>
                </a:gs>
              </a:gsLst>
              <a:lin ang="16200000" scaled="1"/>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pPr>
              <a:r>
                <a:rPr lang="en-US" sz="2800" kern="0" dirty="0">
                  <a:solidFill>
                    <a:sysClr val="window" lastClr="FFFFFF"/>
                  </a:solidFill>
                  <a:latin typeface="Impact" panose="020B0806030902050204" pitchFamily="34" charset="0"/>
                  <a:ea typeface="+mn-ea"/>
                </a:rPr>
                <a:t>03</a:t>
              </a:r>
            </a:p>
          </p:txBody>
        </p:sp>
      </p:grpSp>
      <p:grpSp>
        <p:nvGrpSpPr>
          <p:cNvPr id="356" name="组合 12"/>
          <p:cNvGrpSpPr/>
          <p:nvPr/>
        </p:nvGrpSpPr>
        <p:grpSpPr>
          <a:xfrm>
            <a:off x="2145406" y="2216623"/>
            <a:ext cx="2356070" cy="1651271"/>
            <a:chOff x="2145406" y="2000599"/>
            <a:chExt cx="2356070" cy="1651271"/>
          </a:xfrm>
        </p:grpSpPr>
        <p:sp>
          <p:nvSpPr>
            <p:cNvPr id="1049568" name="圆角矩形 10"/>
            <p:cNvSpPr/>
            <p:nvPr/>
          </p:nvSpPr>
          <p:spPr>
            <a:xfrm>
              <a:off x="2145406" y="2007907"/>
              <a:ext cx="2353095" cy="1643963"/>
            </a:xfrm>
            <a:custGeom>
              <a:avLst/>
              <a:gdLst/>
              <a:ahLst/>
              <a:cxnLst/>
              <a:rect l="l" t="t" r="r" b="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solidFill>
              <a:srgbClr val="E74C2E"/>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180000" anchor="b"/>
            <a:lstStyle/>
            <a:p>
              <a:pPr algn="ctr" eaLnBrk="1" fontAlgn="auto" hangingPunct="1">
                <a:spcBef>
                  <a:spcPts val="0"/>
                </a:spcBef>
                <a:spcAft>
                  <a:spcPts val="0"/>
                </a:spcAft>
              </a:pPr>
              <a:r>
                <a:rPr lang="zh-CN" altLang="en-US" sz="1600" b="1" kern="0">
                  <a:solidFill>
                    <a:srgbClr val="FFFFFF"/>
                  </a:solidFill>
                  <a:latin typeface="微软雅黑" panose="020B0503020204020204" pitchFamily="34" charset="-122"/>
                  <a:ea typeface="微软雅黑" panose="020B0503020204020204" pitchFamily="34" charset="-122"/>
                </a:rPr>
                <a:t>劳动过程中</a:t>
              </a:r>
            </a:p>
            <a:p>
              <a:pPr algn="ctr" eaLnBrk="1" fontAlgn="auto" hangingPunct="1">
                <a:spcBef>
                  <a:spcPts val="0"/>
                </a:spcBef>
                <a:spcAft>
                  <a:spcPts val="0"/>
                </a:spcAft>
              </a:pPr>
              <a:r>
                <a:rPr lang="zh-CN" altLang="en-US" sz="1600" b="1" kern="0">
                  <a:solidFill>
                    <a:srgbClr val="FFFFFF"/>
                  </a:solidFill>
                  <a:latin typeface="微软雅黑" panose="020B0503020204020204" pitchFamily="34" charset="-122"/>
                  <a:ea typeface="微软雅黑" panose="020B0503020204020204" pitchFamily="34" charset="-122"/>
                </a:rPr>
                <a:t>的防护与管理</a:t>
              </a:r>
            </a:p>
          </p:txBody>
        </p:sp>
        <p:sp>
          <p:nvSpPr>
            <p:cNvPr id="1049569" name="圆角矩形 10"/>
            <p:cNvSpPr/>
            <p:nvPr/>
          </p:nvSpPr>
          <p:spPr>
            <a:xfrm>
              <a:off x="2148801" y="2000599"/>
              <a:ext cx="2352675" cy="814387"/>
            </a:xfrm>
            <a:custGeom>
              <a:avLst/>
              <a:gdLst/>
              <a:ahLst/>
              <a:cxnLst/>
              <a:rect l="l" t="t" r="r" b="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16200000" scaled="1"/>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pPr>
              <a:r>
                <a:rPr lang="en-US" sz="2800" kern="0" dirty="0">
                  <a:solidFill>
                    <a:sysClr val="window" lastClr="FFFFFF"/>
                  </a:solidFill>
                  <a:latin typeface="Impact" panose="020B0806030902050204" pitchFamily="34" charset="0"/>
                  <a:ea typeface="+mn-ea"/>
                </a:rPr>
                <a:t>02</a:t>
              </a:r>
            </a:p>
          </p:txBody>
        </p:sp>
      </p:grpSp>
      <p:grpSp>
        <p:nvGrpSpPr>
          <p:cNvPr id="357" name="组合 15"/>
          <p:cNvGrpSpPr/>
          <p:nvPr/>
        </p:nvGrpSpPr>
        <p:grpSpPr>
          <a:xfrm>
            <a:off x="4907553" y="2216623"/>
            <a:ext cx="2354903" cy="1651271"/>
            <a:chOff x="4889773" y="2000599"/>
            <a:chExt cx="2354903" cy="1651271"/>
          </a:xfrm>
        </p:grpSpPr>
        <p:sp>
          <p:nvSpPr>
            <p:cNvPr id="1049570" name="圆角矩形 10"/>
            <p:cNvSpPr/>
            <p:nvPr/>
          </p:nvSpPr>
          <p:spPr>
            <a:xfrm>
              <a:off x="4889773" y="2007907"/>
              <a:ext cx="2353095" cy="1643963"/>
            </a:xfrm>
            <a:custGeom>
              <a:avLst/>
              <a:gdLst/>
              <a:ahLst/>
              <a:cxnLst/>
              <a:rect l="l" t="t" r="r" b="b"/>
              <a:pathLst>
                <a:path w="4431968" h="3096344">
                  <a:moveTo>
                    <a:pt x="1087936" y="0"/>
                  </a:moveTo>
                  <a:lnTo>
                    <a:pt x="3347064" y="0"/>
                  </a:lnTo>
                  <a:cubicBezTo>
                    <a:pt x="3439064" y="0"/>
                    <a:pt x="3513644" y="74580"/>
                    <a:pt x="3513644" y="166580"/>
                  </a:cubicBezTo>
                  <a:lnTo>
                    <a:pt x="3513644" y="1288893"/>
                  </a:lnTo>
                  <a:cubicBezTo>
                    <a:pt x="3533780" y="1348375"/>
                    <a:pt x="3599073" y="1406682"/>
                    <a:pt x="3686877" y="1439616"/>
                  </a:cubicBezTo>
                  <a:cubicBezTo>
                    <a:pt x="3752028" y="1464054"/>
                    <a:pt x="3817029" y="1469817"/>
                    <a:pt x="3868444" y="1458115"/>
                  </a:cubicBezTo>
                  <a:cubicBezTo>
                    <a:pt x="3902404" y="1342696"/>
                    <a:pt x="4009446" y="1259067"/>
                    <a:pt x="4136021" y="1259067"/>
                  </a:cubicBezTo>
                  <a:cubicBezTo>
                    <a:pt x="4233444" y="1259067"/>
                    <a:pt x="4319296" y="1308611"/>
                    <a:pt x="4369676" y="1383931"/>
                  </a:cubicBezTo>
                  <a:cubicBezTo>
                    <a:pt x="4408794" y="1427426"/>
                    <a:pt x="4431968" y="1485093"/>
                    <a:pt x="4431968" y="1548172"/>
                  </a:cubicBezTo>
                  <a:cubicBezTo>
                    <a:pt x="4431968" y="1644547"/>
                    <a:pt x="4377873" y="1728287"/>
                    <a:pt x="4297838" y="1769649"/>
                  </a:cubicBezTo>
                  <a:cubicBezTo>
                    <a:pt x="4252315" y="1802442"/>
                    <a:pt x="4196390" y="1821465"/>
                    <a:pt x="4136021" y="1821465"/>
                  </a:cubicBezTo>
                  <a:cubicBezTo>
                    <a:pt x="4014931" y="1821465"/>
                    <a:pt x="3911717" y="1744927"/>
                    <a:pt x="3873048" y="1637247"/>
                  </a:cubicBezTo>
                  <a:cubicBezTo>
                    <a:pt x="3827849" y="1622474"/>
                    <a:pt x="3772083" y="1618289"/>
                    <a:pt x="3713445" y="1627378"/>
                  </a:cubicBezTo>
                  <a:cubicBezTo>
                    <a:pt x="3622832" y="1641424"/>
                    <a:pt x="3548351" y="1683602"/>
                    <a:pt x="3513644" y="1735150"/>
                  </a:cubicBezTo>
                  <a:lnTo>
                    <a:pt x="3513644" y="2929764"/>
                  </a:lnTo>
                  <a:cubicBezTo>
                    <a:pt x="3513644" y="3021764"/>
                    <a:pt x="3439064" y="3096344"/>
                    <a:pt x="3347064" y="3096344"/>
                  </a:cubicBezTo>
                  <a:lnTo>
                    <a:pt x="1087936" y="3096344"/>
                  </a:lnTo>
                  <a:cubicBezTo>
                    <a:pt x="995936" y="3096344"/>
                    <a:pt x="921356" y="3021764"/>
                    <a:pt x="921356" y="2929764"/>
                  </a:cubicBezTo>
                  <a:lnTo>
                    <a:pt x="921356" y="1739827"/>
                  </a:lnTo>
                  <a:cubicBezTo>
                    <a:pt x="888117" y="1686184"/>
                    <a:pt x="811882" y="1641849"/>
                    <a:pt x="718523" y="1627378"/>
                  </a:cubicBezTo>
                  <a:cubicBezTo>
                    <a:pt x="659885" y="1618289"/>
                    <a:pt x="604119" y="1622474"/>
                    <a:pt x="558920" y="1637247"/>
                  </a:cubicBezTo>
                  <a:cubicBezTo>
                    <a:pt x="520251" y="1744927"/>
                    <a:pt x="417037" y="1821465"/>
                    <a:pt x="295947" y="1821465"/>
                  </a:cubicBezTo>
                  <a:cubicBezTo>
                    <a:pt x="235578" y="1821465"/>
                    <a:pt x="179653" y="1802442"/>
                    <a:pt x="134130" y="1769649"/>
                  </a:cubicBezTo>
                  <a:cubicBezTo>
                    <a:pt x="54095" y="1728287"/>
                    <a:pt x="0" y="1644547"/>
                    <a:pt x="0" y="1548172"/>
                  </a:cubicBezTo>
                  <a:cubicBezTo>
                    <a:pt x="0" y="1485093"/>
                    <a:pt x="23174" y="1427426"/>
                    <a:pt x="62292" y="1383931"/>
                  </a:cubicBezTo>
                  <a:cubicBezTo>
                    <a:pt x="112672" y="1308611"/>
                    <a:pt x="198524" y="1259067"/>
                    <a:pt x="295947" y="1259067"/>
                  </a:cubicBezTo>
                  <a:cubicBezTo>
                    <a:pt x="422522" y="1259067"/>
                    <a:pt x="529564" y="1342696"/>
                    <a:pt x="563524" y="1458115"/>
                  </a:cubicBezTo>
                  <a:cubicBezTo>
                    <a:pt x="614939" y="1469817"/>
                    <a:pt x="679940" y="1464054"/>
                    <a:pt x="745091" y="1439616"/>
                  </a:cubicBezTo>
                  <a:cubicBezTo>
                    <a:pt x="836964" y="1405155"/>
                    <a:pt x="904191" y="1342916"/>
                    <a:pt x="921356" y="1280963"/>
                  </a:cubicBezTo>
                  <a:lnTo>
                    <a:pt x="921356" y="166580"/>
                  </a:lnTo>
                  <a:cubicBezTo>
                    <a:pt x="921356" y="74580"/>
                    <a:pt x="995936" y="0"/>
                    <a:pt x="1087936" y="0"/>
                  </a:cubicBezTo>
                  <a:close/>
                </a:path>
              </a:pathLst>
            </a:custGeom>
            <a:solidFill>
              <a:srgbClr val="E74C2E"/>
            </a:soli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8580" tIns="34290" rIns="68580" bIns="180000" anchor="b"/>
            <a:lstStyle/>
            <a:p>
              <a:pPr algn="ctr" eaLnBrk="1" fontAlgn="auto" hangingPunct="1">
                <a:spcBef>
                  <a:spcPts val="0"/>
                </a:spcBef>
                <a:spcAft>
                  <a:spcPts val="0"/>
                </a:spcAft>
              </a:pPr>
              <a:r>
                <a:rPr lang="en-US" altLang="zh-CN" sz="1600" b="1" kern="0">
                  <a:solidFill>
                    <a:srgbClr val="FFFFFF"/>
                  </a:solidFill>
                  <a:latin typeface="微软雅黑" panose="020B0503020204020204" pitchFamily="34" charset="-122"/>
                  <a:ea typeface="微软雅黑" panose="020B0503020204020204" pitchFamily="34" charset="-122"/>
                </a:rPr>
                <a:t>监督检查</a:t>
              </a:r>
            </a:p>
          </p:txBody>
        </p:sp>
        <p:sp>
          <p:nvSpPr>
            <p:cNvPr id="1049571" name="圆角矩形 10"/>
            <p:cNvSpPr/>
            <p:nvPr/>
          </p:nvSpPr>
          <p:spPr>
            <a:xfrm>
              <a:off x="4893589" y="2000599"/>
              <a:ext cx="2351087" cy="814387"/>
            </a:xfrm>
            <a:custGeom>
              <a:avLst/>
              <a:gdLst/>
              <a:ahLst/>
              <a:cxnLst/>
              <a:rect l="l" t="t" r="r" b="b"/>
              <a:pathLst>
                <a:path w="4429264" h="1533424">
                  <a:moveTo>
                    <a:pt x="1086584" y="0"/>
                  </a:moveTo>
                  <a:lnTo>
                    <a:pt x="3345712" y="0"/>
                  </a:lnTo>
                  <a:cubicBezTo>
                    <a:pt x="3437712" y="0"/>
                    <a:pt x="3512292" y="74580"/>
                    <a:pt x="3512292" y="166580"/>
                  </a:cubicBezTo>
                  <a:lnTo>
                    <a:pt x="3512292" y="1288893"/>
                  </a:lnTo>
                  <a:cubicBezTo>
                    <a:pt x="3532428" y="1348375"/>
                    <a:pt x="3597721" y="1406682"/>
                    <a:pt x="3685525" y="1439616"/>
                  </a:cubicBezTo>
                  <a:cubicBezTo>
                    <a:pt x="3750676" y="1464054"/>
                    <a:pt x="3815677" y="1469817"/>
                    <a:pt x="3867092" y="1458115"/>
                  </a:cubicBezTo>
                  <a:cubicBezTo>
                    <a:pt x="3901052" y="1342696"/>
                    <a:pt x="4008094" y="1259067"/>
                    <a:pt x="4134669" y="1259067"/>
                  </a:cubicBezTo>
                  <a:cubicBezTo>
                    <a:pt x="4232092" y="1259067"/>
                    <a:pt x="4317944" y="1308611"/>
                    <a:pt x="4368324" y="1383931"/>
                  </a:cubicBezTo>
                  <a:cubicBezTo>
                    <a:pt x="4404361" y="1424000"/>
                    <a:pt x="4426866" y="1476096"/>
                    <a:pt x="4429264" y="1533424"/>
                  </a:cubicBezTo>
                  <a:lnTo>
                    <a:pt x="0" y="1533424"/>
                  </a:lnTo>
                  <a:cubicBezTo>
                    <a:pt x="2398" y="1476096"/>
                    <a:pt x="24903" y="1424000"/>
                    <a:pt x="60940" y="1383931"/>
                  </a:cubicBezTo>
                  <a:cubicBezTo>
                    <a:pt x="111320" y="1308611"/>
                    <a:pt x="197172" y="1259067"/>
                    <a:pt x="294595" y="1259067"/>
                  </a:cubicBezTo>
                  <a:cubicBezTo>
                    <a:pt x="421170" y="1259067"/>
                    <a:pt x="528212" y="1342696"/>
                    <a:pt x="562172" y="1458115"/>
                  </a:cubicBezTo>
                  <a:cubicBezTo>
                    <a:pt x="613587" y="1469817"/>
                    <a:pt x="678588" y="1464054"/>
                    <a:pt x="743739" y="1439616"/>
                  </a:cubicBezTo>
                  <a:cubicBezTo>
                    <a:pt x="835612" y="1405155"/>
                    <a:pt x="902839" y="1342916"/>
                    <a:pt x="920004" y="1280963"/>
                  </a:cubicBezTo>
                  <a:lnTo>
                    <a:pt x="920004" y="166580"/>
                  </a:lnTo>
                  <a:cubicBezTo>
                    <a:pt x="920004" y="74580"/>
                    <a:pt x="994584" y="0"/>
                    <a:pt x="1086584" y="0"/>
                  </a:cubicBezTo>
                  <a:close/>
                </a:path>
              </a:pathLst>
            </a:custGeom>
            <a:gradFill flip="none" rotWithShape="1">
              <a:gsLst>
                <a:gs pos="0">
                  <a:srgbClr val="E74C2E">
                    <a:shade val="30000"/>
                    <a:satMod val="115000"/>
                  </a:srgbClr>
                </a:gs>
                <a:gs pos="50000">
                  <a:srgbClr val="E74C2E">
                    <a:shade val="67500"/>
                    <a:satMod val="115000"/>
                  </a:srgbClr>
                </a:gs>
                <a:gs pos="100000">
                  <a:srgbClr val="E74C2E">
                    <a:shade val="100000"/>
                    <a:satMod val="115000"/>
                  </a:srgbClr>
                </a:gs>
              </a:gsLst>
              <a:lin ang="16200000" scaled="1"/>
            </a:gradFill>
            <a:ln w="25400" cap="flat" cmpd="sng" algn="ctr">
              <a:noFill/>
              <a:prstDash val="solid"/>
            </a:ln>
            <a:effectLst/>
          </p:spPr>
          <p:txBody>
            <a:bodyPr lIns="68580" tIns="34290" rIns="68580" bIns="34290" anchor="ctr"/>
            <a:lstStyle/>
            <a:p>
              <a:pPr algn="ctr" eaLnBrk="1" fontAlgn="auto" hangingPunct="1">
                <a:spcBef>
                  <a:spcPts val="0"/>
                </a:spcBef>
                <a:spcAft>
                  <a:spcPts val="0"/>
                </a:spcAft>
              </a:pPr>
              <a:r>
                <a:rPr lang="en-US" sz="2800" kern="0" dirty="0">
                  <a:solidFill>
                    <a:sysClr val="window" lastClr="FFFFFF"/>
                  </a:solidFill>
                  <a:latin typeface="Impact" panose="020B0806030902050204" pitchFamily="34" charset="0"/>
                  <a:ea typeface="+mn-ea"/>
                </a:rPr>
                <a:t>04</a:t>
              </a:r>
            </a:p>
          </p:txBody>
        </p:sp>
      </p:grpSp>
      <p:grpSp>
        <p:nvGrpSpPr>
          <p:cNvPr id="358" name="组合 69"/>
          <p:cNvGrpSpPr/>
          <p:nvPr/>
        </p:nvGrpSpPr>
        <p:grpSpPr bwMode="auto">
          <a:xfrm>
            <a:off x="1143927" y="1140738"/>
            <a:ext cx="476250" cy="479425"/>
            <a:chOff x="758797" y="1504730"/>
            <a:chExt cx="405000" cy="405000"/>
          </a:xfrm>
        </p:grpSpPr>
        <p:sp>
          <p:nvSpPr>
            <p:cNvPr id="1049572" name="矩形 19"/>
            <p:cNvSpPr/>
            <p:nvPr/>
          </p:nvSpPr>
          <p:spPr>
            <a:xfrm>
              <a:off x="758797" y="1504730"/>
              <a:ext cx="405000" cy="405000"/>
            </a:xfrm>
            <a:prstGeom prst="rect">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endParaRPr lang="zh-CN" altLang="en-US">
                <a:solidFill>
                  <a:schemeClr val="tx1">
                    <a:lumMod val="75000"/>
                    <a:lumOff val="25000"/>
                  </a:schemeClr>
                </a:solidFill>
              </a:endParaRPr>
            </a:p>
          </p:txBody>
        </p:sp>
        <p:sp>
          <p:nvSpPr>
            <p:cNvPr id="1049573" name="Freeform 34"/>
            <p:cNvSpPr>
              <a:spLocks noChangeAspect="1" noEditPoints="1"/>
            </p:cNvSpPr>
            <p:nvPr/>
          </p:nvSpPr>
          <p:spPr bwMode="auto">
            <a:xfrm>
              <a:off x="881647" y="1573124"/>
              <a:ext cx="159300" cy="268212"/>
            </a:xfrm>
            <a:custGeom>
              <a:avLst/>
              <a:gdLst>
                <a:gd name="T0" fmla="*/ 203 w 203"/>
                <a:gd name="T1" fmla="*/ 179 h 340"/>
                <a:gd name="T2" fmla="*/ 104 w 203"/>
                <a:gd name="T3" fmla="*/ 179 h 340"/>
                <a:gd name="T4" fmla="*/ 191 w 203"/>
                <a:gd name="T5" fmla="*/ 80 h 340"/>
                <a:gd name="T6" fmla="*/ 123 w 203"/>
                <a:gd name="T7" fmla="*/ 80 h 340"/>
                <a:gd name="T8" fmla="*/ 123 w 203"/>
                <a:gd name="T9" fmla="*/ 0 h 340"/>
                <a:gd name="T10" fmla="*/ 79 w 203"/>
                <a:gd name="T11" fmla="*/ 0 h 340"/>
                <a:gd name="T12" fmla="*/ 79 w 203"/>
                <a:gd name="T13" fmla="*/ 80 h 340"/>
                <a:gd name="T14" fmla="*/ 11 w 203"/>
                <a:gd name="T15" fmla="*/ 80 h 340"/>
                <a:gd name="T16" fmla="*/ 98 w 203"/>
                <a:gd name="T17" fmla="*/ 179 h 340"/>
                <a:gd name="T18" fmla="*/ 0 w 203"/>
                <a:gd name="T19" fmla="*/ 179 h 340"/>
                <a:gd name="T20" fmla="*/ 0 w 203"/>
                <a:gd name="T21" fmla="*/ 317 h 340"/>
                <a:gd name="T22" fmla="*/ 87 w 203"/>
                <a:gd name="T23" fmla="*/ 317 h 340"/>
                <a:gd name="T24" fmla="*/ 64 w 203"/>
                <a:gd name="T25" fmla="*/ 340 h 340"/>
                <a:gd name="T26" fmla="*/ 140 w 203"/>
                <a:gd name="T27" fmla="*/ 340 h 340"/>
                <a:gd name="T28" fmla="*/ 116 w 203"/>
                <a:gd name="T29" fmla="*/ 317 h 340"/>
                <a:gd name="T30" fmla="*/ 203 w 203"/>
                <a:gd name="T31" fmla="*/ 317 h 340"/>
                <a:gd name="T32" fmla="*/ 203 w 203"/>
                <a:gd name="T33" fmla="*/ 179 h 340"/>
                <a:gd name="T34" fmla="*/ 178 w 203"/>
                <a:gd name="T35" fmla="*/ 293 h 340"/>
                <a:gd name="T36" fmla="*/ 26 w 203"/>
                <a:gd name="T37" fmla="*/ 293 h 340"/>
                <a:gd name="T38" fmla="*/ 26 w 203"/>
                <a:gd name="T39" fmla="*/ 204 h 340"/>
                <a:gd name="T40" fmla="*/ 178 w 203"/>
                <a:gd name="T41" fmla="*/ 204 h 340"/>
                <a:gd name="T42" fmla="*/ 178 w 203"/>
                <a:gd name="T43" fmla="*/ 29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 h="340">
                  <a:moveTo>
                    <a:pt x="203" y="179"/>
                  </a:moveTo>
                  <a:lnTo>
                    <a:pt x="104" y="179"/>
                  </a:lnTo>
                  <a:lnTo>
                    <a:pt x="191" y="80"/>
                  </a:lnTo>
                  <a:lnTo>
                    <a:pt x="123" y="80"/>
                  </a:lnTo>
                  <a:lnTo>
                    <a:pt x="123" y="0"/>
                  </a:lnTo>
                  <a:lnTo>
                    <a:pt x="79" y="0"/>
                  </a:lnTo>
                  <a:lnTo>
                    <a:pt x="79" y="80"/>
                  </a:lnTo>
                  <a:lnTo>
                    <a:pt x="11" y="80"/>
                  </a:lnTo>
                  <a:lnTo>
                    <a:pt x="98" y="179"/>
                  </a:lnTo>
                  <a:lnTo>
                    <a:pt x="0" y="179"/>
                  </a:lnTo>
                  <a:lnTo>
                    <a:pt x="0" y="317"/>
                  </a:lnTo>
                  <a:lnTo>
                    <a:pt x="87" y="317"/>
                  </a:lnTo>
                  <a:lnTo>
                    <a:pt x="64" y="340"/>
                  </a:lnTo>
                  <a:lnTo>
                    <a:pt x="140" y="340"/>
                  </a:lnTo>
                  <a:lnTo>
                    <a:pt x="116" y="317"/>
                  </a:lnTo>
                  <a:lnTo>
                    <a:pt x="203" y="317"/>
                  </a:lnTo>
                  <a:lnTo>
                    <a:pt x="203" y="179"/>
                  </a:lnTo>
                  <a:close/>
                  <a:moveTo>
                    <a:pt x="178" y="293"/>
                  </a:moveTo>
                  <a:lnTo>
                    <a:pt x="26" y="293"/>
                  </a:lnTo>
                  <a:lnTo>
                    <a:pt x="26" y="204"/>
                  </a:lnTo>
                  <a:lnTo>
                    <a:pt x="178" y="204"/>
                  </a:lnTo>
                  <a:lnTo>
                    <a:pt x="178" y="293"/>
                  </a:lnTo>
                  <a:close/>
                </a:path>
              </a:pathLst>
            </a:custGeom>
            <a:solidFill>
              <a:schemeClr val="bg1"/>
            </a:solidFill>
            <a:ln>
              <a:noFill/>
            </a:ln>
          </p:spPr>
          <p:txBody>
            <a:bodyPr lIns="68580" tIns="34290" rIns="68580" bIns="34290"/>
            <a:lstStyle/>
            <a:p>
              <a:endParaRPr lang="zh-CN" altLang="en-US">
                <a:solidFill>
                  <a:schemeClr val="tx1">
                    <a:lumMod val="75000"/>
                    <a:lumOff val="25000"/>
                  </a:schemeClr>
                </a:solidFill>
              </a:endParaRPr>
            </a:p>
          </p:txBody>
        </p:sp>
      </p:grpSp>
      <p:sp>
        <p:nvSpPr>
          <p:cNvPr id="1049574" name="矩形 21"/>
          <p:cNvSpPr/>
          <p:nvPr/>
        </p:nvSpPr>
        <p:spPr>
          <a:xfrm>
            <a:off x="1763395" y="1056640"/>
            <a:ext cx="6367780" cy="668655"/>
          </a:xfrm>
          <a:prstGeom prst="rect">
            <a:avLst/>
          </a:prstGeom>
        </p:spPr>
        <p:txBody>
          <a:bodyPr wrap="square" lIns="68580" tIns="34290" rIns="68580" bIns="34290">
            <a:spAutoFit/>
          </a:bodyPr>
          <a:lstStyle/>
          <a:p>
            <a:pPr fontAlgn="auto">
              <a:lnSpc>
                <a:spcPct val="150000"/>
              </a:lnSpc>
              <a:spcBef>
                <a:spcPts val="800"/>
              </a:spcBef>
              <a:spcAft>
                <a:spcPts val="800"/>
              </a:spcAft>
            </a:pPr>
            <a:r>
              <a:rPr lang="zh-CN" altLang="en-US" sz="1400" b="1" dirty="0">
                <a:solidFill>
                  <a:srgbClr val="E74C2E"/>
                </a:solidFill>
                <a:latin typeface="微软雅黑" panose="020B0503020204020204" pitchFamily="34" charset="-122"/>
                <a:ea typeface="微软雅黑" panose="020B0503020204020204" pitchFamily="34" charset="-122"/>
              </a:rPr>
              <a:t>《中华人民共和国职业病防治法》</a:t>
            </a:r>
            <a:r>
              <a:rPr lang="zh-CN" sz="1200" b="1" dirty="0">
                <a:solidFill>
                  <a:schemeClr val="tx1">
                    <a:lumMod val="75000"/>
                    <a:lumOff val="25000"/>
                  </a:schemeClr>
                </a:solidFill>
                <a:latin typeface="微软雅黑" panose="020B0503020204020204" pitchFamily="34" charset="-122"/>
                <a:ea typeface="微软雅黑" panose="020B0503020204020204" pitchFamily="34" charset="-122"/>
              </a:rPr>
              <a:t>为了预防、控制和消除职业病危害，防治职业病，保护劳动者健康及其相关权益，促进经济社会发展，依据宪法制定。</a:t>
            </a:r>
          </a:p>
        </p:txBody>
      </p:sp>
      <p:grpSp>
        <p:nvGrpSpPr>
          <p:cNvPr id="359" name="组合 22"/>
          <p:cNvGrpSpPr/>
          <p:nvPr/>
        </p:nvGrpSpPr>
        <p:grpSpPr>
          <a:xfrm>
            <a:off x="1187624" y="195486"/>
            <a:ext cx="1515760" cy="72008"/>
            <a:chOff x="539552" y="195486"/>
            <a:chExt cx="1482080" cy="72008"/>
          </a:xfrm>
        </p:grpSpPr>
        <p:sp>
          <p:nvSpPr>
            <p:cNvPr id="1049575" name="矩形 23"/>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576" name="矩形 24"/>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577" name="TextBox 47"/>
          <p:cNvSpPr txBox="1"/>
          <p:nvPr/>
        </p:nvSpPr>
        <p:spPr>
          <a:xfrm>
            <a:off x="1160780" y="325120"/>
            <a:ext cx="1863090"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职业病法律法规</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54"/>
                                        </p:tgtEl>
                                        <p:attrNameLst>
                                          <p:attrName>style.visibility</p:attrName>
                                        </p:attrNameLst>
                                      </p:cBhvr>
                                      <p:to>
                                        <p:strVal val="visible"/>
                                      </p:to>
                                    </p:set>
                                    <p:anim calcmode="lin" valueType="num">
                                      <p:cBhvr additive="base">
                                        <p:cTn id="7" dur="500" fill="hold"/>
                                        <p:tgtEl>
                                          <p:spTgt spid="354"/>
                                        </p:tgtEl>
                                        <p:attrNameLst>
                                          <p:attrName>ppt_x</p:attrName>
                                        </p:attrNameLst>
                                      </p:cBhvr>
                                      <p:tavLst>
                                        <p:tav tm="0">
                                          <p:val>
                                            <p:strVal val="1+#ppt_w/2"/>
                                          </p:val>
                                        </p:tav>
                                        <p:tav tm="100000">
                                          <p:val>
                                            <p:strVal val="#ppt_x"/>
                                          </p:val>
                                        </p:tav>
                                      </p:tavLst>
                                    </p:anim>
                                    <p:anim calcmode="lin" valueType="num">
                                      <p:cBhvr additive="base">
                                        <p:cTn id="8" dur="500" fill="hold"/>
                                        <p:tgtEl>
                                          <p:spTgt spid="3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56"/>
                                        </p:tgtEl>
                                        <p:attrNameLst>
                                          <p:attrName>style.visibility</p:attrName>
                                        </p:attrNameLst>
                                      </p:cBhvr>
                                      <p:to>
                                        <p:strVal val="visible"/>
                                      </p:to>
                                    </p:set>
                                    <p:anim calcmode="lin" valueType="num">
                                      <p:cBhvr additive="base">
                                        <p:cTn id="12" dur="500" fill="hold"/>
                                        <p:tgtEl>
                                          <p:spTgt spid="356"/>
                                        </p:tgtEl>
                                        <p:attrNameLst>
                                          <p:attrName>ppt_x</p:attrName>
                                        </p:attrNameLst>
                                      </p:cBhvr>
                                      <p:tavLst>
                                        <p:tav tm="0">
                                          <p:val>
                                            <p:strVal val="1+#ppt_w/2"/>
                                          </p:val>
                                        </p:tav>
                                        <p:tav tm="100000">
                                          <p:val>
                                            <p:strVal val="#ppt_x"/>
                                          </p:val>
                                        </p:tav>
                                      </p:tavLst>
                                    </p:anim>
                                    <p:anim calcmode="lin" valueType="num">
                                      <p:cBhvr additive="base">
                                        <p:cTn id="13" dur="500" fill="hold"/>
                                        <p:tgtEl>
                                          <p:spTgt spid="35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355"/>
                                        </p:tgtEl>
                                        <p:attrNameLst>
                                          <p:attrName>style.visibility</p:attrName>
                                        </p:attrNameLst>
                                      </p:cBhvr>
                                      <p:to>
                                        <p:strVal val="visible"/>
                                      </p:to>
                                    </p:set>
                                    <p:anim calcmode="lin" valueType="num">
                                      <p:cBhvr additive="base">
                                        <p:cTn id="17" dur="500" fill="hold"/>
                                        <p:tgtEl>
                                          <p:spTgt spid="355"/>
                                        </p:tgtEl>
                                        <p:attrNameLst>
                                          <p:attrName>ppt_x</p:attrName>
                                        </p:attrNameLst>
                                      </p:cBhvr>
                                      <p:tavLst>
                                        <p:tav tm="0">
                                          <p:val>
                                            <p:strVal val="1+#ppt_w/2"/>
                                          </p:val>
                                        </p:tav>
                                        <p:tav tm="100000">
                                          <p:val>
                                            <p:strVal val="#ppt_x"/>
                                          </p:val>
                                        </p:tav>
                                      </p:tavLst>
                                    </p:anim>
                                    <p:anim calcmode="lin" valueType="num">
                                      <p:cBhvr additive="base">
                                        <p:cTn id="18" dur="500" fill="hold"/>
                                        <p:tgtEl>
                                          <p:spTgt spid="35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57"/>
                                        </p:tgtEl>
                                        <p:attrNameLst>
                                          <p:attrName>style.visibility</p:attrName>
                                        </p:attrNameLst>
                                      </p:cBhvr>
                                      <p:to>
                                        <p:strVal val="visible"/>
                                      </p:to>
                                    </p:set>
                                    <p:anim calcmode="lin" valueType="num">
                                      <p:cBhvr additive="base">
                                        <p:cTn id="22" dur="500" fill="hold"/>
                                        <p:tgtEl>
                                          <p:spTgt spid="357"/>
                                        </p:tgtEl>
                                        <p:attrNameLst>
                                          <p:attrName>ppt_x</p:attrName>
                                        </p:attrNameLst>
                                      </p:cBhvr>
                                      <p:tavLst>
                                        <p:tav tm="0">
                                          <p:val>
                                            <p:strVal val="1+#ppt_w/2"/>
                                          </p:val>
                                        </p:tav>
                                        <p:tav tm="100000">
                                          <p:val>
                                            <p:strVal val="#ppt_x"/>
                                          </p:val>
                                        </p:tav>
                                      </p:tavLst>
                                    </p:anim>
                                    <p:anim calcmode="lin" valueType="num">
                                      <p:cBhvr additive="base">
                                        <p:cTn id="23" dur="500" fill="hold"/>
                                        <p:tgtEl>
                                          <p:spTgt spid="35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53"/>
                                        </p:tgtEl>
                                        <p:attrNameLst>
                                          <p:attrName>style.visibility</p:attrName>
                                        </p:attrNameLst>
                                      </p:cBhvr>
                                      <p:to>
                                        <p:strVal val="visible"/>
                                      </p:to>
                                    </p:set>
                                    <p:anim calcmode="lin" valueType="num">
                                      <p:cBhvr additive="base">
                                        <p:cTn id="27" dur="500" fill="hold"/>
                                        <p:tgtEl>
                                          <p:spTgt spid="353"/>
                                        </p:tgtEl>
                                        <p:attrNameLst>
                                          <p:attrName>ppt_x</p:attrName>
                                        </p:attrNameLst>
                                      </p:cBhvr>
                                      <p:tavLst>
                                        <p:tav tm="0">
                                          <p:val>
                                            <p:strVal val="1+#ppt_w/2"/>
                                          </p:val>
                                        </p:tav>
                                        <p:tav tm="100000">
                                          <p:val>
                                            <p:strVal val="#ppt_x"/>
                                          </p:val>
                                        </p:tav>
                                      </p:tavLst>
                                    </p:anim>
                                    <p:anim calcmode="lin" valueType="num">
                                      <p:cBhvr additive="base">
                                        <p:cTn id="28" dur="500" fill="hold"/>
                                        <p:tgtEl>
                                          <p:spTgt spid="35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358"/>
                                        </p:tgtEl>
                                        <p:attrNameLst>
                                          <p:attrName>style.visibility</p:attrName>
                                        </p:attrNameLst>
                                      </p:cBhvr>
                                      <p:to>
                                        <p:strVal val="visible"/>
                                      </p:to>
                                    </p:set>
                                    <p:animEffect transition="in" filter="wipe(left)">
                                      <p:cBhvr>
                                        <p:cTn id="32" dur="500"/>
                                        <p:tgtEl>
                                          <p:spTgt spid="358"/>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049574"/>
                                        </p:tgtEl>
                                        <p:attrNameLst>
                                          <p:attrName>style.visibility</p:attrName>
                                        </p:attrNameLst>
                                      </p:cBhvr>
                                      <p:to>
                                        <p:strVal val="visible"/>
                                      </p:to>
                                    </p:set>
                                    <p:animEffect transition="in" filter="wipe(left)">
                                      <p:cBhvr>
                                        <p:cTn id="36" dur="500"/>
                                        <p:tgtEl>
                                          <p:spTgt spid="1049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5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52" name="日期占位符 1"/>
          <p:cNvSpPr>
            <a:spLocks noGrp="1"/>
          </p:cNvSpPr>
          <p:nvPr>
            <p:ph type="dt" sz="half" idx="10"/>
          </p:nvPr>
        </p:nvSpPr>
        <p:spPr/>
        <p:txBody>
          <a:bodyPr/>
          <a:lstStyle/>
          <a:p>
            <a:fld id="{BAA21107-9356-4D96-B5C9-A6C51C070587}" type="datetime1">
              <a:rPr lang="zh-CN" altLang="en-US" smtClean="0"/>
              <a:t>2020/8/14</a:t>
            </a:fld>
            <a:endParaRPr lang="zh-CN" altLang="en-US"/>
          </a:p>
        </p:txBody>
      </p:sp>
      <p:grpSp>
        <p:nvGrpSpPr>
          <p:cNvPr id="387" name="组合 25"/>
          <p:cNvGrpSpPr/>
          <p:nvPr/>
        </p:nvGrpSpPr>
        <p:grpSpPr>
          <a:xfrm>
            <a:off x="320817" y="1645921"/>
            <a:ext cx="4074795" cy="2485390"/>
            <a:chOff x="320817" y="1645921"/>
            <a:chExt cx="4074795" cy="2485390"/>
          </a:xfrm>
        </p:grpSpPr>
        <p:cxnSp>
          <p:nvCxnSpPr>
            <p:cNvPr id="3145761" name="Straight Connector 86"/>
            <p:cNvCxnSpPr/>
            <p:nvPr/>
          </p:nvCxnSpPr>
          <p:spPr>
            <a:xfrm>
              <a:off x="914943" y="1772972"/>
              <a:ext cx="2862000" cy="0"/>
            </a:xfrm>
            <a:prstGeom prst="line">
              <a:avLst/>
            </a:prstGeom>
            <a:noFill/>
            <a:ln w="50800">
              <a:solidFill>
                <a:schemeClr val="tx2">
                  <a:lumMod val="75000"/>
                </a:schemeClr>
              </a:solidFill>
              <a:headEnd type="oval"/>
              <a:tailEnd type="none"/>
            </a:ln>
          </p:spPr>
        </p:cxnSp>
        <p:cxnSp>
          <p:nvCxnSpPr>
            <p:cNvPr id="3145762" name="Straight Connector 85"/>
            <p:cNvCxnSpPr/>
            <p:nvPr/>
          </p:nvCxnSpPr>
          <p:spPr>
            <a:xfrm>
              <a:off x="1411722" y="2643421"/>
              <a:ext cx="2349000" cy="0"/>
            </a:xfrm>
            <a:prstGeom prst="line">
              <a:avLst/>
            </a:prstGeom>
            <a:noFill/>
            <a:ln w="50800">
              <a:solidFill>
                <a:schemeClr val="tx2">
                  <a:lumMod val="75000"/>
                </a:schemeClr>
              </a:solidFill>
              <a:tailEnd type="none"/>
            </a:ln>
          </p:spPr>
        </p:cxnSp>
        <p:cxnSp>
          <p:nvCxnSpPr>
            <p:cNvPr id="3145763" name="Straight Connector 13"/>
            <p:cNvCxnSpPr/>
            <p:nvPr/>
          </p:nvCxnSpPr>
          <p:spPr>
            <a:xfrm>
              <a:off x="1392672" y="3513869"/>
              <a:ext cx="2997000" cy="0"/>
            </a:xfrm>
            <a:prstGeom prst="line">
              <a:avLst/>
            </a:prstGeom>
            <a:noFill/>
            <a:ln w="50800">
              <a:solidFill>
                <a:schemeClr val="tx2">
                  <a:lumMod val="75000"/>
                </a:schemeClr>
              </a:solidFill>
              <a:tailEnd type="triangle"/>
            </a:ln>
          </p:spPr>
        </p:cxnSp>
        <p:sp>
          <p:nvSpPr>
            <p:cNvPr id="1049653" name="Oval 42"/>
            <p:cNvSpPr>
              <a:spLocks noChangeArrowheads="1"/>
            </p:cNvSpPr>
            <p:nvPr/>
          </p:nvSpPr>
          <p:spPr bwMode="auto">
            <a:xfrm>
              <a:off x="1421618"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049654" name="TextBox 7"/>
            <p:cNvSpPr txBox="1"/>
            <p:nvPr/>
          </p:nvSpPr>
          <p:spPr>
            <a:xfrm>
              <a:off x="320817" y="2023746"/>
              <a:ext cx="1675130" cy="437515"/>
            </a:xfrm>
            <a:prstGeom prst="rect">
              <a:avLst/>
            </a:prstGeom>
            <a:noFill/>
          </p:spPr>
          <p:txBody>
            <a:bodyPr wrap="square" lIns="68580" tIns="34290" rIns="68580" bIns="34290" rtlCol="0">
              <a:spAutoFit/>
            </a:bodyPr>
            <a:lstStyle/>
            <a:p>
              <a:pPr algn="ctr"/>
              <a:r>
                <a:rPr lang="zh-CN" altLang="en-US" sz="1200" b="1" dirty="0" smtClean="0">
                  <a:solidFill>
                    <a:srgbClr val="E74C2E"/>
                  </a:solidFill>
                  <a:latin typeface="微软雅黑" panose="020B0503020204020204" pitchFamily="34" charset="-122"/>
                  <a:ea typeface="微软雅黑" panose="020B0503020204020204" pitchFamily="34" charset="-122"/>
                </a:rPr>
                <a:t>必须与主体工程同时设计</a:t>
              </a:r>
              <a:endParaRPr lang="zh-CN" altLang="en-US" sz="1200" b="1" dirty="0" smtClean="0">
                <a:solidFill>
                  <a:srgbClr val="404040"/>
                </a:solidFill>
                <a:latin typeface="微软雅黑" panose="020B0503020204020204" pitchFamily="34" charset="-122"/>
                <a:ea typeface="微软雅黑" panose="020B0503020204020204" pitchFamily="34" charset="-122"/>
              </a:endParaRPr>
            </a:p>
          </p:txBody>
        </p:sp>
        <p:sp>
          <p:nvSpPr>
            <p:cNvPr id="1049655" name="TextBox 8"/>
            <p:cNvSpPr txBox="1"/>
            <p:nvPr/>
          </p:nvSpPr>
          <p:spPr>
            <a:xfrm>
              <a:off x="677687" y="3693796"/>
              <a:ext cx="1739900" cy="437515"/>
            </a:xfrm>
            <a:prstGeom prst="rect">
              <a:avLst/>
            </a:prstGeom>
            <a:noFill/>
          </p:spPr>
          <p:txBody>
            <a:bodyPr wrap="square" lIns="68580" tIns="34290" rIns="68580" bIns="34290" rtlCol="0">
              <a:spAutoFit/>
            </a:bodyPr>
            <a:lstStyle/>
            <a:p>
              <a:r>
                <a:rPr lang="zh-CN" altLang="en-US" sz="1200" b="1" dirty="0">
                  <a:solidFill>
                    <a:srgbClr val="E74C2E"/>
                  </a:solidFill>
                  <a:latin typeface="微软雅黑" panose="020B0503020204020204" pitchFamily="34" charset="-122"/>
                  <a:ea typeface="微软雅黑" panose="020B0503020204020204" pitchFamily="34" charset="-122"/>
                </a:rPr>
                <a:t>必须与主体工程同时投入使用</a:t>
              </a:r>
            </a:p>
          </p:txBody>
        </p:sp>
        <p:sp>
          <p:nvSpPr>
            <p:cNvPr id="1049656" name="Arc 1"/>
            <p:cNvSpPr/>
            <p:nvPr/>
          </p:nvSpPr>
          <p:spPr>
            <a:xfrm>
              <a:off x="3284698" y="1772973"/>
              <a:ext cx="873896" cy="873896"/>
            </a:xfrm>
            <a:prstGeom prst="arc">
              <a:avLst>
                <a:gd name="adj1" fmla="val 16200000"/>
                <a:gd name="adj2" fmla="val 5171460"/>
              </a:avLst>
            </a:prstGeom>
            <a:noFill/>
            <a:ln w="50800">
              <a:solidFill>
                <a:schemeClr val="tx2">
                  <a:lumMod val="75000"/>
                </a:schemeClr>
              </a:solidFill>
            </a:ln>
          </p:spPr>
          <p:txBody>
            <a:bodyPr vert="horz" wrap="square" lIns="68580" tIns="34290" rIns="68580" bIns="34290" numCol="1" anchor="t" anchorCtr="0" compatLnSpc="1"/>
            <a:lstStyle/>
            <a:p>
              <a:endParaRPr lang="zh-CN" altLang="en-US" sz="1200"/>
            </a:p>
          </p:txBody>
        </p:sp>
        <p:sp>
          <p:nvSpPr>
            <p:cNvPr id="1049657" name="TextBox 10"/>
            <p:cNvSpPr txBox="1"/>
            <p:nvPr/>
          </p:nvSpPr>
          <p:spPr>
            <a:xfrm>
              <a:off x="2747152" y="2820671"/>
              <a:ext cx="1648460" cy="437515"/>
            </a:xfrm>
            <a:prstGeom prst="rect">
              <a:avLst/>
            </a:prstGeom>
            <a:noFill/>
          </p:spPr>
          <p:txBody>
            <a:bodyPr wrap="square" lIns="68580" tIns="34290" rIns="68580" bIns="34290" rtlCol="0">
              <a:spAutoFit/>
            </a:bodyPr>
            <a:lstStyle/>
            <a:p>
              <a:pPr algn="ctr"/>
              <a:r>
                <a:rPr lang="zh-CN" altLang="en-US" sz="1200" b="1" dirty="0">
                  <a:solidFill>
                    <a:srgbClr val="E74C2E"/>
                  </a:solidFill>
                  <a:latin typeface="微软雅黑" panose="020B0503020204020204" pitchFamily="34" charset="-122"/>
                  <a:ea typeface="微软雅黑" panose="020B0503020204020204" pitchFamily="34" charset="-122"/>
                </a:rPr>
                <a:t>必须与主体工程同时施工</a:t>
              </a:r>
            </a:p>
          </p:txBody>
        </p:sp>
        <p:sp>
          <p:nvSpPr>
            <p:cNvPr id="1049658" name="Arc 69"/>
            <p:cNvSpPr/>
            <p:nvPr/>
          </p:nvSpPr>
          <p:spPr>
            <a:xfrm flipH="1">
              <a:off x="992497" y="2643421"/>
              <a:ext cx="873896" cy="873896"/>
            </a:xfrm>
            <a:prstGeom prst="arc">
              <a:avLst>
                <a:gd name="adj1" fmla="val 16200000"/>
                <a:gd name="adj2" fmla="val 5171460"/>
              </a:avLst>
            </a:prstGeom>
            <a:noFill/>
            <a:ln w="50800">
              <a:solidFill>
                <a:schemeClr val="tx2">
                  <a:lumMod val="75000"/>
                </a:schemeClr>
              </a:solidFill>
            </a:ln>
          </p:spPr>
          <p:txBody>
            <a:bodyPr vert="horz" wrap="square" lIns="68580" tIns="34290" rIns="68580" bIns="34290" numCol="1" anchor="t" anchorCtr="0" compatLnSpc="1"/>
            <a:lstStyle/>
            <a:p>
              <a:endParaRPr lang="zh-CN" altLang="en-US" sz="1200"/>
            </a:p>
          </p:txBody>
        </p:sp>
        <p:sp>
          <p:nvSpPr>
            <p:cNvPr id="1049659" name="Oval 14"/>
            <p:cNvSpPr/>
            <p:nvPr/>
          </p:nvSpPr>
          <p:spPr>
            <a:xfrm>
              <a:off x="1029311" y="1645921"/>
              <a:ext cx="239447" cy="239447"/>
            </a:xfrm>
            <a:prstGeom prst="ellipse">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1</a:t>
              </a:r>
              <a:endParaRPr lang="zh-CN" altLang="en-US" sz="1200" b="1" dirty="0">
                <a:solidFill>
                  <a:schemeClr val="bg1"/>
                </a:solidFill>
              </a:endParaRPr>
            </a:p>
          </p:txBody>
        </p:sp>
        <p:sp>
          <p:nvSpPr>
            <p:cNvPr id="1049660" name="Oval 88"/>
            <p:cNvSpPr/>
            <p:nvPr/>
          </p:nvSpPr>
          <p:spPr>
            <a:xfrm>
              <a:off x="3492652" y="2525233"/>
              <a:ext cx="239447" cy="239447"/>
            </a:xfrm>
            <a:prstGeom prst="ellipse">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2</a:t>
              </a:r>
              <a:endParaRPr lang="zh-CN" altLang="en-US" sz="1200" b="1" dirty="0">
                <a:solidFill>
                  <a:schemeClr val="bg1"/>
                </a:solidFill>
              </a:endParaRPr>
            </a:p>
          </p:txBody>
        </p:sp>
        <p:sp>
          <p:nvSpPr>
            <p:cNvPr id="1049661" name="Oval 89"/>
            <p:cNvSpPr/>
            <p:nvPr/>
          </p:nvSpPr>
          <p:spPr>
            <a:xfrm>
              <a:off x="1370949" y="3387552"/>
              <a:ext cx="239447" cy="239447"/>
            </a:xfrm>
            <a:prstGeom prst="ellipse">
              <a:avLst/>
            </a:pr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1200" b="1" dirty="0">
                  <a:solidFill>
                    <a:schemeClr val="bg1"/>
                  </a:solidFill>
                </a:rPr>
                <a:t>3</a:t>
              </a:r>
              <a:endParaRPr lang="zh-CN" altLang="en-US" sz="1200" b="1" dirty="0">
                <a:solidFill>
                  <a:schemeClr val="bg1"/>
                </a:solidFill>
              </a:endParaRPr>
            </a:p>
          </p:txBody>
        </p:sp>
        <p:sp>
          <p:nvSpPr>
            <p:cNvPr id="1049662" name="Oval 42"/>
            <p:cNvSpPr>
              <a:spLocks noChangeArrowheads="1"/>
            </p:cNvSpPr>
            <p:nvPr/>
          </p:nvSpPr>
          <p:spPr bwMode="auto">
            <a:xfrm>
              <a:off x="2050133"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049663" name="Oval 42"/>
            <p:cNvSpPr>
              <a:spLocks noChangeArrowheads="1"/>
            </p:cNvSpPr>
            <p:nvPr/>
          </p:nvSpPr>
          <p:spPr bwMode="auto">
            <a:xfrm>
              <a:off x="2694053"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049664" name="Oval 42"/>
            <p:cNvSpPr>
              <a:spLocks noChangeArrowheads="1"/>
            </p:cNvSpPr>
            <p:nvPr/>
          </p:nvSpPr>
          <p:spPr bwMode="auto">
            <a:xfrm>
              <a:off x="3340069" y="1691409"/>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049665" name="Oval 42"/>
            <p:cNvSpPr>
              <a:spLocks noChangeArrowheads="1"/>
            </p:cNvSpPr>
            <p:nvPr/>
          </p:nvSpPr>
          <p:spPr bwMode="auto">
            <a:xfrm>
              <a:off x="1865029" y="2567935"/>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049666" name="Oval 42"/>
            <p:cNvSpPr>
              <a:spLocks noChangeArrowheads="1"/>
            </p:cNvSpPr>
            <p:nvPr/>
          </p:nvSpPr>
          <p:spPr bwMode="auto">
            <a:xfrm>
              <a:off x="2510509" y="2567935"/>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049667" name="Oval 42"/>
            <p:cNvSpPr>
              <a:spLocks noChangeArrowheads="1"/>
            </p:cNvSpPr>
            <p:nvPr/>
          </p:nvSpPr>
          <p:spPr bwMode="auto">
            <a:xfrm>
              <a:off x="3166156" y="2575635"/>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049668" name="Oval 42"/>
            <p:cNvSpPr>
              <a:spLocks noChangeArrowheads="1"/>
            </p:cNvSpPr>
            <p:nvPr/>
          </p:nvSpPr>
          <p:spPr bwMode="auto">
            <a:xfrm>
              <a:off x="1865029" y="3445280"/>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049669" name="Oval 42"/>
            <p:cNvSpPr>
              <a:spLocks noChangeArrowheads="1"/>
            </p:cNvSpPr>
            <p:nvPr/>
          </p:nvSpPr>
          <p:spPr bwMode="auto">
            <a:xfrm>
              <a:off x="2510509" y="3453148"/>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049670" name="Oval 42"/>
            <p:cNvSpPr>
              <a:spLocks noChangeArrowheads="1"/>
            </p:cNvSpPr>
            <p:nvPr/>
          </p:nvSpPr>
          <p:spPr bwMode="auto">
            <a:xfrm>
              <a:off x="3166156" y="3444423"/>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sp>
          <p:nvSpPr>
            <p:cNvPr id="1049671" name="Oval 42"/>
            <p:cNvSpPr>
              <a:spLocks noChangeArrowheads="1"/>
            </p:cNvSpPr>
            <p:nvPr/>
          </p:nvSpPr>
          <p:spPr bwMode="auto">
            <a:xfrm>
              <a:off x="3821804" y="3444423"/>
              <a:ext cx="133533" cy="144076"/>
            </a:xfrm>
            <a:prstGeom prst="ellipse">
              <a:avLst/>
            </a:prstGeom>
            <a:solidFill>
              <a:srgbClr val="E2E2E2"/>
            </a:solidFill>
            <a:ln w="19050">
              <a:solidFill>
                <a:srgbClr val="E74C2E"/>
              </a:solidFill>
              <a:round/>
            </a:ln>
          </p:spPr>
          <p:txBody>
            <a:bodyPr vert="horz" wrap="square" lIns="68580" tIns="34290" rIns="68580" bIns="34290" numCol="1" anchor="t" anchorCtr="0" compatLnSpc="1"/>
            <a:lstStyle/>
            <a:p>
              <a:endParaRPr lang="zh-CN" altLang="en-US" sz="1200"/>
            </a:p>
          </p:txBody>
        </p:sp>
      </p:grpSp>
      <p:sp>
        <p:nvSpPr>
          <p:cNvPr id="1049672" name="文本框 8"/>
          <p:cNvSpPr txBox="1"/>
          <p:nvPr/>
        </p:nvSpPr>
        <p:spPr>
          <a:xfrm>
            <a:off x="4716145" y="998220"/>
            <a:ext cx="4029710" cy="108394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en-US" altLang="zh-CN" sz="2000" b="1" dirty="0" smtClean="0">
                <a:solidFill>
                  <a:srgbClr val="E74C2E"/>
                </a:solidFill>
                <a:latin typeface="微软雅黑" panose="020B0503020204020204" pitchFamily="34" charset="-122"/>
                <a:ea typeface="微软雅黑" panose="020B0503020204020204" pitchFamily="34" charset="-122"/>
              </a:rPr>
              <a:t>01</a:t>
            </a:r>
            <a:r>
              <a:rPr lang="zh-CN" altLang="en-US" sz="1200" b="1" dirty="0">
                <a:solidFill>
                  <a:srgbClr val="404040"/>
                </a:solidFill>
                <a:latin typeface="微软雅黑" panose="020B0503020204020204" pitchFamily="34" charset="-122"/>
                <a:ea typeface="微软雅黑" panose="020B0503020204020204" pitchFamily="34" charset="-122"/>
              </a:rPr>
              <a:t>设计单位在编制建设项目的初步设计文件时，应当同时编制《劳动安全卫生专篇》，职业健康安全设施的设计，必须符合国家标准，行业标准。</a:t>
            </a:r>
          </a:p>
        </p:txBody>
      </p:sp>
      <p:sp>
        <p:nvSpPr>
          <p:cNvPr id="1049673" name="文本框 8"/>
          <p:cNvSpPr txBox="1"/>
          <p:nvPr/>
        </p:nvSpPr>
        <p:spPr>
          <a:xfrm>
            <a:off x="4716145" y="2080895"/>
            <a:ext cx="3933190" cy="108394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en-US" altLang="zh-CN" sz="2000" b="1" dirty="0" smtClean="0">
                <a:solidFill>
                  <a:srgbClr val="E74C2E"/>
                </a:solidFill>
                <a:latin typeface="微软雅黑" panose="020B0503020204020204" pitchFamily="34" charset="-122"/>
                <a:ea typeface="微软雅黑" panose="020B0503020204020204" pitchFamily="34" charset="-122"/>
              </a:rPr>
              <a:t>02</a:t>
            </a:r>
            <a:r>
              <a:rPr lang="zh-CN" altLang="en-US" sz="1200" b="1" dirty="0" smtClean="0">
                <a:solidFill>
                  <a:srgbClr val="404040"/>
                </a:solidFill>
                <a:latin typeface="微软雅黑" panose="020B0503020204020204" pitchFamily="34" charset="-122"/>
                <a:ea typeface="微软雅黑" panose="020B0503020204020204" pitchFamily="34" charset="-122"/>
              </a:rPr>
              <a:t>施工单位必须按照审查批准的设计文件进行施工，不得擅自更改职业健康安全设施的设计，并对施工质量负责。</a:t>
            </a:r>
          </a:p>
        </p:txBody>
      </p:sp>
      <p:sp>
        <p:nvSpPr>
          <p:cNvPr id="1049674" name="文本框 8"/>
          <p:cNvSpPr txBox="1"/>
          <p:nvPr/>
        </p:nvSpPr>
        <p:spPr>
          <a:xfrm>
            <a:off x="4716145" y="3258185"/>
            <a:ext cx="3933190" cy="163766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en-US" altLang="zh-CN" sz="2000" b="1" dirty="0" smtClean="0">
                <a:solidFill>
                  <a:srgbClr val="E74C2E"/>
                </a:solidFill>
                <a:latin typeface="微软雅黑" panose="020B0503020204020204" pitchFamily="34" charset="-122"/>
                <a:ea typeface="微软雅黑" panose="020B0503020204020204" pitchFamily="34" charset="-122"/>
              </a:rPr>
              <a:t>03</a:t>
            </a:r>
            <a:r>
              <a:rPr lang="zh-CN" altLang="en-US" sz="1200" b="1" dirty="0" smtClean="0">
                <a:solidFill>
                  <a:srgbClr val="404040"/>
                </a:solidFill>
                <a:latin typeface="微软雅黑" panose="020B0503020204020204" pitchFamily="34" charset="-122"/>
                <a:ea typeface="微软雅黑" panose="020B0503020204020204" pitchFamily="34" charset="-122"/>
              </a:rPr>
              <a:t>建设项目的竣工验收必须按照国家有关建设项目职业健康安全验收规定进行，不符合职业健康安全标准的，不得验收和投入使用。</a:t>
            </a:r>
            <a:r>
              <a:rPr lang="zh-CN" altLang="en-US" sz="1200" b="1" dirty="0" smtClean="0">
                <a:solidFill>
                  <a:srgbClr val="E74C2E"/>
                </a:solidFill>
                <a:latin typeface="微软雅黑" panose="020B0503020204020204" pitchFamily="34" charset="-122"/>
                <a:ea typeface="微软雅黑" panose="020B0503020204020204" pitchFamily="34" charset="-122"/>
              </a:rPr>
              <a:t>建设项目验收合格正式投入运行后，不得将职业健康安全设施闲置不用，生产设施和职业健康安全设施必须同时投入使用。</a:t>
            </a:r>
          </a:p>
        </p:txBody>
      </p:sp>
      <p:grpSp>
        <p:nvGrpSpPr>
          <p:cNvPr id="388" name="组合 31"/>
          <p:cNvGrpSpPr/>
          <p:nvPr/>
        </p:nvGrpSpPr>
        <p:grpSpPr>
          <a:xfrm>
            <a:off x="1187624" y="195486"/>
            <a:ext cx="1515760" cy="72008"/>
            <a:chOff x="539552" y="195486"/>
            <a:chExt cx="1482080" cy="72008"/>
          </a:xfrm>
        </p:grpSpPr>
        <p:sp>
          <p:nvSpPr>
            <p:cNvPr id="1049675" name="矩形 32"/>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676" name="矩形 33"/>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677" name="TextBox 47"/>
          <p:cNvSpPr txBox="1"/>
          <p:nvPr/>
        </p:nvSpPr>
        <p:spPr>
          <a:xfrm>
            <a:off x="1160780" y="267335"/>
            <a:ext cx="2331720" cy="58356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职业健康安全管理三同时</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87"/>
                                        </p:tgtEl>
                                        <p:attrNameLst>
                                          <p:attrName>style.visibility</p:attrName>
                                        </p:attrNameLst>
                                      </p:cBhvr>
                                      <p:to>
                                        <p:strVal val="visible"/>
                                      </p:to>
                                    </p:set>
                                    <p:animEffect transition="in" filter="dissolve">
                                      <p:cBhvr>
                                        <p:cTn id="7" dur="1000"/>
                                        <p:tgtEl>
                                          <p:spTgt spid="38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049672"/>
                                        </p:tgtEl>
                                        <p:attrNameLst>
                                          <p:attrName>style.visibility</p:attrName>
                                        </p:attrNameLst>
                                      </p:cBhvr>
                                      <p:to>
                                        <p:strVal val="visible"/>
                                      </p:to>
                                    </p:set>
                                    <p:anim calcmode="lin" valueType="num">
                                      <p:cBhvr additive="base">
                                        <p:cTn id="11" dur="500" fill="hold"/>
                                        <p:tgtEl>
                                          <p:spTgt spid="1049672"/>
                                        </p:tgtEl>
                                        <p:attrNameLst>
                                          <p:attrName>ppt_x</p:attrName>
                                        </p:attrNameLst>
                                      </p:cBhvr>
                                      <p:tavLst>
                                        <p:tav tm="0">
                                          <p:val>
                                            <p:strVal val="1+#ppt_w/2"/>
                                          </p:val>
                                        </p:tav>
                                        <p:tav tm="100000">
                                          <p:val>
                                            <p:strVal val="#ppt_x"/>
                                          </p:val>
                                        </p:tav>
                                      </p:tavLst>
                                    </p:anim>
                                    <p:anim calcmode="lin" valueType="num">
                                      <p:cBhvr additive="base">
                                        <p:cTn id="12" dur="500" fill="hold"/>
                                        <p:tgtEl>
                                          <p:spTgt spid="104967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grpId="0" nodeType="afterEffect">
                                  <p:stCondLst>
                                    <p:cond delay="0"/>
                                  </p:stCondLst>
                                  <p:childTnLst>
                                    <p:set>
                                      <p:cBhvr>
                                        <p:cTn id="15" dur="1" fill="hold">
                                          <p:stCondLst>
                                            <p:cond delay="0"/>
                                          </p:stCondLst>
                                        </p:cTn>
                                        <p:tgtEl>
                                          <p:spTgt spid="1049673"/>
                                        </p:tgtEl>
                                        <p:attrNameLst>
                                          <p:attrName>style.visibility</p:attrName>
                                        </p:attrNameLst>
                                      </p:cBhvr>
                                      <p:to>
                                        <p:strVal val="visible"/>
                                      </p:to>
                                    </p:set>
                                    <p:anim calcmode="lin" valueType="num">
                                      <p:cBhvr additive="base">
                                        <p:cTn id="16" dur="500" fill="hold"/>
                                        <p:tgtEl>
                                          <p:spTgt spid="1049673"/>
                                        </p:tgtEl>
                                        <p:attrNameLst>
                                          <p:attrName>ppt_x</p:attrName>
                                        </p:attrNameLst>
                                      </p:cBhvr>
                                      <p:tavLst>
                                        <p:tav tm="0">
                                          <p:val>
                                            <p:strVal val="1+#ppt_w/2"/>
                                          </p:val>
                                        </p:tav>
                                        <p:tav tm="100000">
                                          <p:val>
                                            <p:strVal val="#ppt_x"/>
                                          </p:val>
                                        </p:tav>
                                      </p:tavLst>
                                    </p:anim>
                                    <p:anim calcmode="lin" valueType="num">
                                      <p:cBhvr additive="base">
                                        <p:cTn id="17" dur="500" fill="hold"/>
                                        <p:tgtEl>
                                          <p:spTgt spid="1049673"/>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1049674"/>
                                        </p:tgtEl>
                                        <p:attrNameLst>
                                          <p:attrName>style.visibility</p:attrName>
                                        </p:attrNameLst>
                                      </p:cBhvr>
                                      <p:to>
                                        <p:strVal val="visible"/>
                                      </p:to>
                                    </p:set>
                                    <p:anim calcmode="lin" valueType="num">
                                      <p:cBhvr additive="base">
                                        <p:cTn id="21" dur="500" fill="hold"/>
                                        <p:tgtEl>
                                          <p:spTgt spid="1049674"/>
                                        </p:tgtEl>
                                        <p:attrNameLst>
                                          <p:attrName>ppt_x</p:attrName>
                                        </p:attrNameLst>
                                      </p:cBhvr>
                                      <p:tavLst>
                                        <p:tav tm="0">
                                          <p:val>
                                            <p:strVal val="1+#ppt_w/2"/>
                                          </p:val>
                                        </p:tav>
                                        <p:tav tm="100000">
                                          <p:val>
                                            <p:strVal val="#ppt_x"/>
                                          </p:val>
                                        </p:tav>
                                      </p:tavLst>
                                    </p:anim>
                                    <p:anim calcmode="lin" valueType="num">
                                      <p:cBhvr additive="base">
                                        <p:cTn id="22" dur="500" fill="hold"/>
                                        <p:tgtEl>
                                          <p:spTgt spid="1049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72" grpId="0"/>
      <p:bldP spid="1049673" grpId="0"/>
      <p:bldP spid="10496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12" name="日期占位符 1"/>
          <p:cNvSpPr>
            <a:spLocks noGrp="1"/>
          </p:cNvSpPr>
          <p:nvPr>
            <p:ph type="dt" sz="half" idx="10"/>
          </p:nvPr>
        </p:nvSpPr>
        <p:spPr/>
        <p:txBody>
          <a:bodyPr/>
          <a:lstStyle/>
          <a:p>
            <a:fld id="{C4DA20A6-7271-4E0F-B851-FF4B4DBFF237}" type="datetime1">
              <a:rPr lang="zh-CN" altLang="en-US" smtClean="0"/>
              <a:t>2020/8/14</a:t>
            </a:fld>
            <a:endParaRPr lang="zh-CN" altLang="en-US"/>
          </a:p>
        </p:txBody>
      </p:sp>
      <p:grpSp>
        <p:nvGrpSpPr>
          <p:cNvPr id="398" name="组合 15"/>
          <p:cNvGrpSpPr/>
          <p:nvPr/>
        </p:nvGrpSpPr>
        <p:grpSpPr>
          <a:xfrm>
            <a:off x="5632704" y="3060818"/>
            <a:ext cx="3023489" cy="1480730"/>
            <a:chOff x="5632704" y="3204328"/>
            <a:chExt cx="3023489" cy="1480730"/>
          </a:xfrm>
        </p:grpSpPr>
        <p:sp>
          <p:nvSpPr>
            <p:cNvPr id="1049713" name="矩形 16"/>
            <p:cNvSpPr/>
            <p:nvPr/>
          </p:nvSpPr>
          <p:spPr>
            <a:xfrm>
              <a:off x="5792129" y="3588413"/>
              <a:ext cx="2864064" cy="1096645"/>
            </a:xfrm>
            <a:prstGeom prst="rect">
              <a:avLst/>
            </a:prstGeom>
          </p:spPr>
          <p:txBody>
            <a:bodyPr wrap="square">
              <a:spAutoFit/>
            </a:bodyPr>
            <a:lstStyle/>
            <a:p>
              <a:pPr algn="just" fontAlgn="auto">
                <a:lnSpc>
                  <a:spcPts val="1960"/>
                </a:lnSpc>
              </a:pPr>
              <a:r>
                <a:rPr lang="en-US" altLang="zh-CN" sz="1050" b="1" dirty="0">
                  <a:solidFill>
                    <a:srgbClr val="404040"/>
                  </a:solidFill>
                  <a:latin typeface="微软雅黑" panose="020B0503020204020204" pitchFamily="34" charset="-122"/>
                  <a:ea typeface="微软雅黑" panose="020B0503020204020204" pitchFamily="34" charset="-122"/>
                </a:rPr>
                <a:t>产生职业病危害的用人单位，应当在醒目位置设置公告栏，公布有关职业病防治的规章制度、操作规程、职业病危害事故应急救援措施和工作场所职业病危害因素检测结果</a:t>
              </a:r>
            </a:p>
          </p:txBody>
        </p:sp>
        <p:sp>
          <p:nvSpPr>
            <p:cNvPr id="1049714" name="TextBox 17"/>
            <p:cNvSpPr txBox="1"/>
            <p:nvPr/>
          </p:nvSpPr>
          <p:spPr>
            <a:xfrm>
              <a:off x="6218077" y="3219822"/>
              <a:ext cx="2011680" cy="368300"/>
            </a:xfrm>
            <a:prstGeom prst="rect">
              <a:avLst/>
            </a:prstGeom>
            <a:noFill/>
          </p:spPr>
          <p:txBody>
            <a:bodyPr wrap="none" rtlCol="0">
              <a:spAutoFit/>
            </a:bodyPr>
            <a:lstStyle/>
            <a:p>
              <a:pPr algn="ctr"/>
              <a:r>
                <a:rPr lang="zh-CN" altLang="en-US" b="1" dirty="0">
                  <a:solidFill>
                    <a:srgbClr val="E74C2E"/>
                  </a:solidFill>
                  <a:latin typeface="微软雅黑" panose="020B0503020204020204" pitchFamily="34" charset="-122"/>
                  <a:ea typeface="微软雅黑" panose="020B0503020204020204" pitchFamily="34" charset="-122"/>
                </a:rPr>
                <a:t>职业危害因素告知</a:t>
              </a:r>
            </a:p>
          </p:txBody>
        </p:sp>
        <p:cxnSp>
          <p:nvCxnSpPr>
            <p:cNvPr id="3145764" name="直接连接符 18"/>
            <p:cNvCxnSpPr/>
            <p:nvPr/>
          </p:nvCxnSpPr>
          <p:spPr>
            <a:xfrm>
              <a:off x="5632704" y="3204328"/>
              <a:ext cx="0" cy="1260009"/>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grpSp>
      <p:grpSp>
        <p:nvGrpSpPr>
          <p:cNvPr id="399" name="组合 19"/>
          <p:cNvGrpSpPr/>
          <p:nvPr/>
        </p:nvGrpSpPr>
        <p:grpSpPr>
          <a:xfrm>
            <a:off x="521640" y="3004557"/>
            <a:ext cx="3046944" cy="1764916"/>
            <a:chOff x="521640" y="3219822"/>
            <a:chExt cx="3046944" cy="1764916"/>
          </a:xfrm>
        </p:grpSpPr>
        <p:grpSp>
          <p:nvGrpSpPr>
            <p:cNvPr id="400" name="组合 20"/>
            <p:cNvGrpSpPr/>
            <p:nvPr/>
          </p:nvGrpSpPr>
          <p:grpSpPr>
            <a:xfrm>
              <a:off x="521640" y="3219822"/>
              <a:ext cx="2864064" cy="1764916"/>
              <a:chOff x="521640" y="3219822"/>
              <a:chExt cx="2864064" cy="1764916"/>
            </a:xfrm>
          </p:grpSpPr>
          <p:sp>
            <p:nvSpPr>
              <p:cNvPr id="1049715" name="矩形 22"/>
              <p:cNvSpPr/>
              <p:nvPr/>
            </p:nvSpPr>
            <p:spPr>
              <a:xfrm>
                <a:off x="521640" y="3610003"/>
                <a:ext cx="2864064" cy="1374735"/>
              </a:xfrm>
              <a:prstGeom prst="rect">
                <a:avLst/>
              </a:prstGeom>
            </p:spPr>
            <p:txBody>
              <a:bodyPr wrap="square">
                <a:spAutoFit/>
              </a:bodyPr>
              <a:lstStyle/>
              <a:p>
                <a:pPr algn="just" fontAlgn="auto">
                  <a:lnSpc>
                    <a:spcPts val="1960"/>
                  </a:lnSpc>
                </a:pPr>
                <a:r>
                  <a:rPr lang="en-US" altLang="zh-CN" sz="1050" b="1" dirty="0" smtClean="0">
                    <a:solidFill>
                      <a:srgbClr val="404040"/>
                    </a:solidFill>
                    <a:latin typeface="微软雅黑" panose="020B0503020204020204" pitchFamily="34" charset="-122"/>
                    <a:ea typeface="微软雅黑" panose="020B0503020204020204" pitchFamily="34" charset="-122"/>
                  </a:rPr>
                  <a:t>建设项目竣工验收</a:t>
                </a:r>
                <a:r>
                  <a:rPr lang="en-US" altLang="zh-CN" sz="1050" b="1" dirty="0" smtClean="0">
                    <a:solidFill>
                      <a:srgbClr val="E74C2E"/>
                    </a:solidFill>
                    <a:latin typeface="微软雅黑" panose="020B0503020204020204" pitchFamily="34" charset="-122"/>
                    <a:ea typeface="微软雅黑" panose="020B0503020204020204" pitchFamily="34" charset="-122"/>
                  </a:rPr>
                  <a:t>30日内</a:t>
                </a:r>
                <a:r>
                  <a:rPr lang="en-US" altLang="zh-CN" sz="1050" b="1" dirty="0" smtClean="0">
                    <a:solidFill>
                      <a:srgbClr val="404040"/>
                    </a:solidFill>
                    <a:latin typeface="微软雅黑" panose="020B0503020204020204" pitchFamily="34" charset="-122"/>
                    <a:ea typeface="微软雅黑" panose="020B0503020204020204" pitchFamily="34" charset="-122"/>
                  </a:rPr>
                  <a:t>进行申报 </a:t>
                </a:r>
                <a:r>
                  <a:rPr lang="zh-CN" altLang="en-US" sz="1050" b="1" dirty="0" smtClean="0">
                    <a:solidFill>
                      <a:srgbClr val="404040"/>
                    </a:solidFill>
                    <a:latin typeface="微软雅黑" panose="020B0503020204020204" pitchFamily="34" charset="-122"/>
                    <a:ea typeface="微软雅黑" panose="020B0503020204020204" pitchFamily="34" charset="-122"/>
                  </a:rPr>
                  <a:t>，通过“职业病危害项目申报系统”进行申报，同时将《职业病危害项目申报表》加盖公章并由主要负责人签字后，连同有关文件、资料一并</a:t>
                </a:r>
                <a:r>
                  <a:rPr lang="zh-CN" altLang="en-US" sz="1050" b="1" dirty="0" smtClean="0">
                    <a:solidFill>
                      <a:srgbClr val="404040"/>
                    </a:solidFill>
                    <a:latin typeface="微软雅黑" panose="020B0503020204020204" pitchFamily="34" charset="-122"/>
                    <a:ea typeface="微软雅黑" panose="020B0503020204020204" pitchFamily="34" charset="-122"/>
                  </a:rPr>
                  <a:t>上报</a:t>
                </a:r>
                <a:endParaRPr lang="zh-CN" altLang="en-US" sz="1050" b="1" dirty="0" smtClean="0">
                  <a:solidFill>
                    <a:srgbClr val="404040"/>
                  </a:solidFill>
                  <a:latin typeface="微软雅黑" panose="020B0503020204020204" pitchFamily="34" charset="-122"/>
                  <a:ea typeface="微软雅黑" panose="020B0503020204020204" pitchFamily="34" charset="-122"/>
                </a:endParaRPr>
              </a:p>
            </p:txBody>
          </p:sp>
          <p:sp>
            <p:nvSpPr>
              <p:cNvPr id="1049716" name="TextBox 23"/>
              <p:cNvSpPr txBox="1"/>
              <p:nvPr/>
            </p:nvSpPr>
            <p:spPr>
              <a:xfrm>
                <a:off x="1027919" y="3219822"/>
                <a:ext cx="2079625" cy="368300"/>
              </a:xfrm>
              <a:prstGeom prst="rect">
                <a:avLst/>
              </a:prstGeom>
              <a:noFill/>
            </p:spPr>
            <p:txBody>
              <a:bodyPr wrap="none" rtlCol="0">
                <a:spAutoFit/>
              </a:bodyPr>
              <a:lstStyle/>
              <a:p>
                <a:pPr algn="ctr"/>
                <a:r>
                  <a:rPr lang="zh-CN" altLang="en-US" b="1" dirty="0" smtClean="0">
                    <a:solidFill>
                      <a:srgbClr val="E74C2E"/>
                    </a:solidFill>
                    <a:latin typeface="微软雅黑" panose="020B0503020204020204" pitchFamily="34" charset="-122"/>
                    <a:ea typeface="微软雅黑" panose="020B0503020204020204" pitchFamily="34" charset="-122"/>
                  </a:rPr>
                  <a:t>职业危害项目申报</a:t>
                </a:r>
                <a:r>
                  <a:rPr lang="en-US" altLang="zh-CN" b="1" dirty="0" smtClean="0">
                    <a:solidFill>
                      <a:srgbClr val="E74C2E"/>
                    </a:solidFill>
                    <a:latin typeface="微软雅黑" panose="020B0503020204020204" pitchFamily="34" charset="-122"/>
                    <a:ea typeface="微软雅黑" panose="020B0503020204020204" pitchFamily="34" charset="-122"/>
                  </a:rPr>
                  <a:t> </a:t>
                </a:r>
              </a:p>
            </p:txBody>
          </p:sp>
        </p:grpSp>
        <p:cxnSp>
          <p:nvCxnSpPr>
            <p:cNvPr id="3145765" name="直接连接符 21"/>
            <p:cNvCxnSpPr/>
            <p:nvPr/>
          </p:nvCxnSpPr>
          <p:spPr>
            <a:xfrm>
              <a:off x="3568584" y="3276083"/>
              <a:ext cx="0" cy="1260009"/>
            </a:xfrm>
            <a:prstGeom prst="line">
              <a:avLst/>
            </a:prstGeom>
            <a:ln w="19050">
              <a:solidFill>
                <a:srgbClr val="1C2B38"/>
              </a:solidFill>
            </a:ln>
          </p:spPr>
          <p:style>
            <a:lnRef idx="1">
              <a:schemeClr val="accent1"/>
            </a:lnRef>
            <a:fillRef idx="0">
              <a:schemeClr val="accent1"/>
            </a:fillRef>
            <a:effectRef idx="0">
              <a:schemeClr val="accent1"/>
            </a:effectRef>
            <a:fontRef idx="minor">
              <a:schemeClr val="tx1"/>
            </a:fontRef>
          </p:style>
        </p:cxnSp>
      </p:grpSp>
      <p:cxnSp>
        <p:nvCxnSpPr>
          <p:cNvPr id="3145766" name="直接连接符 24"/>
          <p:cNvCxnSpPr/>
          <p:nvPr/>
        </p:nvCxnSpPr>
        <p:spPr>
          <a:xfrm>
            <a:off x="609588" y="2947162"/>
            <a:ext cx="7923225" cy="0"/>
          </a:xfrm>
          <a:prstGeom prst="line">
            <a:avLst/>
          </a:prstGeom>
          <a:ln>
            <a:solidFill>
              <a:srgbClr val="1C2B38"/>
            </a:solidFill>
            <a:prstDash val="dash"/>
          </a:ln>
        </p:spPr>
        <p:style>
          <a:lnRef idx="1">
            <a:schemeClr val="accent1"/>
          </a:lnRef>
          <a:fillRef idx="0">
            <a:schemeClr val="accent1"/>
          </a:fillRef>
          <a:effectRef idx="0">
            <a:schemeClr val="accent1"/>
          </a:effectRef>
          <a:fontRef idx="minor">
            <a:schemeClr val="tx1"/>
          </a:fontRef>
        </p:style>
      </p:cxnSp>
      <p:grpSp>
        <p:nvGrpSpPr>
          <p:cNvPr id="401" name="Group 5"/>
          <p:cNvGrpSpPr>
            <a:grpSpLocks noChangeAspect="1"/>
          </p:cNvGrpSpPr>
          <p:nvPr/>
        </p:nvGrpSpPr>
        <p:grpSpPr bwMode="auto">
          <a:xfrm>
            <a:off x="3839210" y="3347838"/>
            <a:ext cx="1515184" cy="1052161"/>
            <a:chOff x="2476" y="2232"/>
            <a:chExt cx="841" cy="584"/>
          </a:xfrm>
        </p:grpSpPr>
        <p:sp>
          <p:nvSpPr>
            <p:cNvPr id="1049717" name="AutoShape 4"/>
            <p:cNvSpPr>
              <a:spLocks noChangeAspect="1" noChangeArrowheads="1" noTextEdit="1"/>
            </p:cNvSpPr>
            <p:nvPr/>
          </p:nvSpPr>
          <p:spPr bwMode="auto">
            <a:xfrm>
              <a:off x="2476" y="2232"/>
              <a:ext cx="841" cy="584"/>
            </a:xfrm>
            <a:prstGeom prst="rect">
              <a:avLst/>
            </a:prstGeom>
            <a:noFill/>
            <a:ln>
              <a:noFill/>
            </a:ln>
          </p:spPr>
          <p:txBody>
            <a:bodyPr vert="horz" wrap="square" lIns="91440" tIns="45720" rIns="91440" bIns="45720" numCol="1" anchor="t" anchorCtr="0" compatLnSpc="1"/>
            <a:lstStyle/>
            <a:p>
              <a:endParaRPr lang="zh-CN" altLang="en-US"/>
            </a:p>
          </p:txBody>
        </p:sp>
        <p:sp>
          <p:nvSpPr>
            <p:cNvPr id="1049718" name="Freeform 6"/>
            <p:cNvSpPr>
              <a:spLocks noEditPoints="1"/>
            </p:cNvSpPr>
            <p:nvPr/>
          </p:nvSpPr>
          <p:spPr bwMode="auto">
            <a:xfrm>
              <a:off x="2481" y="2232"/>
              <a:ext cx="831" cy="589"/>
            </a:xfrm>
            <a:custGeom>
              <a:avLst/>
              <a:gdLst>
                <a:gd name="T0" fmla="*/ 20 w 175"/>
                <a:gd name="T1" fmla="*/ 14 h 124"/>
                <a:gd name="T2" fmla="*/ 105 w 175"/>
                <a:gd name="T3" fmla="*/ 14 h 124"/>
                <a:gd name="T4" fmla="*/ 105 w 175"/>
                <a:gd name="T5" fmla="*/ 14 h 124"/>
                <a:gd name="T6" fmla="*/ 105 w 175"/>
                <a:gd name="T7" fmla="*/ 7 h 124"/>
                <a:gd name="T8" fmla="*/ 112 w 175"/>
                <a:gd name="T9" fmla="*/ 0 h 124"/>
                <a:gd name="T10" fmla="*/ 145 w 175"/>
                <a:gd name="T11" fmla="*/ 0 h 124"/>
                <a:gd name="T12" fmla="*/ 152 w 175"/>
                <a:gd name="T13" fmla="*/ 7 h 124"/>
                <a:gd name="T14" fmla="*/ 152 w 175"/>
                <a:gd name="T15" fmla="*/ 14 h 124"/>
                <a:gd name="T16" fmla="*/ 152 w 175"/>
                <a:gd name="T17" fmla="*/ 14 h 124"/>
                <a:gd name="T18" fmla="*/ 156 w 175"/>
                <a:gd name="T19" fmla="*/ 14 h 124"/>
                <a:gd name="T20" fmla="*/ 175 w 175"/>
                <a:gd name="T21" fmla="*/ 33 h 124"/>
                <a:gd name="T22" fmla="*/ 175 w 175"/>
                <a:gd name="T23" fmla="*/ 104 h 124"/>
                <a:gd name="T24" fmla="*/ 156 w 175"/>
                <a:gd name="T25" fmla="*/ 124 h 124"/>
                <a:gd name="T26" fmla="*/ 20 w 175"/>
                <a:gd name="T27" fmla="*/ 124 h 124"/>
                <a:gd name="T28" fmla="*/ 0 w 175"/>
                <a:gd name="T29" fmla="*/ 104 h 124"/>
                <a:gd name="T30" fmla="*/ 0 w 175"/>
                <a:gd name="T31" fmla="*/ 33 h 124"/>
                <a:gd name="T32" fmla="*/ 20 w 175"/>
                <a:gd name="T33" fmla="*/ 14 h 124"/>
                <a:gd name="T34" fmla="*/ 115 w 175"/>
                <a:gd name="T35" fmla="*/ 14 h 124"/>
                <a:gd name="T36" fmla="*/ 141 w 175"/>
                <a:gd name="T37" fmla="*/ 14 h 124"/>
                <a:gd name="T38" fmla="*/ 141 w 175"/>
                <a:gd name="T39" fmla="*/ 4 h 124"/>
                <a:gd name="T40" fmla="*/ 115 w 175"/>
                <a:gd name="T41" fmla="*/ 4 h 124"/>
                <a:gd name="T42" fmla="*/ 115 w 175"/>
                <a:gd name="T43" fmla="*/ 14 h 124"/>
                <a:gd name="T44" fmla="*/ 90 w 175"/>
                <a:gd name="T45" fmla="*/ 27 h 124"/>
                <a:gd name="T46" fmla="*/ 48 w 175"/>
                <a:gd name="T47" fmla="*/ 69 h 124"/>
                <a:gd name="T48" fmla="*/ 90 w 175"/>
                <a:gd name="T49" fmla="*/ 111 h 124"/>
                <a:gd name="T50" fmla="*/ 132 w 175"/>
                <a:gd name="T51" fmla="*/ 69 h 124"/>
                <a:gd name="T52" fmla="*/ 90 w 175"/>
                <a:gd name="T53" fmla="*/ 27 h 124"/>
                <a:gd name="T54" fmla="*/ 119 w 175"/>
                <a:gd name="T55" fmla="*/ 69 h 124"/>
                <a:gd name="T56" fmla="*/ 90 w 175"/>
                <a:gd name="T57" fmla="*/ 41 h 124"/>
                <a:gd name="T58" fmla="*/ 62 w 175"/>
                <a:gd name="T59" fmla="*/ 69 h 124"/>
                <a:gd name="T60" fmla="*/ 90 w 175"/>
                <a:gd name="T61" fmla="*/ 98 h 124"/>
                <a:gd name="T62" fmla="*/ 119 w 175"/>
                <a:gd name="T63" fmla="*/ 69 h 124"/>
                <a:gd name="T64" fmla="*/ 90 w 175"/>
                <a:gd name="T65" fmla="*/ 35 h 124"/>
                <a:gd name="T66" fmla="*/ 56 w 175"/>
                <a:gd name="T67" fmla="*/ 69 h 124"/>
                <a:gd name="T68" fmla="*/ 90 w 175"/>
                <a:gd name="T69" fmla="*/ 104 h 124"/>
                <a:gd name="T70" fmla="*/ 124 w 175"/>
                <a:gd name="T71" fmla="*/ 69 h 124"/>
                <a:gd name="T72" fmla="*/ 90 w 175"/>
                <a:gd name="T73" fmla="*/ 3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5" h="124">
                  <a:moveTo>
                    <a:pt x="20" y="14"/>
                  </a:moveTo>
                  <a:cubicBezTo>
                    <a:pt x="105" y="14"/>
                    <a:pt x="105" y="14"/>
                    <a:pt x="105" y="14"/>
                  </a:cubicBezTo>
                  <a:cubicBezTo>
                    <a:pt x="105" y="14"/>
                    <a:pt x="105" y="14"/>
                    <a:pt x="105" y="14"/>
                  </a:cubicBezTo>
                  <a:cubicBezTo>
                    <a:pt x="105" y="7"/>
                    <a:pt x="105" y="7"/>
                    <a:pt x="105" y="7"/>
                  </a:cubicBezTo>
                  <a:cubicBezTo>
                    <a:pt x="105" y="3"/>
                    <a:pt x="108" y="0"/>
                    <a:pt x="112" y="0"/>
                  </a:cubicBezTo>
                  <a:cubicBezTo>
                    <a:pt x="145" y="0"/>
                    <a:pt x="145" y="0"/>
                    <a:pt x="145" y="0"/>
                  </a:cubicBezTo>
                  <a:cubicBezTo>
                    <a:pt x="149" y="0"/>
                    <a:pt x="152" y="3"/>
                    <a:pt x="152" y="7"/>
                  </a:cubicBezTo>
                  <a:cubicBezTo>
                    <a:pt x="152" y="14"/>
                    <a:pt x="152" y="14"/>
                    <a:pt x="152" y="14"/>
                  </a:cubicBezTo>
                  <a:cubicBezTo>
                    <a:pt x="152" y="14"/>
                    <a:pt x="152" y="14"/>
                    <a:pt x="152" y="14"/>
                  </a:cubicBezTo>
                  <a:cubicBezTo>
                    <a:pt x="156" y="14"/>
                    <a:pt x="156" y="14"/>
                    <a:pt x="156" y="14"/>
                  </a:cubicBezTo>
                  <a:cubicBezTo>
                    <a:pt x="167" y="14"/>
                    <a:pt x="175" y="23"/>
                    <a:pt x="175" y="33"/>
                  </a:cubicBezTo>
                  <a:cubicBezTo>
                    <a:pt x="175" y="104"/>
                    <a:pt x="175" y="104"/>
                    <a:pt x="175" y="104"/>
                  </a:cubicBezTo>
                  <a:cubicBezTo>
                    <a:pt x="175" y="115"/>
                    <a:pt x="167" y="124"/>
                    <a:pt x="156" y="124"/>
                  </a:cubicBezTo>
                  <a:cubicBezTo>
                    <a:pt x="20" y="124"/>
                    <a:pt x="20" y="124"/>
                    <a:pt x="20" y="124"/>
                  </a:cubicBezTo>
                  <a:cubicBezTo>
                    <a:pt x="9" y="124"/>
                    <a:pt x="0" y="115"/>
                    <a:pt x="0" y="104"/>
                  </a:cubicBezTo>
                  <a:cubicBezTo>
                    <a:pt x="0" y="33"/>
                    <a:pt x="0" y="33"/>
                    <a:pt x="0" y="33"/>
                  </a:cubicBezTo>
                  <a:cubicBezTo>
                    <a:pt x="0" y="23"/>
                    <a:pt x="9" y="14"/>
                    <a:pt x="20" y="14"/>
                  </a:cubicBezTo>
                  <a:close/>
                  <a:moveTo>
                    <a:pt x="115" y="14"/>
                  </a:moveTo>
                  <a:cubicBezTo>
                    <a:pt x="141" y="14"/>
                    <a:pt x="141" y="14"/>
                    <a:pt x="141" y="14"/>
                  </a:cubicBezTo>
                  <a:cubicBezTo>
                    <a:pt x="141" y="4"/>
                    <a:pt x="141" y="4"/>
                    <a:pt x="141" y="4"/>
                  </a:cubicBezTo>
                  <a:cubicBezTo>
                    <a:pt x="115" y="4"/>
                    <a:pt x="115" y="4"/>
                    <a:pt x="115" y="4"/>
                  </a:cubicBezTo>
                  <a:cubicBezTo>
                    <a:pt x="115" y="14"/>
                    <a:pt x="115" y="14"/>
                    <a:pt x="115" y="14"/>
                  </a:cubicBezTo>
                  <a:close/>
                  <a:moveTo>
                    <a:pt x="90" y="27"/>
                  </a:moveTo>
                  <a:cubicBezTo>
                    <a:pt x="67" y="27"/>
                    <a:pt x="48" y="46"/>
                    <a:pt x="48" y="69"/>
                  </a:cubicBezTo>
                  <a:cubicBezTo>
                    <a:pt x="48" y="92"/>
                    <a:pt x="67" y="111"/>
                    <a:pt x="90" y="111"/>
                  </a:cubicBezTo>
                  <a:cubicBezTo>
                    <a:pt x="113" y="111"/>
                    <a:pt x="132" y="92"/>
                    <a:pt x="132" y="69"/>
                  </a:cubicBezTo>
                  <a:cubicBezTo>
                    <a:pt x="132" y="46"/>
                    <a:pt x="113" y="27"/>
                    <a:pt x="90" y="27"/>
                  </a:cubicBezTo>
                  <a:close/>
                  <a:moveTo>
                    <a:pt x="119" y="69"/>
                  </a:moveTo>
                  <a:cubicBezTo>
                    <a:pt x="119" y="53"/>
                    <a:pt x="106" y="41"/>
                    <a:pt x="90" y="41"/>
                  </a:cubicBezTo>
                  <a:cubicBezTo>
                    <a:pt x="74" y="41"/>
                    <a:pt x="62" y="53"/>
                    <a:pt x="62" y="69"/>
                  </a:cubicBezTo>
                  <a:cubicBezTo>
                    <a:pt x="62" y="85"/>
                    <a:pt x="74" y="98"/>
                    <a:pt x="90" y="98"/>
                  </a:cubicBezTo>
                  <a:cubicBezTo>
                    <a:pt x="106" y="98"/>
                    <a:pt x="119" y="85"/>
                    <a:pt x="119" y="69"/>
                  </a:cubicBezTo>
                  <a:close/>
                  <a:moveTo>
                    <a:pt x="90" y="35"/>
                  </a:moveTo>
                  <a:cubicBezTo>
                    <a:pt x="71" y="35"/>
                    <a:pt x="56" y="50"/>
                    <a:pt x="56" y="69"/>
                  </a:cubicBezTo>
                  <a:cubicBezTo>
                    <a:pt x="56" y="88"/>
                    <a:pt x="71" y="104"/>
                    <a:pt x="90" y="104"/>
                  </a:cubicBezTo>
                  <a:cubicBezTo>
                    <a:pt x="109" y="104"/>
                    <a:pt x="124" y="88"/>
                    <a:pt x="124" y="69"/>
                  </a:cubicBezTo>
                  <a:cubicBezTo>
                    <a:pt x="124" y="50"/>
                    <a:pt x="109" y="35"/>
                    <a:pt x="90" y="35"/>
                  </a:cubicBezTo>
                  <a:close/>
                </a:path>
              </a:pathLst>
            </a:custGeom>
            <a:solidFill>
              <a:srgbClr val="464F5A"/>
            </a:solidFill>
            <a:ln>
              <a:noFill/>
            </a:ln>
          </p:spPr>
          <p:txBody>
            <a:bodyPr vert="horz" wrap="square" lIns="91440" tIns="45720" rIns="91440" bIns="45720" numCol="1" anchor="t" anchorCtr="0" compatLnSpc="1"/>
            <a:lstStyle/>
            <a:p>
              <a:endParaRPr lang="zh-CN" altLang="en-US"/>
            </a:p>
          </p:txBody>
        </p:sp>
      </p:grpSp>
      <p:grpSp>
        <p:nvGrpSpPr>
          <p:cNvPr id="402" name="组合 28"/>
          <p:cNvGrpSpPr/>
          <p:nvPr/>
        </p:nvGrpSpPr>
        <p:grpSpPr>
          <a:xfrm>
            <a:off x="1187624" y="195486"/>
            <a:ext cx="1515760" cy="72008"/>
            <a:chOff x="539552" y="195486"/>
            <a:chExt cx="1482080" cy="72008"/>
          </a:xfrm>
        </p:grpSpPr>
        <p:sp>
          <p:nvSpPr>
            <p:cNvPr id="1049719" name="矩形 29"/>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20" name="矩形 30"/>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721" name="TextBox 47"/>
          <p:cNvSpPr txBox="1"/>
          <p:nvPr/>
        </p:nvSpPr>
        <p:spPr>
          <a:xfrm>
            <a:off x="1160780" y="325120"/>
            <a:ext cx="1543685"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职业健康管理</a:t>
            </a:r>
            <a:endParaRPr lang="en-US" altLang="zh-CN" sz="1600" b="1" dirty="0">
              <a:solidFill>
                <a:srgbClr val="E74C2E"/>
              </a:solidFill>
              <a:latin typeface="Impact" panose="020B0806030902050204" pitchFamily="34" charset="0"/>
              <a:ea typeface="微软雅黑" panose="020B0503020204020204" pitchFamily="34" charset="-122"/>
            </a:endParaRPr>
          </a:p>
        </p:txBody>
      </p:sp>
      <p:grpSp>
        <p:nvGrpSpPr>
          <p:cNvPr id="403" name="组合 2"/>
          <p:cNvGrpSpPr/>
          <p:nvPr/>
        </p:nvGrpSpPr>
        <p:grpSpPr>
          <a:xfrm>
            <a:off x="613410" y="1268730"/>
            <a:ext cx="1766570" cy="1262380"/>
            <a:chOff x="982" y="2004"/>
            <a:chExt cx="2782" cy="1988"/>
          </a:xfrm>
        </p:grpSpPr>
        <p:grpSp>
          <p:nvGrpSpPr>
            <p:cNvPr id="404" name="组合 3"/>
            <p:cNvGrpSpPr/>
            <p:nvPr/>
          </p:nvGrpSpPr>
          <p:grpSpPr>
            <a:xfrm>
              <a:off x="982" y="2004"/>
              <a:ext cx="2782" cy="1988"/>
              <a:chOff x="3654967" y="1199073"/>
              <a:chExt cx="1766291" cy="1262363"/>
            </a:xfrm>
            <a:solidFill>
              <a:schemeClr val="tx2">
                <a:lumMod val="75000"/>
              </a:schemeClr>
            </a:solidFill>
          </p:grpSpPr>
          <p:sp>
            <p:nvSpPr>
              <p:cNvPr id="1049722" name="Freeform 6"/>
              <p:cNvSpPr>
                <a:spLocks noEditPoints="1"/>
              </p:cNvSpPr>
              <p:nvPr/>
            </p:nvSpPr>
            <p:spPr bwMode="auto">
              <a:xfrm>
                <a:off x="3815165" y="1199073"/>
                <a:ext cx="1421248" cy="1011535"/>
              </a:xfrm>
              <a:custGeom>
                <a:avLst/>
                <a:gdLst>
                  <a:gd name="T0" fmla="*/ 293 w 293"/>
                  <a:gd name="T1" fmla="*/ 187 h 208"/>
                  <a:gd name="T2" fmla="*/ 272 w 293"/>
                  <a:gd name="T3" fmla="*/ 208 h 208"/>
                  <a:gd name="T4" fmla="*/ 21 w 293"/>
                  <a:gd name="T5" fmla="*/ 208 h 208"/>
                  <a:gd name="T6" fmla="*/ 0 w 293"/>
                  <a:gd name="T7" fmla="*/ 187 h 208"/>
                  <a:gd name="T8" fmla="*/ 0 w 293"/>
                  <a:gd name="T9" fmla="*/ 21 h 208"/>
                  <a:gd name="T10" fmla="*/ 21 w 293"/>
                  <a:gd name="T11" fmla="*/ 0 h 208"/>
                  <a:gd name="T12" fmla="*/ 272 w 293"/>
                  <a:gd name="T13" fmla="*/ 0 h 208"/>
                  <a:gd name="T14" fmla="*/ 293 w 293"/>
                  <a:gd name="T15" fmla="*/ 21 h 208"/>
                  <a:gd name="T16" fmla="*/ 293 w 293"/>
                  <a:gd name="T17" fmla="*/ 187 h 208"/>
                  <a:gd name="T18" fmla="*/ 263 w 293"/>
                  <a:gd name="T19" fmla="*/ 23 h 208"/>
                  <a:gd name="T20" fmla="*/ 29 w 293"/>
                  <a:gd name="T21" fmla="*/ 23 h 208"/>
                  <a:gd name="T22" fmla="*/ 29 w 293"/>
                  <a:gd name="T23" fmla="*/ 182 h 208"/>
                  <a:gd name="T24" fmla="*/ 263 w 293"/>
                  <a:gd name="T25" fmla="*/ 182 h 208"/>
                  <a:gd name="T26" fmla="*/ 263 w 293"/>
                  <a:gd name="T27" fmla="*/ 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 h="208">
                    <a:moveTo>
                      <a:pt x="293" y="187"/>
                    </a:moveTo>
                    <a:cubicBezTo>
                      <a:pt x="293" y="199"/>
                      <a:pt x="284" y="208"/>
                      <a:pt x="272" y="208"/>
                    </a:cubicBezTo>
                    <a:cubicBezTo>
                      <a:pt x="21" y="208"/>
                      <a:pt x="21" y="208"/>
                      <a:pt x="21" y="208"/>
                    </a:cubicBezTo>
                    <a:cubicBezTo>
                      <a:pt x="9" y="208"/>
                      <a:pt x="0" y="199"/>
                      <a:pt x="0" y="187"/>
                    </a:cubicBezTo>
                    <a:cubicBezTo>
                      <a:pt x="0" y="21"/>
                      <a:pt x="0" y="21"/>
                      <a:pt x="0" y="21"/>
                    </a:cubicBezTo>
                    <a:cubicBezTo>
                      <a:pt x="0" y="9"/>
                      <a:pt x="9" y="0"/>
                      <a:pt x="21" y="0"/>
                    </a:cubicBezTo>
                    <a:cubicBezTo>
                      <a:pt x="272" y="0"/>
                      <a:pt x="272" y="0"/>
                      <a:pt x="272" y="0"/>
                    </a:cubicBezTo>
                    <a:cubicBezTo>
                      <a:pt x="284" y="0"/>
                      <a:pt x="293" y="9"/>
                      <a:pt x="293" y="21"/>
                    </a:cubicBezTo>
                    <a:lnTo>
                      <a:pt x="293" y="187"/>
                    </a:lnTo>
                    <a:close/>
                    <a:moveTo>
                      <a:pt x="263" y="23"/>
                    </a:moveTo>
                    <a:cubicBezTo>
                      <a:pt x="29" y="23"/>
                      <a:pt x="29" y="23"/>
                      <a:pt x="29" y="23"/>
                    </a:cubicBezTo>
                    <a:cubicBezTo>
                      <a:pt x="29" y="182"/>
                      <a:pt x="29" y="182"/>
                      <a:pt x="29" y="182"/>
                    </a:cubicBezTo>
                    <a:cubicBezTo>
                      <a:pt x="263" y="182"/>
                      <a:pt x="263" y="182"/>
                      <a:pt x="263" y="182"/>
                    </a:cubicBezTo>
                    <a:lnTo>
                      <a:pt x="263" y="23"/>
                    </a:ln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sp>
            <p:nvSpPr>
              <p:cNvPr id="1049723" name="Freeform 7"/>
              <p:cNvSpPr>
                <a:spLocks noEditPoints="1"/>
              </p:cNvSpPr>
              <p:nvPr/>
            </p:nvSpPr>
            <p:spPr bwMode="auto">
              <a:xfrm>
                <a:off x="3654967" y="2278455"/>
                <a:ext cx="1766291" cy="182981"/>
              </a:xfrm>
              <a:custGeom>
                <a:avLst/>
                <a:gdLst>
                  <a:gd name="T0" fmla="*/ 364 w 364"/>
                  <a:gd name="T1" fmla="*/ 19 h 38"/>
                  <a:gd name="T2" fmla="*/ 345 w 364"/>
                  <a:gd name="T3" fmla="*/ 38 h 38"/>
                  <a:gd name="T4" fmla="*/ 19 w 364"/>
                  <a:gd name="T5" fmla="*/ 38 h 38"/>
                  <a:gd name="T6" fmla="*/ 0 w 364"/>
                  <a:gd name="T7" fmla="*/ 19 h 38"/>
                  <a:gd name="T8" fmla="*/ 0 w 364"/>
                  <a:gd name="T9" fmla="*/ 19 h 38"/>
                  <a:gd name="T10" fmla="*/ 19 w 364"/>
                  <a:gd name="T11" fmla="*/ 0 h 38"/>
                  <a:gd name="T12" fmla="*/ 345 w 364"/>
                  <a:gd name="T13" fmla="*/ 0 h 38"/>
                  <a:gd name="T14" fmla="*/ 364 w 364"/>
                  <a:gd name="T15" fmla="*/ 19 h 38"/>
                  <a:gd name="T16" fmla="*/ 104 w 364"/>
                  <a:gd name="T17" fmla="*/ 10 h 38"/>
                  <a:gd name="T18" fmla="*/ 50 w 364"/>
                  <a:gd name="T19" fmla="*/ 10 h 38"/>
                  <a:gd name="T20" fmla="*/ 50 w 364"/>
                  <a:gd name="T21" fmla="*/ 28 h 38"/>
                  <a:gd name="T22" fmla="*/ 104 w 364"/>
                  <a:gd name="T23" fmla="*/ 28 h 38"/>
                  <a:gd name="T24" fmla="*/ 104 w 364"/>
                  <a:gd name="T25" fmla="*/ 10 h 38"/>
                  <a:gd name="T26" fmla="*/ 278 w 364"/>
                  <a:gd name="T27" fmla="*/ 8 h 38"/>
                  <a:gd name="T28" fmla="*/ 267 w 364"/>
                  <a:gd name="T29" fmla="*/ 18 h 38"/>
                  <a:gd name="T30" fmla="*/ 278 w 364"/>
                  <a:gd name="T31" fmla="*/ 27 h 38"/>
                  <a:gd name="T32" fmla="*/ 289 w 364"/>
                  <a:gd name="T33" fmla="*/ 18 h 38"/>
                  <a:gd name="T34" fmla="*/ 278 w 364"/>
                  <a:gd name="T35" fmla="*/ 8 h 38"/>
                  <a:gd name="T36" fmla="*/ 312 w 364"/>
                  <a:gd name="T37" fmla="*/ 8 h 38"/>
                  <a:gd name="T38" fmla="*/ 301 w 364"/>
                  <a:gd name="T39" fmla="*/ 17 h 38"/>
                  <a:gd name="T40" fmla="*/ 312 w 364"/>
                  <a:gd name="T41" fmla="*/ 27 h 38"/>
                  <a:gd name="T42" fmla="*/ 323 w 364"/>
                  <a:gd name="T43" fmla="*/ 17 h 38"/>
                  <a:gd name="T44" fmla="*/ 312 w 364"/>
                  <a:gd name="T4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38">
                    <a:moveTo>
                      <a:pt x="364" y="19"/>
                    </a:moveTo>
                    <a:cubicBezTo>
                      <a:pt x="364" y="29"/>
                      <a:pt x="355" y="38"/>
                      <a:pt x="345" y="38"/>
                    </a:cubicBezTo>
                    <a:cubicBezTo>
                      <a:pt x="19" y="38"/>
                      <a:pt x="19" y="38"/>
                      <a:pt x="19" y="38"/>
                    </a:cubicBezTo>
                    <a:cubicBezTo>
                      <a:pt x="9" y="38"/>
                      <a:pt x="0" y="29"/>
                      <a:pt x="0" y="19"/>
                    </a:cubicBezTo>
                    <a:cubicBezTo>
                      <a:pt x="0" y="19"/>
                      <a:pt x="0" y="19"/>
                      <a:pt x="0" y="19"/>
                    </a:cubicBezTo>
                    <a:cubicBezTo>
                      <a:pt x="0" y="8"/>
                      <a:pt x="9" y="0"/>
                      <a:pt x="19" y="0"/>
                    </a:cubicBezTo>
                    <a:cubicBezTo>
                      <a:pt x="345" y="0"/>
                      <a:pt x="345" y="0"/>
                      <a:pt x="345" y="0"/>
                    </a:cubicBezTo>
                    <a:cubicBezTo>
                      <a:pt x="355" y="0"/>
                      <a:pt x="364" y="8"/>
                      <a:pt x="364" y="19"/>
                    </a:cubicBezTo>
                    <a:close/>
                    <a:moveTo>
                      <a:pt x="104" y="10"/>
                    </a:moveTo>
                    <a:cubicBezTo>
                      <a:pt x="50" y="10"/>
                      <a:pt x="50" y="10"/>
                      <a:pt x="50" y="10"/>
                    </a:cubicBezTo>
                    <a:cubicBezTo>
                      <a:pt x="50" y="28"/>
                      <a:pt x="50" y="28"/>
                      <a:pt x="50" y="28"/>
                    </a:cubicBezTo>
                    <a:cubicBezTo>
                      <a:pt x="104" y="28"/>
                      <a:pt x="104" y="28"/>
                      <a:pt x="104" y="28"/>
                    </a:cubicBezTo>
                    <a:lnTo>
                      <a:pt x="104" y="10"/>
                    </a:lnTo>
                    <a:close/>
                    <a:moveTo>
                      <a:pt x="278" y="8"/>
                    </a:moveTo>
                    <a:cubicBezTo>
                      <a:pt x="272" y="8"/>
                      <a:pt x="267" y="13"/>
                      <a:pt x="267" y="18"/>
                    </a:cubicBezTo>
                    <a:cubicBezTo>
                      <a:pt x="267" y="23"/>
                      <a:pt x="272" y="27"/>
                      <a:pt x="278" y="27"/>
                    </a:cubicBezTo>
                    <a:cubicBezTo>
                      <a:pt x="284" y="27"/>
                      <a:pt x="289" y="23"/>
                      <a:pt x="289" y="18"/>
                    </a:cubicBezTo>
                    <a:cubicBezTo>
                      <a:pt x="289" y="13"/>
                      <a:pt x="284" y="8"/>
                      <a:pt x="278" y="8"/>
                    </a:cubicBezTo>
                    <a:close/>
                    <a:moveTo>
                      <a:pt x="312" y="8"/>
                    </a:moveTo>
                    <a:cubicBezTo>
                      <a:pt x="306" y="8"/>
                      <a:pt x="301" y="12"/>
                      <a:pt x="301" y="17"/>
                    </a:cubicBezTo>
                    <a:cubicBezTo>
                      <a:pt x="301" y="22"/>
                      <a:pt x="306" y="27"/>
                      <a:pt x="312" y="27"/>
                    </a:cubicBezTo>
                    <a:cubicBezTo>
                      <a:pt x="318" y="27"/>
                      <a:pt x="323" y="22"/>
                      <a:pt x="323" y="17"/>
                    </a:cubicBezTo>
                    <a:cubicBezTo>
                      <a:pt x="323" y="12"/>
                      <a:pt x="318" y="8"/>
                      <a:pt x="312" y="8"/>
                    </a:cubicBez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grpSp>
        <p:sp>
          <p:nvSpPr>
            <p:cNvPr id="1049724" name="圆角矩形 34"/>
            <p:cNvSpPr/>
            <p:nvPr/>
          </p:nvSpPr>
          <p:spPr>
            <a:xfrm>
              <a:off x="1385" y="2153"/>
              <a:ext cx="1928" cy="1304"/>
            </a:xfrm>
            <a:prstGeom prst="roundRect">
              <a:avLst/>
            </a:prstGeom>
            <a:blipFill rotWithShape="1">
              <a:blip r:embed="rId3"/>
              <a:stretch>
                <a:fillRect/>
              </a:stretch>
            </a:blipFill>
            <a:ln>
              <a:solidFill>
                <a:srgbClr val="E74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5" name="组合 6"/>
          <p:cNvGrpSpPr/>
          <p:nvPr/>
        </p:nvGrpSpPr>
        <p:grpSpPr>
          <a:xfrm>
            <a:off x="3688080" y="1275080"/>
            <a:ext cx="1766570" cy="1257300"/>
            <a:chOff x="5808" y="2010"/>
            <a:chExt cx="2782" cy="1980"/>
          </a:xfrm>
        </p:grpSpPr>
        <p:grpSp>
          <p:nvGrpSpPr>
            <p:cNvPr id="406" name="组合 11"/>
            <p:cNvGrpSpPr/>
            <p:nvPr/>
          </p:nvGrpSpPr>
          <p:grpSpPr>
            <a:xfrm>
              <a:off x="5808" y="2010"/>
              <a:ext cx="2782" cy="1981"/>
              <a:chOff x="4780464" y="3331109"/>
              <a:chExt cx="1766291" cy="1258250"/>
            </a:xfrm>
            <a:solidFill>
              <a:srgbClr val="E74C2E"/>
            </a:solidFill>
          </p:grpSpPr>
          <p:sp>
            <p:nvSpPr>
              <p:cNvPr id="1049725" name="Freeform 10"/>
              <p:cNvSpPr>
                <a:spLocks noEditPoints="1"/>
              </p:cNvSpPr>
              <p:nvPr/>
            </p:nvSpPr>
            <p:spPr bwMode="auto">
              <a:xfrm>
                <a:off x="4940662" y="3331109"/>
                <a:ext cx="1417141" cy="1005367"/>
              </a:xfrm>
              <a:custGeom>
                <a:avLst/>
                <a:gdLst>
                  <a:gd name="T0" fmla="*/ 292 w 292"/>
                  <a:gd name="T1" fmla="*/ 187 h 207"/>
                  <a:gd name="T2" fmla="*/ 272 w 292"/>
                  <a:gd name="T3" fmla="*/ 207 h 207"/>
                  <a:gd name="T4" fmla="*/ 20 w 292"/>
                  <a:gd name="T5" fmla="*/ 207 h 207"/>
                  <a:gd name="T6" fmla="*/ 0 w 292"/>
                  <a:gd name="T7" fmla="*/ 187 h 207"/>
                  <a:gd name="T8" fmla="*/ 0 w 292"/>
                  <a:gd name="T9" fmla="*/ 20 h 207"/>
                  <a:gd name="T10" fmla="*/ 20 w 292"/>
                  <a:gd name="T11" fmla="*/ 0 h 207"/>
                  <a:gd name="T12" fmla="*/ 272 w 292"/>
                  <a:gd name="T13" fmla="*/ 0 h 207"/>
                  <a:gd name="T14" fmla="*/ 292 w 292"/>
                  <a:gd name="T15" fmla="*/ 20 h 207"/>
                  <a:gd name="T16" fmla="*/ 292 w 292"/>
                  <a:gd name="T17" fmla="*/ 187 h 207"/>
                  <a:gd name="T18" fmla="*/ 263 w 292"/>
                  <a:gd name="T19" fmla="*/ 22 h 207"/>
                  <a:gd name="T20" fmla="*/ 29 w 292"/>
                  <a:gd name="T21" fmla="*/ 22 h 207"/>
                  <a:gd name="T22" fmla="*/ 29 w 292"/>
                  <a:gd name="T23" fmla="*/ 182 h 207"/>
                  <a:gd name="T24" fmla="*/ 263 w 292"/>
                  <a:gd name="T25" fmla="*/ 182 h 207"/>
                  <a:gd name="T26" fmla="*/ 263 w 292"/>
                  <a:gd name="T27" fmla="*/ 2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2" h="207">
                    <a:moveTo>
                      <a:pt x="292" y="187"/>
                    </a:moveTo>
                    <a:cubicBezTo>
                      <a:pt x="292" y="198"/>
                      <a:pt x="283" y="207"/>
                      <a:pt x="272" y="207"/>
                    </a:cubicBezTo>
                    <a:cubicBezTo>
                      <a:pt x="20" y="207"/>
                      <a:pt x="20" y="207"/>
                      <a:pt x="20" y="207"/>
                    </a:cubicBezTo>
                    <a:cubicBezTo>
                      <a:pt x="9" y="207"/>
                      <a:pt x="0" y="198"/>
                      <a:pt x="0" y="187"/>
                    </a:cubicBezTo>
                    <a:cubicBezTo>
                      <a:pt x="0" y="20"/>
                      <a:pt x="0" y="20"/>
                      <a:pt x="0" y="20"/>
                    </a:cubicBezTo>
                    <a:cubicBezTo>
                      <a:pt x="0" y="9"/>
                      <a:pt x="9" y="0"/>
                      <a:pt x="20" y="0"/>
                    </a:cubicBezTo>
                    <a:cubicBezTo>
                      <a:pt x="272" y="0"/>
                      <a:pt x="272" y="0"/>
                      <a:pt x="272" y="0"/>
                    </a:cubicBezTo>
                    <a:cubicBezTo>
                      <a:pt x="283" y="0"/>
                      <a:pt x="292" y="9"/>
                      <a:pt x="292" y="20"/>
                    </a:cubicBezTo>
                    <a:lnTo>
                      <a:pt x="292" y="187"/>
                    </a:lnTo>
                    <a:close/>
                    <a:moveTo>
                      <a:pt x="263" y="22"/>
                    </a:moveTo>
                    <a:cubicBezTo>
                      <a:pt x="29" y="22"/>
                      <a:pt x="29" y="22"/>
                      <a:pt x="29" y="22"/>
                    </a:cubicBezTo>
                    <a:cubicBezTo>
                      <a:pt x="29" y="182"/>
                      <a:pt x="29" y="182"/>
                      <a:pt x="29" y="182"/>
                    </a:cubicBezTo>
                    <a:cubicBezTo>
                      <a:pt x="263" y="182"/>
                      <a:pt x="263" y="182"/>
                      <a:pt x="263" y="182"/>
                    </a:cubicBezTo>
                    <a:lnTo>
                      <a:pt x="263" y="22"/>
                    </a:lnTo>
                    <a:close/>
                  </a:path>
                </a:pathLst>
              </a:custGeom>
              <a:grpFill/>
              <a:ln>
                <a:noFill/>
              </a:ln>
            </p:spPr>
            <p:txBody>
              <a:bodyPr vert="horz" wrap="square" lIns="91440" tIns="45720" rIns="91440" bIns="45720" numCol="1" anchor="t" anchorCtr="0" compatLnSpc="1"/>
              <a:lstStyle/>
              <a:p>
                <a:endParaRPr lang="zh-CN" altLang="en-US" sz="1600"/>
              </a:p>
            </p:txBody>
          </p:sp>
          <p:sp>
            <p:nvSpPr>
              <p:cNvPr id="1049726" name="Freeform 11"/>
              <p:cNvSpPr>
                <a:spLocks noEditPoints="1"/>
              </p:cNvSpPr>
              <p:nvPr/>
            </p:nvSpPr>
            <p:spPr bwMode="auto">
              <a:xfrm>
                <a:off x="4780464" y="4404322"/>
                <a:ext cx="1766291" cy="185037"/>
              </a:xfrm>
              <a:custGeom>
                <a:avLst/>
                <a:gdLst>
                  <a:gd name="T0" fmla="*/ 364 w 364"/>
                  <a:gd name="T1" fmla="*/ 19 h 38"/>
                  <a:gd name="T2" fmla="*/ 345 w 364"/>
                  <a:gd name="T3" fmla="*/ 38 h 38"/>
                  <a:gd name="T4" fmla="*/ 19 w 364"/>
                  <a:gd name="T5" fmla="*/ 38 h 38"/>
                  <a:gd name="T6" fmla="*/ 0 w 364"/>
                  <a:gd name="T7" fmla="*/ 19 h 38"/>
                  <a:gd name="T8" fmla="*/ 0 w 364"/>
                  <a:gd name="T9" fmla="*/ 19 h 38"/>
                  <a:gd name="T10" fmla="*/ 19 w 364"/>
                  <a:gd name="T11" fmla="*/ 0 h 38"/>
                  <a:gd name="T12" fmla="*/ 345 w 364"/>
                  <a:gd name="T13" fmla="*/ 0 h 38"/>
                  <a:gd name="T14" fmla="*/ 364 w 364"/>
                  <a:gd name="T15" fmla="*/ 19 h 38"/>
                  <a:gd name="T16" fmla="*/ 104 w 364"/>
                  <a:gd name="T17" fmla="*/ 11 h 38"/>
                  <a:gd name="T18" fmla="*/ 50 w 364"/>
                  <a:gd name="T19" fmla="*/ 11 h 38"/>
                  <a:gd name="T20" fmla="*/ 50 w 364"/>
                  <a:gd name="T21" fmla="*/ 28 h 38"/>
                  <a:gd name="T22" fmla="*/ 104 w 364"/>
                  <a:gd name="T23" fmla="*/ 28 h 38"/>
                  <a:gd name="T24" fmla="*/ 104 w 364"/>
                  <a:gd name="T25" fmla="*/ 11 h 38"/>
                  <a:gd name="T26" fmla="*/ 278 w 364"/>
                  <a:gd name="T27" fmla="*/ 9 h 38"/>
                  <a:gd name="T28" fmla="*/ 267 w 364"/>
                  <a:gd name="T29" fmla="*/ 18 h 38"/>
                  <a:gd name="T30" fmla="*/ 278 w 364"/>
                  <a:gd name="T31" fmla="*/ 28 h 38"/>
                  <a:gd name="T32" fmla="*/ 289 w 364"/>
                  <a:gd name="T33" fmla="*/ 18 h 38"/>
                  <a:gd name="T34" fmla="*/ 278 w 364"/>
                  <a:gd name="T35" fmla="*/ 9 h 38"/>
                  <a:gd name="T36" fmla="*/ 312 w 364"/>
                  <a:gd name="T37" fmla="*/ 8 h 38"/>
                  <a:gd name="T38" fmla="*/ 300 w 364"/>
                  <a:gd name="T39" fmla="*/ 18 h 38"/>
                  <a:gd name="T40" fmla="*/ 312 w 364"/>
                  <a:gd name="T41" fmla="*/ 27 h 38"/>
                  <a:gd name="T42" fmla="*/ 323 w 364"/>
                  <a:gd name="T43" fmla="*/ 18 h 38"/>
                  <a:gd name="T44" fmla="*/ 312 w 364"/>
                  <a:gd name="T4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38">
                    <a:moveTo>
                      <a:pt x="364" y="19"/>
                    </a:moveTo>
                    <a:cubicBezTo>
                      <a:pt x="364" y="30"/>
                      <a:pt x="355" y="38"/>
                      <a:pt x="345" y="38"/>
                    </a:cubicBezTo>
                    <a:cubicBezTo>
                      <a:pt x="19" y="38"/>
                      <a:pt x="19" y="38"/>
                      <a:pt x="19" y="38"/>
                    </a:cubicBezTo>
                    <a:cubicBezTo>
                      <a:pt x="8" y="38"/>
                      <a:pt x="0" y="30"/>
                      <a:pt x="0" y="19"/>
                    </a:cubicBezTo>
                    <a:cubicBezTo>
                      <a:pt x="0" y="19"/>
                      <a:pt x="0" y="19"/>
                      <a:pt x="0" y="19"/>
                    </a:cubicBezTo>
                    <a:cubicBezTo>
                      <a:pt x="0" y="9"/>
                      <a:pt x="8" y="0"/>
                      <a:pt x="19" y="0"/>
                    </a:cubicBezTo>
                    <a:cubicBezTo>
                      <a:pt x="345" y="0"/>
                      <a:pt x="345" y="0"/>
                      <a:pt x="345" y="0"/>
                    </a:cubicBezTo>
                    <a:cubicBezTo>
                      <a:pt x="355" y="0"/>
                      <a:pt x="364" y="9"/>
                      <a:pt x="364" y="19"/>
                    </a:cubicBezTo>
                    <a:close/>
                    <a:moveTo>
                      <a:pt x="104" y="11"/>
                    </a:moveTo>
                    <a:cubicBezTo>
                      <a:pt x="50" y="11"/>
                      <a:pt x="50" y="11"/>
                      <a:pt x="50" y="11"/>
                    </a:cubicBezTo>
                    <a:cubicBezTo>
                      <a:pt x="50" y="28"/>
                      <a:pt x="50" y="28"/>
                      <a:pt x="50" y="28"/>
                    </a:cubicBezTo>
                    <a:cubicBezTo>
                      <a:pt x="104" y="28"/>
                      <a:pt x="104" y="28"/>
                      <a:pt x="104" y="28"/>
                    </a:cubicBezTo>
                    <a:lnTo>
                      <a:pt x="104" y="11"/>
                    </a:lnTo>
                    <a:close/>
                    <a:moveTo>
                      <a:pt x="278" y="9"/>
                    </a:moveTo>
                    <a:cubicBezTo>
                      <a:pt x="272" y="9"/>
                      <a:pt x="267" y="13"/>
                      <a:pt x="267" y="18"/>
                    </a:cubicBezTo>
                    <a:cubicBezTo>
                      <a:pt x="267" y="24"/>
                      <a:pt x="272" y="28"/>
                      <a:pt x="278" y="28"/>
                    </a:cubicBezTo>
                    <a:cubicBezTo>
                      <a:pt x="284" y="28"/>
                      <a:pt x="289" y="24"/>
                      <a:pt x="289" y="18"/>
                    </a:cubicBezTo>
                    <a:cubicBezTo>
                      <a:pt x="289" y="13"/>
                      <a:pt x="284" y="9"/>
                      <a:pt x="278" y="9"/>
                    </a:cubicBezTo>
                    <a:close/>
                    <a:moveTo>
                      <a:pt x="312" y="8"/>
                    </a:moveTo>
                    <a:cubicBezTo>
                      <a:pt x="305" y="8"/>
                      <a:pt x="300" y="12"/>
                      <a:pt x="300" y="18"/>
                    </a:cubicBezTo>
                    <a:cubicBezTo>
                      <a:pt x="300" y="23"/>
                      <a:pt x="305" y="27"/>
                      <a:pt x="312" y="27"/>
                    </a:cubicBezTo>
                    <a:cubicBezTo>
                      <a:pt x="318" y="27"/>
                      <a:pt x="323" y="23"/>
                      <a:pt x="323" y="18"/>
                    </a:cubicBezTo>
                    <a:cubicBezTo>
                      <a:pt x="323" y="12"/>
                      <a:pt x="318" y="8"/>
                      <a:pt x="312" y="8"/>
                    </a:cubicBezTo>
                    <a:close/>
                  </a:path>
                </a:pathLst>
              </a:custGeom>
              <a:grpFill/>
              <a:ln>
                <a:noFill/>
              </a:ln>
            </p:spPr>
            <p:txBody>
              <a:bodyPr vert="horz" wrap="square" lIns="91440" tIns="45720" rIns="91440" bIns="45720" numCol="1" anchor="t" anchorCtr="0" compatLnSpc="1"/>
              <a:lstStyle/>
              <a:p>
                <a:endParaRPr lang="zh-CN" altLang="en-US" sz="1600"/>
              </a:p>
            </p:txBody>
          </p:sp>
        </p:grpSp>
        <p:sp>
          <p:nvSpPr>
            <p:cNvPr id="1049727" name="圆角矩形 35"/>
            <p:cNvSpPr/>
            <p:nvPr/>
          </p:nvSpPr>
          <p:spPr>
            <a:xfrm>
              <a:off x="6212" y="2147"/>
              <a:ext cx="1928" cy="1304"/>
            </a:xfrm>
            <a:prstGeom prst="roundRect">
              <a:avLst/>
            </a:prstGeom>
            <a:blipFill rotWithShape="1">
              <a:blip r:embed="rId4"/>
              <a:stretch>
                <a:fillRect/>
              </a:stretch>
            </a:blipFill>
            <a:ln>
              <a:solidFill>
                <a:srgbClr val="E74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7" name="组合 10"/>
          <p:cNvGrpSpPr/>
          <p:nvPr/>
        </p:nvGrpSpPr>
        <p:grpSpPr>
          <a:xfrm>
            <a:off x="6746240" y="1265555"/>
            <a:ext cx="1766570" cy="1262380"/>
            <a:chOff x="10656" y="2004"/>
            <a:chExt cx="2782" cy="1988"/>
          </a:xfrm>
        </p:grpSpPr>
        <p:grpSp>
          <p:nvGrpSpPr>
            <p:cNvPr id="408" name="组合 7"/>
            <p:cNvGrpSpPr/>
            <p:nvPr/>
          </p:nvGrpSpPr>
          <p:grpSpPr>
            <a:xfrm>
              <a:off x="10656" y="2004"/>
              <a:ext cx="2782" cy="1988"/>
              <a:chOff x="2601354" y="3337277"/>
              <a:chExt cx="1766291" cy="1262362"/>
            </a:xfrm>
            <a:solidFill>
              <a:schemeClr val="tx2">
                <a:lumMod val="75000"/>
              </a:schemeClr>
            </a:solidFill>
          </p:grpSpPr>
          <p:sp>
            <p:nvSpPr>
              <p:cNvPr id="1049728" name="Freeform 8"/>
              <p:cNvSpPr>
                <a:spLocks noEditPoints="1"/>
              </p:cNvSpPr>
              <p:nvPr/>
            </p:nvSpPr>
            <p:spPr bwMode="auto">
              <a:xfrm>
                <a:off x="2761552" y="3337277"/>
                <a:ext cx="1423302" cy="1009479"/>
              </a:xfrm>
              <a:custGeom>
                <a:avLst/>
                <a:gdLst>
                  <a:gd name="T0" fmla="*/ 293 w 293"/>
                  <a:gd name="T1" fmla="*/ 188 h 208"/>
                  <a:gd name="T2" fmla="*/ 272 w 293"/>
                  <a:gd name="T3" fmla="*/ 208 h 208"/>
                  <a:gd name="T4" fmla="*/ 20 w 293"/>
                  <a:gd name="T5" fmla="*/ 208 h 208"/>
                  <a:gd name="T6" fmla="*/ 0 w 293"/>
                  <a:gd name="T7" fmla="*/ 188 h 208"/>
                  <a:gd name="T8" fmla="*/ 0 w 293"/>
                  <a:gd name="T9" fmla="*/ 21 h 208"/>
                  <a:gd name="T10" fmla="*/ 20 w 293"/>
                  <a:gd name="T11" fmla="*/ 0 h 208"/>
                  <a:gd name="T12" fmla="*/ 272 w 293"/>
                  <a:gd name="T13" fmla="*/ 0 h 208"/>
                  <a:gd name="T14" fmla="*/ 293 w 293"/>
                  <a:gd name="T15" fmla="*/ 21 h 208"/>
                  <a:gd name="T16" fmla="*/ 293 w 293"/>
                  <a:gd name="T17" fmla="*/ 188 h 208"/>
                  <a:gd name="T18" fmla="*/ 263 w 293"/>
                  <a:gd name="T19" fmla="*/ 23 h 208"/>
                  <a:gd name="T20" fmla="*/ 29 w 293"/>
                  <a:gd name="T21" fmla="*/ 23 h 208"/>
                  <a:gd name="T22" fmla="*/ 29 w 293"/>
                  <a:gd name="T23" fmla="*/ 182 h 208"/>
                  <a:gd name="T24" fmla="*/ 263 w 293"/>
                  <a:gd name="T25" fmla="*/ 182 h 208"/>
                  <a:gd name="T26" fmla="*/ 263 w 293"/>
                  <a:gd name="T27" fmla="*/ 2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3" h="208">
                    <a:moveTo>
                      <a:pt x="293" y="188"/>
                    </a:moveTo>
                    <a:cubicBezTo>
                      <a:pt x="293" y="199"/>
                      <a:pt x="283" y="208"/>
                      <a:pt x="272" y="208"/>
                    </a:cubicBezTo>
                    <a:cubicBezTo>
                      <a:pt x="20" y="208"/>
                      <a:pt x="20" y="208"/>
                      <a:pt x="20" y="208"/>
                    </a:cubicBezTo>
                    <a:cubicBezTo>
                      <a:pt x="9" y="208"/>
                      <a:pt x="0" y="199"/>
                      <a:pt x="0" y="188"/>
                    </a:cubicBezTo>
                    <a:cubicBezTo>
                      <a:pt x="0" y="21"/>
                      <a:pt x="0" y="21"/>
                      <a:pt x="0" y="21"/>
                    </a:cubicBezTo>
                    <a:cubicBezTo>
                      <a:pt x="0" y="10"/>
                      <a:pt x="9" y="0"/>
                      <a:pt x="20" y="0"/>
                    </a:cubicBezTo>
                    <a:cubicBezTo>
                      <a:pt x="272" y="0"/>
                      <a:pt x="272" y="0"/>
                      <a:pt x="272" y="0"/>
                    </a:cubicBezTo>
                    <a:cubicBezTo>
                      <a:pt x="283" y="0"/>
                      <a:pt x="293" y="10"/>
                      <a:pt x="293" y="21"/>
                    </a:cubicBezTo>
                    <a:lnTo>
                      <a:pt x="293" y="188"/>
                    </a:lnTo>
                    <a:close/>
                    <a:moveTo>
                      <a:pt x="263" y="23"/>
                    </a:moveTo>
                    <a:cubicBezTo>
                      <a:pt x="29" y="23"/>
                      <a:pt x="29" y="23"/>
                      <a:pt x="29" y="23"/>
                    </a:cubicBezTo>
                    <a:cubicBezTo>
                      <a:pt x="29" y="182"/>
                      <a:pt x="29" y="182"/>
                      <a:pt x="29" y="182"/>
                    </a:cubicBezTo>
                    <a:cubicBezTo>
                      <a:pt x="263" y="182"/>
                      <a:pt x="263" y="182"/>
                      <a:pt x="263" y="182"/>
                    </a:cubicBezTo>
                    <a:lnTo>
                      <a:pt x="263" y="23"/>
                    </a:ln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sp>
            <p:nvSpPr>
              <p:cNvPr id="1049729" name="Freeform 9"/>
              <p:cNvSpPr>
                <a:spLocks noEditPoints="1"/>
              </p:cNvSpPr>
              <p:nvPr/>
            </p:nvSpPr>
            <p:spPr bwMode="auto">
              <a:xfrm>
                <a:off x="2601354" y="4414602"/>
                <a:ext cx="1766291" cy="185037"/>
              </a:xfrm>
              <a:custGeom>
                <a:avLst/>
                <a:gdLst>
                  <a:gd name="T0" fmla="*/ 364 w 364"/>
                  <a:gd name="T1" fmla="*/ 19 h 38"/>
                  <a:gd name="T2" fmla="*/ 345 w 364"/>
                  <a:gd name="T3" fmla="*/ 38 h 38"/>
                  <a:gd name="T4" fmla="*/ 19 w 364"/>
                  <a:gd name="T5" fmla="*/ 38 h 38"/>
                  <a:gd name="T6" fmla="*/ 0 w 364"/>
                  <a:gd name="T7" fmla="*/ 19 h 38"/>
                  <a:gd name="T8" fmla="*/ 0 w 364"/>
                  <a:gd name="T9" fmla="*/ 19 h 38"/>
                  <a:gd name="T10" fmla="*/ 19 w 364"/>
                  <a:gd name="T11" fmla="*/ 0 h 38"/>
                  <a:gd name="T12" fmla="*/ 345 w 364"/>
                  <a:gd name="T13" fmla="*/ 0 h 38"/>
                  <a:gd name="T14" fmla="*/ 364 w 364"/>
                  <a:gd name="T15" fmla="*/ 19 h 38"/>
                  <a:gd name="T16" fmla="*/ 104 w 364"/>
                  <a:gd name="T17" fmla="*/ 11 h 38"/>
                  <a:gd name="T18" fmla="*/ 50 w 364"/>
                  <a:gd name="T19" fmla="*/ 11 h 38"/>
                  <a:gd name="T20" fmla="*/ 50 w 364"/>
                  <a:gd name="T21" fmla="*/ 28 h 38"/>
                  <a:gd name="T22" fmla="*/ 104 w 364"/>
                  <a:gd name="T23" fmla="*/ 28 h 38"/>
                  <a:gd name="T24" fmla="*/ 104 w 364"/>
                  <a:gd name="T25" fmla="*/ 11 h 38"/>
                  <a:gd name="T26" fmla="*/ 278 w 364"/>
                  <a:gd name="T27" fmla="*/ 9 h 38"/>
                  <a:gd name="T28" fmla="*/ 267 w 364"/>
                  <a:gd name="T29" fmla="*/ 18 h 38"/>
                  <a:gd name="T30" fmla="*/ 278 w 364"/>
                  <a:gd name="T31" fmla="*/ 28 h 38"/>
                  <a:gd name="T32" fmla="*/ 289 w 364"/>
                  <a:gd name="T33" fmla="*/ 18 h 38"/>
                  <a:gd name="T34" fmla="*/ 278 w 364"/>
                  <a:gd name="T35" fmla="*/ 9 h 38"/>
                  <a:gd name="T36" fmla="*/ 312 w 364"/>
                  <a:gd name="T37" fmla="*/ 8 h 38"/>
                  <a:gd name="T38" fmla="*/ 300 w 364"/>
                  <a:gd name="T39" fmla="*/ 18 h 38"/>
                  <a:gd name="T40" fmla="*/ 312 w 364"/>
                  <a:gd name="T41" fmla="*/ 27 h 38"/>
                  <a:gd name="T42" fmla="*/ 323 w 364"/>
                  <a:gd name="T43" fmla="*/ 18 h 38"/>
                  <a:gd name="T44" fmla="*/ 312 w 364"/>
                  <a:gd name="T45"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38">
                    <a:moveTo>
                      <a:pt x="364" y="19"/>
                    </a:moveTo>
                    <a:cubicBezTo>
                      <a:pt x="364" y="30"/>
                      <a:pt x="355" y="38"/>
                      <a:pt x="345" y="38"/>
                    </a:cubicBezTo>
                    <a:cubicBezTo>
                      <a:pt x="19" y="38"/>
                      <a:pt x="19" y="38"/>
                      <a:pt x="19" y="38"/>
                    </a:cubicBezTo>
                    <a:cubicBezTo>
                      <a:pt x="8" y="38"/>
                      <a:pt x="0" y="30"/>
                      <a:pt x="0" y="19"/>
                    </a:cubicBezTo>
                    <a:cubicBezTo>
                      <a:pt x="0" y="19"/>
                      <a:pt x="0" y="19"/>
                      <a:pt x="0" y="19"/>
                    </a:cubicBezTo>
                    <a:cubicBezTo>
                      <a:pt x="0" y="9"/>
                      <a:pt x="8" y="0"/>
                      <a:pt x="19" y="0"/>
                    </a:cubicBezTo>
                    <a:cubicBezTo>
                      <a:pt x="345" y="0"/>
                      <a:pt x="345" y="0"/>
                      <a:pt x="345" y="0"/>
                    </a:cubicBezTo>
                    <a:cubicBezTo>
                      <a:pt x="355" y="0"/>
                      <a:pt x="364" y="9"/>
                      <a:pt x="364" y="19"/>
                    </a:cubicBezTo>
                    <a:close/>
                    <a:moveTo>
                      <a:pt x="104" y="11"/>
                    </a:moveTo>
                    <a:cubicBezTo>
                      <a:pt x="50" y="11"/>
                      <a:pt x="50" y="11"/>
                      <a:pt x="50" y="11"/>
                    </a:cubicBezTo>
                    <a:cubicBezTo>
                      <a:pt x="50" y="28"/>
                      <a:pt x="50" y="28"/>
                      <a:pt x="50" y="28"/>
                    </a:cubicBezTo>
                    <a:cubicBezTo>
                      <a:pt x="104" y="28"/>
                      <a:pt x="104" y="28"/>
                      <a:pt x="104" y="28"/>
                    </a:cubicBezTo>
                    <a:lnTo>
                      <a:pt x="104" y="11"/>
                    </a:lnTo>
                    <a:close/>
                    <a:moveTo>
                      <a:pt x="278" y="9"/>
                    </a:moveTo>
                    <a:cubicBezTo>
                      <a:pt x="272" y="9"/>
                      <a:pt x="267" y="13"/>
                      <a:pt x="267" y="18"/>
                    </a:cubicBezTo>
                    <a:cubicBezTo>
                      <a:pt x="267" y="24"/>
                      <a:pt x="272" y="28"/>
                      <a:pt x="278" y="28"/>
                    </a:cubicBezTo>
                    <a:cubicBezTo>
                      <a:pt x="284" y="28"/>
                      <a:pt x="289" y="24"/>
                      <a:pt x="289" y="18"/>
                    </a:cubicBezTo>
                    <a:cubicBezTo>
                      <a:pt x="289" y="13"/>
                      <a:pt x="284" y="9"/>
                      <a:pt x="278" y="9"/>
                    </a:cubicBezTo>
                    <a:close/>
                    <a:moveTo>
                      <a:pt x="312" y="8"/>
                    </a:moveTo>
                    <a:cubicBezTo>
                      <a:pt x="305" y="8"/>
                      <a:pt x="300" y="12"/>
                      <a:pt x="300" y="18"/>
                    </a:cubicBezTo>
                    <a:cubicBezTo>
                      <a:pt x="300" y="23"/>
                      <a:pt x="305" y="27"/>
                      <a:pt x="312" y="27"/>
                    </a:cubicBezTo>
                    <a:cubicBezTo>
                      <a:pt x="318" y="27"/>
                      <a:pt x="323" y="23"/>
                      <a:pt x="323" y="18"/>
                    </a:cubicBezTo>
                    <a:cubicBezTo>
                      <a:pt x="323" y="12"/>
                      <a:pt x="318" y="8"/>
                      <a:pt x="312" y="8"/>
                    </a:cubicBezTo>
                    <a:close/>
                  </a:path>
                </a:pathLst>
              </a:custGeom>
              <a:solidFill>
                <a:srgbClr val="E74C2E"/>
              </a:solidFill>
              <a:ln>
                <a:noFill/>
              </a:ln>
            </p:spPr>
            <p:txBody>
              <a:bodyPr vert="horz" wrap="square" lIns="91440" tIns="45720" rIns="91440" bIns="45720" numCol="1" anchor="t" anchorCtr="0" compatLnSpc="1"/>
              <a:lstStyle/>
              <a:p>
                <a:endParaRPr lang="zh-CN" altLang="en-US" sz="1600"/>
              </a:p>
            </p:txBody>
          </p:sp>
        </p:grpSp>
        <p:sp>
          <p:nvSpPr>
            <p:cNvPr id="1049730" name="圆角矩形 36"/>
            <p:cNvSpPr/>
            <p:nvPr/>
          </p:nvSpPr>
          <p:spPr>
            <a:xfrm>
              <a:off x="11064" y="2153"/>
              <a:ext cx="1928" cy="1304"/>
            </a:xfrm>
            <a:prstGeom prst="roundRect">
              <a:avLst/>
            </a:prstGeom>
            <a:blipFill rotWithShape="1">
              <a:blip r:embed="rId5"/>
              <a:stretch>
                <a:fillRect/>
              </a:stretch>
            </a:blipFill>
            <a:ln>
              <a:solidFill>
                <a:srgbClr val="E74C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03"/>
                                        </p:tgtEl>
                                        <p:attrNameLst>
                                          <p:attrName>style.visibility</p:attrName>
                                        </p:attrNameLst>
                                      </p:cBhvr>
                                      <p:to>
                                        <p:strVal val="visible"/>
                                      </p:to>
                                    </p:set>
                                    <p:animEffect transition="in" filter="fade">
                                      <p:cBhvr>
                                        <p:cTn id="7" dur="500"/>
                                        <p:tgtEl>
                                          <p:spTgt spid="403"/>
                                        </p:tgtEl>
                                      </p:cBhvr>
                                    </p:animEffect>
                                    <p:anim calcmode="lin" valueType="num">
                                      <p:cBhvr>
                                        <p:cTn id="8" dur="500" fill="hold"/>
                                        <p:tgtEl>
                                          <p:spTgt spid="403"/>
                                        </p:tgtEl>
                                        <p:attrNameLst>
                                          <p:attrName>ppt_x</p:attrName>
                                        </p:attrNameLst>
                                      </p:cBhvr>
                                      <p:tavLst>
                                        <p:tav tm="0">
                                          <p:val>
                                            <p:strVal val="#ppt_x"/>
                                          </p:val>
                                        </p:tav>
                                        <p:tav tm="100000">
                                          <p:val>
                                            <p:strVal val="#ppt_x"/>
                                          </p:val>
                                        </p:tav>
                                      </p:tavLst>
                                    </p:anim>
                                    <p:anim calcmode="lin" valueType="num">
                                      <p:cBhvr>
                                        <p:cTn id="9" dur="500" fill="hold"/>
                                        <p:tgtEl>
                                          <p:spTgt spid="40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500"/>
                                        <p:tgtEl>
                                          <p:spTgt spid="405"/>
                                        </p:tgtEl>
                                      </p:cBhvr>
                                    </p:animEffect>
                                    <p:anim calcmode="lin" valueType="num">
                                      <p:cBhvr>
                                        <p:cTn id="14" dur="500" fill="hold"/>
                                        <p:tgtEl>
                                          <p:spTgt spid="405"/>
                                        </p:tgtEl>
                                        <p:attrNameLst>
                                          <p:attrName>ppt_x</p:attrName>
                                        </p:attrNameLst>
                                      </p:cBhvr>
                                      <p:tavLst>
                                        <p:tav tm="0">
                                          <p:val>
                                            <p:strVal val="#ppt_x"/>
                                          </p:val>
                                        </p:tav>
                                        <p:tav tm="100000">
                                          <p:val>
                                            <p:strVal val="#ppt_x"/>
                                          </p:val>
                                        </p:tav>
                                      </p:tavLst>
                                    </p:anim>
                                    <p:anim calcmode="lin" valueType="num">
                                      <p:cBhvr>
                                        <p:cTn id="15" dur="500" fill="hold"/>
                                        <p:tgtEl>
                                          <p:spTgt spid="40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07"/>
                                        </p:tgtEl>
                                        <p:attrNameLst>
                                          <p:attrName>style.visibility</p:attrName>
                                        </p:attrNameLst>
                                      </p:cBhvr>
                                      <p:to>
                                        <p:strVal val="visible"/>
                                      </p:to>
                                    </p:set>
                                    <p:animEffect transition="in" filter="fade">
                                      <p:cBhvr>
                                        <p:cTn id="19" dur="500"/>
                                        <p:tgtEl>
                                          <p:spTgt spid="407"/>
                                        </p:tgtEl>
                                      </p:cBhvr>
                                    </p:animEffect>
                                    <p:anim calcmode="lin" valueType="num">
                                      <p:cBhvr>
                                        <p:cTn id="20" dur="500" fill="hold"/>
                                        <p:tgtEl>
                                          <p:spTgt spid="407"/>
                                        </p:tgtEl>
                                        <p:attrNameLst>
                                          <p:attrName>ppt_x</p:attrName>
                                        </p:attrNameLst>
                                      </p:cBhvr>
                                      <p:tavLst>
                                        <p:tav tm="0">
                                          <p:val>
                                            <p:strVal val="#ppt_x"/>
                                          </p:val>
                                        </p:tav>
                                        <p:tav tm="100000">
                                          <p:val>
                                            <p:strVal val="#ppt_x"/>
                                          </p:val>
                                        </p:tav>
                                      </p:tavLst>
                                    </p:anim>
                                    <p:anim calcmode="lin" valueType="num">
                                      <p:cBhvr>
                                        <p:cTn id="21" dur="500" fill="hold"/>
                                        <p:tgtEl>
                                          <p:spTgt spid="40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3145766"/>
                                        </p:tgtEl>
                                        <p:attrNameLst>
                                          <p:attrName>style.visibility</p:attrName>
                                        </p:attrNameLst>
                                      </p:cBhvr>
                                      <p:to>
                                        <p:strVal val="visible"/>
                                      </p:to>
                                    </p:set>
                                    <p:animEffect transition="in" filter="wipe(left)">
                                      <p:cBhvr>
                                        <p:cTn id="25" dur="500"/>
                                        <p:tgtEl>
                                          <p:spTgt spid="314576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01"/>
                                        </p:tgtEl>
                                        <p:attrNameLst>
                                          <p:attrName>style.visibility</p:attrName>
                                        </p:attrNameLst>
                                      </p:cBhvr>
                                      <p:to>
                                        <p:strVal val="visible"/>
                                      </p:to>
                                    </p:set>
                                    <p:anim calcmode="lin" valueType="num">
                                      <p:cBhvr>
                                        <p:cTn id="29" dur="500" fill="hold"/>
                                        <p:tgtEl>
                                          <p:spTgt spid="401"/>
                                        </p:tgtEl>
                                        <p:attrNameLst>
                                          <p:attrName>ppt_w</p:attrName>
                                        </p:attrNameLst>
                                      </p:cBhvr>
                                      <p:tavLst>
                                        <p:tav tm="0">
                                          <p:val>
                                            <p:fltVal val="0"/>
                                          </p:val>
                                        </p:tav>
                                        <p:tav tm="100000">
                                          <p:val>
                                            <p:strVal val="#ppt_w"/>
                                          </p:val>
                                        </p:tav>
                                      </p:tavLst>
                                    </p:anim>
                                    <p:anim calcmode="lin" valueType="num">
                                      <p:cBhvr>
                                        <p:cTn id="30" dur="500" fill="hold"/>
                                        <p:tgtEl>
                                          <p:spTgt spid="401"/>
                                        </p:tgtEl>
                                        <p:attrNameLst>
                                          <p:attrName>ppt_h</p:attrName>
                                        </p:attrNameLst>
                                      </p:cBhvr>
                                      <p:tavLst>
                                        <p:tav tm="0">
                                          <p:val>
                                            <p:fltVal val="0"/>
                                          </p:val>
                                        </p:tav>
                                        <p:tav tm="100000">
                                          <p:val>
                                            <p:strVal val="#ppt_h"/>
                                          </p:val>
                                        </p:tav>
                                      </p:tavLst>
                                    </p:anim>
                                    <p:animEffect transition="in" filter="fade">
                                      <p:cBhvr>
                                        <p:cTn id="31" dur="500"/>
                                        <p:tgtEl>
                                          <p:spTgt spid="401"/>
                                        </p:tgtEl>
                                      </p:cBhvr>
                                    </p:animEffect>
                                  </p:childTnLst>
                                </p:cTn>
                              </p:par>
                            </p:childTnLst>
                          </p:cTn>
                        </p:par>
                        <p:par>
                          <p:cTn id="32" fill="hold">
                            <p:stCondLst>
                              <p:cond delay="2500"/>
                            </p:stCondLst>
                            <p:childTnLst>
                              <p:par>
                                <p:cTn id="33" presetID="22" presetClass="entr" presetSubtype="2" fill="hold" nodeType="afterEffect">
                                  <p:stCondLst>
                                    <p:cond delay="0"/>
                                  </p:stCondLst>
                                  <p:childTnLst>
                                    <p:set>
                                      <p:cBhvr>
                                        <p:cTn id="34" dur="1" fill="hold">
                                          <p:stCondLst>
                                            <p:cond delay="0"/>
                                          </p:stCondLst>
                                        </p:cTn>
                                        <p:tgtEl>
                                          <p:spTgt spid="399"/>
                                        </p:tgtEl>
                                        <p:attrNameLst>
                                          <p:attrName>style.visibility</p:attrName>
                                        </p:attrNameLst>
                                      </p:cBhvr>
                                      <p:to>
                                        <p:strVal val="visible"/>
                                      </p:to>
                                    </p:set>
                                    <p:animEffect transition="in" filter="wipe(right)">
                                      <p:cBhvr>
                                        <p:cTn id="35" dur="1000"/>
                                        <p:tgtEl>
                                          <p:spTgt spid="399"/>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398"/>
                                        </p:tgtEl>
                                        <p:attrNameLst>
                                          <p:attrName>style.visibility</p:attrName>
                                        </p:attrNameLst>
                                      </p:cBhvr>
                                      <p:to>
                                        <p:strVal val="visible"/>
                                      </p:to>
                                    </p:set>
                                    <p:animEffect transition="in" filter="wipe(left)">
                                      <p:cBhvr>
                                        <p:cTn id="39" dur="1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67" name="圆角矩形 39"/>
          <p:cNvSpPr/>
          <p:nvPr/>
        </p:nvSpPr>
        <p:spPr>
          <a:xfrm>
            <a:off x="61595" y="861695"/>
            <a:ext cx="1960880" cy="3050540"/>
          </a:xfrm>
          <a:prstGeom prst="roundRect">
            <a:avLst/>
          </a:prstGeom>
          <a:solidFill>
            <a:srgbClr val="E8E8E8"/>
          </a:solidFill>
          <a:ln>
            <a:solidFill>
              <a:srgbClr val="40404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lnSpc>
                <a:spcPct val="100000"/>
              </a:lnSpc>
            </a:pPr>
            <a:r>
              <a:rPr lang="zh-CN" altLang="en-US" sz="1000" b="1" dirty="0" smtClean="0">
                <a:solidFill>
                  <a:srgbClr val="E74C2E"/>
                </a:solidFill>
                <a:latin typeface="微软雅黑" panose="020B0503020204020204" pitchFamily="34" charset="-122"/>
                <a:ea typeface="微软雅黑" panose="020B0503020204020204" pitchFamily="34" charset="-122"/>
                <a:sym typeface="+mn-ea"/>
              </a:rPr>
              <a:t>《中华人民共和国职业病防治法》</a:t>
            </a:r>
          </a:p>
          <a:p>
            <a:pPr fontAlgn="auto">
              <a:lnSpc>
                <a:spcPct val="100000"/>
              </a:lnSpc>
            </a:pPr>
            <a:endParaRPr lang="zh-CN" altLang="en-US" sz="1000" b="1" dirty="0" smtClean="0">
              <a:solidFill>
                <a:srgbClr val="E74C2E"/>
              </a:solidFill>
              <a:latin typeface="微软雅黑" panose="020B0503020204020204" pitchFamily="34" charset="-122"/>
              <a:ea typeface="微软雅黑" panose="020B0503020204020204" pitchFamily="34" charset="-122"/>
              <a:sym typeface="+mn-ea"/>
            </a:endParaRPr>
          </a:p>
          <a:p>
            <a:pPr fontAlgn="auto">
              <a:lnSpc>
                <a:spcPct val="100000"/>
              </a:lnSpc>
            </a:pPr>
            <a:r>
              <a:rPr lang="zh-CN" altLang="en-US" sz="1000" b="1" dirty="0" smtClean="0">
                <a:solidFill>
                  <a:srgbClr val="E74C2E"/>
                </a:solidFill>
                <a:latin typeface="微软雅黑" panose="020B0503020204020204" pitchFamily="34" charset="-122"/>
                <a:ea typeface="微软雅黑" panose="020B0503020204020204" pitchFamily="34" charset="-122"/>
                <a:sym typeface="+mn-ea"/>
              </a:rPr>
              <a:t>(一)设置或者指定职业卫生管理机构或者组织，配备专职或者兼职的职业卫生管理人员，负责本单位的职业病防治工作;</a:t>
            </a:r>
          </a:p>
          <a:p>
            <a:pPr fontAlgn="auto">
              <a:lnSpc>
                <a:spcPct val="100000"/>
              </a:lnSpc>
            </a:pPr>
            <a:r>
              <a:rPr lang="zh-CN" altLang="en-US" sz="1000" b="1" dirty="0" smtClean="0">
                <a:solidFill>
                  <a:srgbClr val="E74C2E"/>
                </a:solidFill>
                <a:latin typeface="微软雅黑" panose="020B0503020204020204" pitchFamily="34" charset="-122"/>
                <a:ea typeface="微软雅黑" panose="020B0503020204020204" pitchFamily="34" charset="-122"/>
                <a:sym typeface="+mn-ea"/>
              </a:rPr>
              <a:t>(二)制定职业病防治计划和实施方案;</a:t>
            </a:r>
          </a:p>
          <a:p>
            <a:pPr fontAlgn="auto">
              <a:lnSpc>
                <a:spcPct val="100000"/>
              </a:lnSpc>
            </a:pPr>
            <a:r>
              <a:rPr lang="zh-CN" altLang="en-US" sz="1000" b="1" dirty="0" smtClean="0">
                <a:solidFill>
                  <a:srgbClr val="E74C2E"/>
                </a:solidFill>
                <a:latin typeface="微软雅黑" panose="020B0503020204020204" pitchFamily="34" charset="-122"/>
                <a:ea typeface="微软雅黑" panose="020B0503020204020204" pitchFamily="34" charset="-122"/>
                <a:sym typeface="+mn-ea"/>
              </a:rPr>
              <a:t>(三)建立、健全职业卫生管理制度和操作规程;</a:t>
            </a:r>
          </a:p>
          <a:p>
            <a:pPr fontAlgn="auto">
              <a:lnSpc>
                <a:spcPct val="100000"/>
              </a:lnSpc>
            </a:pPr>
            <a:r>
              <a:rPr lang="zh-CN" altLang="en-US" sz="1000" b="1" dirty="0" smtClean="0">
                <a:solidFill>
                  <a:srgbClr val="E74C2E"/>
                </a:solidFill>
                <a:latin typeface="微软雅黑" panose="020B0503020204020204" pitchFamily="34" charset="-122"/>
                <a:ea typeface="微软雅黑" panose="020B0503020204020204" pitchFamily="34" charset="-122"/>
                <a:sym typeface="+mn-ea"/>
              </a:rPr>
              <a:t>(四)建立、健全职业卫生档案和劳动者健康监护档案;</a:t>
            </a:r>
          </a:p>
          <a:p>
            <a:pPr fontAlgn="auto">
              <a:lnSpc>
                <a:spcPct val="100000"/>
              </a:lnSpc>
            </a:pPr>
            <a:r>
              <a:rPr lang="zh-CN" altLang="en-US" sz="1000" b="1" dirty="0" smtClean="0">
                <a:solidFill>
                  <a:srgbClr val="E74C2E"/>
                </a:solidFill>
                <a:latin typeface="微软雅黑" panose="020B0503020204020204" pitchFamily="34" charset="-122"/>
                <a:ea typeface="微软雅黑" panose="020B0503020204020204" pitchFamily="34" charset="-122"/>
                <a:sym typeface="+mn-ea"/>
              </a:rPr>
              <a:t>(五)建立、健全工作场所职业病危害因素监测及评价制度;</a:t>
            </a:r>
          </a:p>
          <a:p>
            <a:pPr fontAlgn="auto">
              <a:lnSpc>
                <a:spcPct val="100000"/>
              </a:lnSpc>
            </a:pPr>
            <a:r>
              <a:rPr lang="zh-CN" altLang="en-US" sz="1000" b="1" dirty="0" smtClean="0">
                <a:solidFill>
                  <a:srgbClr val="E74C2E"/>
                </a:solidFill>
                <a:latin typeface="微软雅黑" panose="020B0503020204020204" pitchFamily="34" charset="-122"/>
                <a:ea typeface="微软雅黑" panose="020B0503020204020204" pitchFamily="34" charset="-122"/>
                <a:sym typeface="+mn-ea"/>
              </a:rPr>
              <a:t>(六)建立、健全职业病危害事故应急救援预案。</a:t>
            </a:r>
          </a:p>
        </p:txBody>
      </p:sp>
      <p:sp>
        <p:nvSpPr>
          <p:cNvPr id="1049768" name="日期占位符 1"/>
          <p:cNvSpPr>
            <a:spLocks noGrp="1"/>
          </p:cNvSpPr>
          <p:nvPr>
            <p:ph type="dt" sz="half" idx="10"/>
          </p:nvPr>
        </p:nvSpPr>
        <p:spPr/>
        <p:txBody>
          <a:bodyPr/>
          <a:lstStyle/>
          <a:p>
            <a:fld id="{838455DD-CE4F-4392-908F-0D44B97BA055}" type="datetime1">
              <a:rPr lang="zh-CN" altLang="en-US" smtClean="0"/>
              <a:t>2020/8/14</a:t>
            </a:fld>
            <a:endParaRPr lang="zh-CN" altLang="en-US"/>
          </a:p>
        </p:txBody>
      </p:sp>
      <p:grpSp>
        <p:nvGrpSpPr>
          <p:cNvPr id="427" name="组合 4"/>
          <p:cNvGrpSpPr/>
          <p:nvPr/>
        </p:nvGrpSpPr>
        <p:grpSpPr>
          <a:xfrm flipH="1">
            <a:off x="2172335" y="1280796"/>
            <a:ext cx="2947670" cy="2759074"/>
            <a:chOff x="5939740" y="1604093"/>
            <a:chExt cx="3929969" cy="3678997"/>
          </a:xfrm>
        </p:grpSpPr>
        <p:grpSp>
          <p:nvGrpSpPr>
            <p:cNvPr id="428" name="组合 6"/>
            <p:cNvGrpSpPr/>
            <p:nvPr/>
          </p:nvGrpSpPr>
          <p:grpSpPr>
            <a:xfrm>
              <a:off x="5939740" y="1604093"/>
              <a:ext cx="3929969" cy="3678997"/>
              <a:chOff x="2528888" y="1894553"/>
              <a:chExt cx="2968626" cy="2779047"/>
            </a:xfrm>
          </p:grpSpPr>
          <p:sp>
            <p:nvSpPr>
              <p:cNvPr id="1049769" name="Freeform 5"/>
              <p:cNvSpPr/>
              <p:nvPr/>
            </p:nvSpPr>
            <p:spPr bwMode="auto">
              <a:xfrm>
                <a:off x="2976563" y="2944813"/>
                <a:ext cx="1531938" cy="1492250"/>
              </a:xfrm>
              <a:custGeom>
                <a:avLst/>
                <a:gdLst>
                  <a:gd name="T0" fmla="*/ 133 w 407"/>
                  <a:gd name="T1" fmla="*/ 396 h 396"/>
                  <a:gd name="T2" fmla="*/ 0 w 407"/>
                  <a:gd name="T3" fmla="*/ 396 h 396"/>
                  <a:gd name="T4" fmla="*/ 0 w 407"/>
                  <a:gd name="T5" fmla="*/ 379 h 396"/>
                  <a:gd name="T6" fmla="*/ 133 w 407"/>
                  <a:gd name="T7" fmla="*/ 379 h 396"/>
                  <a:gd name="T8" fmla="*/ 167 w 407"/>
                  <a:gd name="T9" fmla="*/ 370 h 396"/>
                  <a:gd name="T10" fmla="*/ 180 w 407"/>
                  <a:gd name="T11" fmla="*/ 355 h 396"/>
                  <a:gd name="T12" fmla="*/ 208 w 407"/>
                  <a:gd name="T13" fmla="*/ 286 h 396"/>
                  <a:gd name="T14" fmla="*/ 224 w 407"/>
                  <a:gd name="T15" fmla="*/ 173 h 396"/>
                  <a:gd name="T16" fmla="*/ 248 w 407"/>
                  <a:gd name="T17" fmla="*/ 49 h 396"/>
                  <a:gd name="T18" fmla="*/ 266 w 407"/>
                  <a:gd name="T19" fmla="*/ 19 h 396"/>
                  <a:gd name="T20" fmla="*/ 285 w 407"/>
                  <a:gd name="T21" fmla="*/ 6 h 396"/>
                  <a:gd name="T22" fmla="*/ 321 w 407"/>
                  <a:gd name="T23" fmla="*/ 1 h 396"/>
                  <a:gd name="T24" fmla="*/ 329 w 407"/>
                  <a:gd name="T25" fmla="*/ 1 h 396"/>
                  <a:gd name="T26" fmla="*/ 407 w 407"/>
                  <a:gd name="T27" fmla="*/ 1 h 396"/>
                  <a:gd name="T28" fmla="*/ 407 w 407"/>
                  <a:gd name="T29" fmla="*/ 18 h 396"/>
                  <a:gd name="T30" fmla="*/ 321 w 407"/>
                  <a:gd name="T31" fmla="*/ 18 h 396"/>
                  <a:gd name="T32" fmla="*/ 293 w 407"/>
                  <a:gd name="T33" fmla="*/ 21 h 396"/>
                  <a:gd name="T34" fmla="*/ 278 w 407"/>
                  <a:gd name="T35" fmla="*/ 31 h 396"/>
                  <a:gd name="T36" fmla="*/ 264 w 407"/>
                  <a:gd name="T37" fmla="*/ 55 h 396"/>
                  <a:gd name="T38" fmla="*/ 241 w 407"/>
                  <a:gd name="T39" fmla="*/ 174 h 396"/>
                  <a:gd name="T40" fmla="*/ 224 w 407"/>
                  <a:gd name="T41" fmla="*/ 290 h 396"/>
                  <a:gd name="T42" fmla="*/ 194 w 407"/>
                  <a:gd name="T43" fmla="*/ 365 h 396"/>
                  <a:gd name="T44" fmla="*/ 178 w 407"/>
                  <a:gd name="T45" fmla="*/ 383 h 396"/>
                  <a:gd name="T46" fmla="*/ 133 w 407"/>
                  <a:gd name="T4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7" h="396">
                    <a:moveTo>
                      <a:pt x="133" y="396"/>
                    </a:moveTo>
                    <a:cubicBezTo>
                      <a:pt x="0" y="396"/>
                      <a:pt x="0" y="396"/>
                      <a:pt x="0" y="396"/>
                    </a:cubicBezTo>
                    <a:cubicBezTo>
                      <a:pt x="0" y="379"/>
                      <a:pt x="0" y="379"/>
                      <a:pt x="0" y="379"/>
                    </a:cubicBezTo>
                    <a:cubicBezTo>
                      <a:pt x="133" y="379"/>
                      <a:pt x="133" y="379"/>
                      <a:pt x="133" y="379"/>
                    </a:cubicBezTo>
                    <a:cubicBezTo>
                      <a:pt x="147" y="379"/>
                      <a:pt x="158" y="377"/>
                      <a:pt x="167" y="370"/>
                    </a:cubicBezTo>
                    <a:cubicBezTo>
                      <a:pt x="172" y="366"/>
                      <a:pt x="176" y="361"/>
                      <a:pt x="180" y="355"/>
                    </a:cubicBezTo>
                    <a:cubicBezTo>
                      <a:pt x="195" y="334"/>
                      <a:pt x="203" y="307"/>
                      <a:pt x="208" y="286"/>
                    </a:cubicBezTo>
                    <a:cubicBezTo>
                      <a:pt x="216" y="254"/>
                      <a:pt x="221" y="218"/>
                      <a:pt x="224" y="173"/>
                    </a:cubicBezTo>
                    <a:cubicBezTo>
                      <a:pt x="227" y="137"/>
                      <a:pt x="232" y="91"/>
                      <a:pt x="248" y="49"/>
                    </a:cubicBezTo>
                    <a:cubicBezTo>
                      <a:pt x="252" y="38"/>
                      <a:pt x="257" y="27"/>
                      <a:pt x="266" y="19"/>
                    </a:cubicBezTo>
                    <a:cubicBezTo>
                      <a:pt x="271" y="14"/>
                      <a:pt x="277" y="9"/>
                      <a:pt x="285" y="6"/>
                    </a:cubicBezTo>
                    <a:cubicBezTo>
                      <a:pt x="298" y="0"/>
                      <a:pt x="310" y="0"/>
                      <a:pt x="321" y="1"/>
                    </a:cubicBezTo>
                    <a:cubicBezTo>
                      <a:pt x="329" y="1"/>
                      <a:pt x="329" y="1"/>
                      <a:pt x="329" y="1"/>
                    </a:cubicBezTo>
                    <a:cubicBezTo>
                      <a:pt x="407" y="1"/>
                      <a:pt x="407" y="1"/>
                      <a:pt x="407" y="1"/>
                    </a:cubicBezTo>
                    <a:cubicBezTo>
                      <a:pt x="407" y="18"/>
                      <a:pt x="407" y="18"/>
                      <a:pt x="407" y="18"/>
                    </a:cubicBezTo>
                    <a:cubicBezTo>
                      <a:pt x="321" y="18"/>
                      <a:pt x="321" y="18"/>
                      <a:pt x="321" y="18"/>
                    </a:cubicBezTo>
                    <a:cubicBezTo>
                      <a:pt x="310" y="17"/>
                      <a:pt x="301" y="17"/>
                      <a:pt x="293" y="21"/>
                    </a:cubicBezTo>
                    <a:cubicBezTo>
                      <a:pt x="286" y="24"/>
                      <a:pt x="281" y="27"/>
                      <a:pt x="278" y="31"/>
                    </a:cubicBezTo>
                    <a:cubicBezTo>
                      <a:pt x="271" y="37"/>
                      <a:pt x="267" y="46"/>
                      <a:pt x="264" y="55"/>
                    </a:cubicBezTo>
                    <a:cubicBezTo>
                      <a:pt x="249" y="95"/>
                      <a:pt x="244" y="140"/>
                      <a:pt x="241" y="174"/>
                    </a:cubicBezTo>
                    <a:cubicBezTo>
                      <a:pt x="238" y="220"/>
                      <a:pt x="233" y="257"/>
                      <a:pt x="224" y="290"/>
                    </a:cubicBezTo>
                    <a:cubicBezTo>
                      <a:pt x="219" y="312"/>
                      <a:pt x="211" y="341"/>
                      <a:pt x="194" y="365"/>
                    </a:cubicBezTo>
                    <a:cubicBezTo>
                      <a:pt x="189" y="372"/>
                      <a:pt x="184" y="378"/>
                      <a:pt x="178" y="383"/>
                    </a:cubicBezTo>
                    <a:cubicBezTo>
                      <a:pt x="165" y="394"/>
                      <a:pt x="148" y="396"/>
                      <a:pt x="133" y="396"/>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049770" name="Oval 6"/>
              <p:cNvSpPr>
                <a:spLocks noChangeArrowheads="1"/>
              </p:cNvSpPr>
              <p:nvPr/>
            </p:nvSpPr>
            <p:spPr bwMode="auto">
              <a:xfrm>
                <a:off x="2540001" y="4146550"/>
                <a:ext cx="515938" cy="515938"/>
              </a:xfrm>
              <a:prstGeom prst="ellipse">
                <a:avLst/>
              </a:prstGeom>
              <a:solidFill>
                <a:srgbClr val="E8E8E8"/>
              </a:solidFill>
              <a:ln>
                <a:noFill/>
              </a:ln>
            </p:spPr>
            <p:txBody>
              <a:bodyPr vert="horz" wrap="square" lIns="91440" tIns="45720" rIns="91440" bIns="45720" numCol="1" anchor="t" anchorCtr="0" compatLnSpc="1"/>
              <a:lstStyle/>
              <a:p>
                <a:endParaRPr lang="zh-CN" altLang="en-US"/>
              </a:p>
            </p:txBody>
          </p:sp>
          <p:sp>
            <p:nvSpPr>
              <p:cNvPr id="1049771" name="Freeform 7"/>
              <p:cNvSpPr>
                <a:spLocks noEditPoints="1"/>
              </p:cNvSpPr>
              <p:nvPr/>
            </p:nvSpPr>
            <p:spPr bwMode="auto">
              <a:xfrm>
                <a:off x="2528888" y="4130675"/>
                <a:ext cx="541338" cy="542925"/>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7 h 144"/>
                  <a:gd name="T12" fmla="*/ 7 w 144"/>
                  <a:gd name="T13" fmla="*/ 72 h 144"/>
                  <a:gd name="T14" fmla="*/ 72 w 144"/>
                  <a:gd name="T15" fmla="*/ 137 h 144"/>
                  <a:gd name="T16" fmla="*/ 137 w 144"/>
                  <a:gd name="T17" fmla="*/ 72 h 144"/>
                  <a:gd name="T18" fmla="*/ 72 w 144"/>
                  <a:gd name="T1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3"/>
                      <a:pt x="32" y="0"/>
                      <a:pt x="72" y="0"/>
                    </a:cubicBezTo>
                    <a:cubicBezTo>
                      <a:pt x="111" y="0"/>
                      <a:pt x="144" y="33"/>
                      <a:pt x="144" y="72"/>
                    </a:cubicBezTo>
                    <a:cubicBezTo>
                      <a:pt x="144" y="112"/>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1049772" name="Freeform 11"/>
              <p:cNvSpPr/>
              <p:nvPr/>
            </p:nvSpPr>
            <p:spPr bwMode="auto">
              <a:xfrm>
                <a:off x="2949576" y="2729664"/>
                <a:ext cx="1524000" cy="960438"/>
              </a:xfrm>
              <a:custGeom>
                <a:avLst/>
                <a:gdLst>
                  <a:gd name="T0" fmla="*/ 100 w 405"/>
                  <a:gd name="T1" fmla="*/ 255 h 255"/>
                  <a:gd name="T2" fmla="*/ 94 w 405"/>
                  <a:gd name="T3" fmla="*/ 255 h 255"/>
                  <a:gd name="T4" fmla="*/ 0 w 405"/>
                  <a:gd name="T5" fmla="*/ 255 h 255"/>
                  <a:gd name="T6" fmla="*/ 0 w 405"/>
                  <a:gd name="T7" fmla="*/ 238 h 255"/>
                  <a:gd name="T8" fmla="*/ 94 w 405"/>
                  <a:gd name="T9" fmla="*/ 238 h 255"/>
                  <a:gd name="T10" fmla="*/ 137 w 405"/>
                  <a:gd name="T11" fmla="*/ 230 h 255"/>
                  <a:gd name="T12" fmla="*/ 170 w 405"/>
                  <a:gd name="T13" fmla="*/ 164 h 255"/>
                  <a:gd name="T14" fmla="*/ 183 w 405"/>
                  <a:gd name="T15" fmla="*/ 98 h 255"/>
                  <a:gd name="T16" fmla="*/ 195 w 405"/>
                  <a:gd name="T17" fmla="*/ 48 h 255"/>
                  <a:gd name="T18" fmla="*/ 228 w 405"/>
                  <a:gd name="T19" fmla="*/ 9 h 255"/>
                  <a:gd name="T20" fmla="*/ 277 w 405"/>
                  <a:gd name="T21" fmla="*/ 0 h 255"/>
                  <a:gd name="T22" fmla="*/ 405 w 405"/>
                  <a:gd name="T23" fmla="*/ 0 h 255"/>
                  <a:gd name="T24" fmla="*/ 405 w 405"/>
                  <a:gd name="T25" fmla="*/ 17 h 255"/>
                  <a:gd name="T26" fmla="*/ 277 w 405"/>
                  <a:gd name="T27" fmla="*/ 17 h 255"/>
                  <a:gd name="T28" fmla="*/ 237 w 405"/>
                  <a:gd name="T29" fmla="*/ 24 h 255"/>
                  <a:gd name="T30" fmla="*/ 211 w 405"/>
                  <a:gd name="T31" fmla="*/ 54 h 255"/>
                  <a:gd name="T32" fmla="*/ 199 w 405"/>
                  <a:gd name="T33" fmla="*/ 101 h 255"/>
                  <a:gd name="T34" fmla="*/ 186 w 405"/>
                  <a:gd name="T35" fmla="*/ 167 h 255"/>
                  <a:gd name="T36" fmla="*/ 148 w 405"/>
                  <a:gd name="T37" fmla="*/ 243 h 255"/>
                  <a:gd name="T38" fmla="*/ 100 w 405"/>
                  <a:gd name="T3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5" h="255">
                    <a:moveTo>
                      <a:pt x="100" y="255"/>
                    </a:moveTo>
                    <a:cubicBezTo>
                      <a:pt x="98" y="255"/>
                      <a:pt x="96" y="255"/>
                      <a:pt x="94" y="255"/>
                    </a:cubicBezTo>
                    <a:cubicBezTo>
                      <a:pt x="0" y="255"/>
                      <a:pt x="0" y="255"/>
                      <a:pt x="0" y="255"/>
                    </a:cubicBezTo>
                    <a:cubicBezTo>
                      <a:pt x="0" y="238"/>
                      <a:pt x="0" y="238"/>
                      <a:pt x="0" y="238"/>
                    </a:cubicBezTo>
                    <a:cubicBezTo>
                      <a:pt x="94" y="238"/>
                      <a:pt x="94" y="238"/>
                      <a:pt x="94" y="238"/>
                    </a:cubicBezTo>
                    <a:cubicBezTo>
                      <a:pt x="109" y="238"/>
                      <a:pt x="126" y="238"/>
                      <a:pt x="137" y="230"/>
                    </a:cubicBezTo>
                    <a:cubicBezTo>
                      <a:pt x="157" y="215"/>
                      <a:pt x="163" y="189"/>
                      <a:pt x="170" y="164"/>
                    </a:cubicBezTo>
                    <a:cubicBezTo>
                      <a:pt x="175" y="141"/>
                      <a:pt x="179" y="119"/>
                      <a:pt x="183" y="98"/>
                    </a:cubicBezTo>
                    <a:cubicBezTo>
                      <a:pt x="186" y="81"/>
                      <a:pt x="189" y="64"/>
                      <a:pt x="195" y="48"/>
                    </a:cubicBezTo>
                    <a:cubicBezTo>
                      <a:pt x="201" y="32"/>
                      <a:pt x="213" y="18"/>
                      <a:pt x="228" y="9"/>
                    </a:cubicBezTo>
                    <a:cubicBezTo>
                      <a:pt x="245" y="0"/>
                      <a:pt x="260" y="0"/>
                      <a:pt x="277" y="0"/>
                    </a:cubicBezTo>
                    <a:cubicBezTo>
                      <a:pt x="405" y="0"/>
                      <a:pt x="405" y="0"/>
                      <a:pt x="405" y="0"/>
                    </a:cubicBezTo>
                    <a:cubicBezTo>
                      <a:pt x="405" y="17"/>
                      <a:pt x="405" y="17"/>
                      <a:pt x="405" y="17"/>
                    </a:cubicBezTo>
                    <a:cubicBezTo>
                      <a:pt x="277" y="17"/>
                      <a:pt x="277" y="17"/>
                      <a:pt x="277" y="17"/>
                    </a:cubicBezTo>
                    <a:cubicBezTo>
                      <a:pt x="262" y="17"/>
                      <a:pt x="249" y="17"/>
                      <a:pt x="237" y="24"/>
                    </a:cubicBezTo>
                    <a:cubicBezTo>
                      <a:pt x="225" y="31"/>
                      <a:pt x="215" y="42"/>
                      <a:pt x="211" y="54"/>
                    </a:cubicBezTo>
                    <a:cubicBezTo>
                      <a:pt x="205" y="69"/>
                      <a:pt x="202" y="84"/>
                      <a:pt x="199" y="101"/>
                    </a:cubicBezTo>
                    <a:cubicBezTo>
                      <a:pt x="196" y="122"/>
                      <a:pt x="192" y="145"/>
                      <a:pt x="186" y="167"/>
                    </a:cubicBezTo>
                    <a:cubicBezTo>
                      <a:pt x="179" y="195"/>
                      <a:pt x="172" y="225"/>
                      <a:pt x="148" y="243"/>
                    </a:cubicBezTo>
                    <a:cubicBezTo>
                      <a:pt x="134" y="254"/>
                      <a:pt x="116" y="255"/>
                      <a:pt x="100" y="255"/>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049773" name="Oval 12"/>
              <p:cNvSpPr>
                <a:spLocks noChangeArrowheads="1"/>
              </p:cNvSpPr>
              <p:nvPr/>
            </p:nvSpPr>
            <p:spPr bwMode="auto">
              <a:xfrm>
                <a:off x="2540001" y="3399589"/>
                <a:ext cx="515938" cy="515938"/>
              </a:xfrm>
              <a:prstGeom prst="ellipse">
                <a:avLst/>
              </a:prstGeom>
              <a:solidFill>
                <a:srgbClr val="E8E8E8"/>
              </a:solidFill>
              <a:ln>
                <a:noFill/>
              </a:ln>
            </p:spPr>
            <p:txBody>
              <a:bodyPr vert="horz" wrap="square" lIns="91440" tIns="45720" rIns="91440" bIns="45720" numCol="1" anchor="t" anchorCtr="0" compatLnSpc="1"/>
              <a:lstStyle/>
              <a:p>
                <a:endParaRPr lang="zh-CN" altLang="en-US"/>
              </a:p>
            </p:txBody>
          </p:sp>
          <p:sp>
            <p:nvSpPr>
              <p:cNvPr id="1049774" name="Freeform 13"/>
              <p:cNvSpPr>
                <a:spLocks noEditPoints="1"/>
              </p:cNvSpPr>
              <p:nvPr/>
            </p:nvSpPr>
            <p:spPr bwMode="auto">
              <a:xfrm>
                <a:off x="2528888" y="3385301"/>
                <a:ext cx="541338" cy="546100"/>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 name="T10" fmla="*/ 72 w 144"/>
                  <a:gd name="T11" fmla="*/ 7 h 145"/>
                  <a:gd name="T12" fmla="*/ 7 w 144"/>
                  <a:gd name="T13" fmla="*/ 73 h 145"/>
                  <a:gd name="T14" fmla="*/ 72 w 144"/>
                  <a:gd name="T15" fmla="*/ 138 h 145"/>
                  <a:gd name="T16" fmla="*/ 137 w 144"/>
                  <a:gd name="T17" fmla="*/ 73 h 145"/>
                  <a:gd name="T18" fmla="*/ 72 w 144"/>
                  <a:gd name="T19" fmla="*/ 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5">
                    <a:moveTo>
                      <a:pt x="72" y="145"/>
                    </a:moveTo>
                    <a:cubicBezTo>
                      <a:pt x="32" y="145"/>
                      <a:pt x="0" y="112"/>
                      <a:pt x="0" y="73"/>
                    </a:cubicBezTo>
                    <a:cubicBezTo>
                      <a:pt x="0" y="33"/>
                      <a:pt x="32" y="0"/>
                      <a:pt x="72" y="0"/>
                    </a:cubicBezTo>
                    <a:cubicBezTo>
                      <a:pt x="111" y="0"/>
                      <a:pt x="144" y="33"/>
                      <a:pt x="144" y="73"/>
                    </a:cubicBezTo>
                    <a:cubicBezTo>
                      <a:pt x="144" y="112"/>
                      <a:pt x="111" y="145"/>
                      <a:pt x="72" y="145"/>
                    </a:cubicBezTo>
                    <a:close/>
                    <a:moveTo>
                      <a:pt x="72" y="7"/>
                    </a:moveTo>
                    <a:cubicBezTo>
                      <a:pt x="36" y="7"/>
                      <a:pt x="7" y="37"/>
                      <a:pt x="7" y="73"/>
                    </a:cubicBezTo>
                    <a:cubicBezTo>
                      <a:pt x="7" y="108"/>
                      <a:pt x="36" y="138"/>
                      <a:pt x="72" y="138"/>
                    </a:cubicBezTo>
                    <a:cubicBezTo>
                      <a:pt x="108" y="138"/>
                      <a:pt x="137" y="108"/>
                      <a:pt x="137" y="73"/>
                    </a:cubicBezTo>
                    <a:cubicBezTo>
                      <a:pt x="137" y="37"/>
                      <a:pt x="108" y="7"/>
                      <a:pt x="72" y="7"/>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1049775" name="Freeform 17"/>
              <p:cNvSpPr/>
              <p:nvPr/>
            </p:nvSpPr>
            <p:spPr bwMode="auto">
              <a:xfrm>
                <a:off x="3000855" y="2509752"/>
                <a:ext cx="1522761" cy="433388"/>
              </a:xfrm>
              <a:custGeom>
                <a:avLst/>
                <a:gdLst>
                  <a:gd name="T0" fmla="*/ 106 w 399"/>
                  <a:gd name="T1" fmla="*/ 115 h 115"/>
                  <a:gd name="T2" fmla="*/ 103 w 399"/>
                  <a:gd name="T3" fmla="*/ 115 h 115"/>
                  <a:gd name="T4" fmla="*/ 0 w 399"/>
                  <a:gd name="T5" fmla="*/ 115 h 115"/>
                  <a:gd name="T6" fmla="*/ 0 w 399"/>
                  <a:gd name="T7" fmla="*/ 98 h 115"/>
                  <a:gd name="T8" fmla="*/ 104 w 399"/>
                  <a:gd name="T9" fmla="*/ 98 h 115"/>
                  <a:gd name="T10" fmla="*/ 160 w 399"/>
                  <a:gd name="T11" fmla="*/ 55 h 115"/>
                  <a:gd name="T12" fmla="*/ 232 w 399"/>
                  <a:gd name="T13" fmla="*/ 2 h 115"/>
                  <a:gd name="T14" fmla="*/ 399 w 399"/>
                  <a:gd name="T15" fmla="*/ 2 h 115"/>
                  <a:gd name="T16" fmla="*/ 399 w 399"/>
                  <a:gd name="T17" fmla="*/ 19 h 115"/>
                  <a:gd name="T18" fmla="*/ 232 w 399"/>
                  <a:gd name="T19" fmla="*/ 19 h 115"/>
                  <a:gd name="T20" fmla="*/ 176 w 399"/>
                  <a:gd name="T21" fmla="*/ 62 h 115"/>
                  <a:gd name="T22" fmla="*/ 106 w 399"/>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115">
                    <a:moveTo>
                      <a:pt x="106" y="115"/>
                    </a:moveTo>
                    <a:cubicBezTo>
                      <a:pt x="104" y="115"/>
                      <a:pt x="103" y="115"/>
                      <a:pt x="103" y="115"/>
                    </a:cubicBezTo>
                    <a:cubicBezTo>
                      <a:pt x="0" y="115"/>
                      <a:pt x="0" y="115"/>
                      <a:pt x="0" y="115"/>
                    </a:cubicBezTo>
                    <a:cubicBezTo>
                      <a:pt x="0" y="98"/>
                      <a:pt x="0" y="98"/>
                      <a:pt x="0" y="98"/>
                    </a:cubicBezTo>
                    <a:cubicBezTo>
                      <a:pt x="104" y="98"/>
                      <a:pt x="104" y="98"/>
                      <a:pt x="104" y="98"/>
                    </a:cubicBezTo>
                    <a:cubicBezTo>
                      <a:pt x="106" y="99"/>
                      <a:pt x="141" y="102"/>
                      <a:pt x="160" y="55"/>
                    </a:cubicBezTo>
                    <a:cubicBezTo>
                      <a:pt x="182" y="0"/>
                      <a:pt x="230" y="2"/>
                      <a:pt x="232" y="2"/>
                    </a:cubicBezTo>
                    <a:cubicBezTo>
                      <a:pt x="399" y="2"/>
                      <a:pt x="399" y="2"/>
                      <a:pt x="399" y="2"/>
                    </a:cubicBezTo>
                    <a:cubicBezTo>
                      <a:pt x="399" y="19"/>
                      <a:pt x="399" y="19"/>
                      <a:pt x="399" y="19"/>
                    </a:cubicBezTo>
                    <a:cubicBezTo>
                      <a:pt x="232" y="19"/>
                      <a:pt x="232" y="19"/>
                      <a:pt x="232" y="19"/>
                    </a:cubicBezTo>
                    <a:cubicBezTo>
                      <a:pt x="230" y="19"/>
                      <a:pt x="193" y="18"/>
                      <a:pt x="176" y="62"/>
                    </a:cubicBezTo>
                    <a:cubicBezTo>
                      <a:pt x="156" y="111"/>
                      <a:pt x="118" y="115"/>
                      <a:pt x="106" y="115"/>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049776" name="Oval 18"/>
              <p:cNvSpPr>
                <a:spLocks noChangeArrowheads="1"/>
              </p:cNvSpPr>
              <p:nvPr/>
            </p:nvSpPr>
            <p:spPr bwMode="auto">
              <a:xfrm>
                <a:off x="2540001" y="2652627"/>
                <a:ext cx="515938" cy="515938"/>
              </a:xfrm>
              <a:prstGeom prst="ellipse">
                <a:avLst/>
              </a:prstGeom>
              <a:solidFill>
                <a:srgbClr val="E8E8E8"/>
              </a:solidFill>
              <a:ln>
                <a:noFill/>
              </a:ln>
            </p:spPr>
            <p:txBody>
              <a:bodyPr vert="horz" wrap="square" lIns="91440" tIns="45720" rIns="91440" bIns="45720" numCol="1" anchor="t" anchorCtr="0" compatLnSpc="1"/>
              <a:lstStyle/>
              <a:p>
                <a:endParaRPr lang="zh-CN" altLang="en-US"/>
              </a:p>
            </p:txBody>
          </p:sp>
          <p:sp>
            <p:nvSpPr>
              <p:cNvPr id="1049777" name="Freeform 19"/>
              <p:cNvSpPr>
                <a:spLocks noEditPoints="1"/>
              </p:cNvSpPr>
              <p:nvPr/>
            </p:nvSpPr>
            <p:spPr bwMode="auto">
              <a:xfrm>
                <a:off x="2528888" y="2641515"/>
                <a:ext cx="541338" cy="542925"/>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7 h 144"/>
                  <a:gd name="T12" fmla="*/ 7 w 144"/>
                  <a:gd name="T13" fmla="*/ 72 h 144"/>
                  <a:gd name="T14" fmla="*/ 72 w 144"/>
                  <a:gd name="T15" fmla="*/ 137 h 144"/>
                  <a:gd name="T16" fmla="*/ 137 w 144"/>
                  <a:gd name="T17" fmla="*/ 72 h 144"/>
                  <a:gd name="T18" fmla="*/ 72 w 144"/>
                  <a:gd name="T1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1"/>
                      <a:pt x="0" y="72"/>
                    </a:cubicBezTo>
                    <a:cubicBezTo>
                      <a:pt x="0" y="32"/>
                      <a:pt x="32" y="0"/>
                      <a:pt x="72" y="0"/>
                    </a:cubicBezTo>
                    <a:cubicBezTo>
                      <a:pt x="111" y="0"/>
                      <a:pt x="144" y="32"/>
                      <a:pt x="144" y="72"/>
                    </a:cubicBezTo>
                    <a:cubicBezTo>
                      <a:pt x="144" y="111"/>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1049778" name="Freeform 23"/>
              <p:cNvSpPr/>
              <p:nvPr/>
            </p:nvSpPr>
            <p:spPr bwMode="auto">
              <a:xfrm>
                <a:off x="3002699" y="2154903"/>
                <a:ext cx="1559017" cy="214313"/>
              </a:xfrm>
              <a:custGeom>
                <a:avLst/>
                <a:gdLst>
                  <a:gd name="T0" fmla="*/ 409 w 409"/>
                  <a:gd name="T1" fmla="*/ 57 h 57"/>
                  <a:gd name="T2" fmla="*/ 243 w 409"/>
                  <a:gd name="T3" fmla="*/ 57 h 57"/>
                  <a:gd name="T4" fmla="*/ 179 w 409"/>
                  <a:gd name="T5" fmla="*/ 34 h 57"/>
                  <a:gd name="T6" fmla="*/ 117 w 409"/>
                  <a:gd name="T7" fmla="*/ 17 h 57"/>
                  <a:gd name="T8" fmla="*/ 0 w 409"/>
                  <a:gd name="T9" fmla="*/ 17 h 57"/>
                  <a:gd name="T10" fmla="*/ 0 w 409"/>
                  <a:gd name="T11" fmla="*/ 0 h 57"/>
                  <a:gd name="T12" fmla="*/ 117 w 409"/>
                  <a:gd name="T13" fmla="*/ 0 h 57"/>
                  <a:gd name="T14" fmla="*/ 190 w 409"/>
                  <a:gd name="T15" fmla="*/ 21 h 57"/>
                  <a:gd name="T16" fmla="*/ 243 w 409"/>
                  <a:gd name="T17" fmla="*/ 40 h 57"/>
                  <a:gd name="T18" fmla="*/ 409 w 409"/>
                  <a:gd name="T19" fmla="*/ 40 h 57"/>
                  <a:gd name="T20" fmla="*/ 409 w 409"/>
                  <a:gd name="T21"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57">
                    <a:moveTo>
                      <a:pt x="409" y="57"/>
                    </a:moveTo>
                    <a:cubicBezTo>
                      <a:pt x="243" y="57"/>
                      <a:pt x="243" y="57"/>
                      <a:pt x="243" y="57"/>
                    </a:cubicBezTo>
                    <a:cubicBezTo>
                      <a:pt x="220" y="57"/>
                      <a:pt x="195" y="48"/>
                      <a:pt x="179" y="34"/>
                    </a:cubicBezTo>
                    <a:cubicBezTo>
                      <a:pt x="162" y="19"/>
                      <a:pt x="140" y="17"/>
                      <a:pt x="117" y="17"/>
                    </a:cubicBezTo>
                    <a:cubicBezTo>
                      <a:pt x="0" y="17"/>
                      <a:pt x="0" y="17"/>
                      <a:pt x="0" y="17"/>
                    </a:cubicBezTo>
                    <a:cubicBezTo>
                      <a:pt x="0" y="0"/>
                      <a:pt x="0" y="0"/>
                      <a:pt x="0" y="0"/>
                    </a:cubicBezTo>
                    <a:cubicBezTo>
                      <a:pt x="117" y="0"/>
                      <a:pt x="117" y="0"/>
                      <a:pt x="117" y="0"/>
                    </a:cubicBezTo>
                    <a:cubicBezTo>
                      <a:pt x="142" y="0"/>
                      <a:pt x="168" y="2"/>
                      <a:pt x="190" y="21"/>
                    </a:cubicBezTo>
                    <a:cubicBezTo>
                      <a:pt x="203" y="33"/>
                      <a:pt x="223" y="40"/>
                      <a:pt x="243" y="40"/>
                    </a:cubicBezTo>
                    <a:cubicBezTo>
                      <a:pt x="409" y="40"/>
                      <a:pt x="409" y="40"/>
                      <a:pt x="409" y="40"/>
                    </a:cubicBezTo>
                    <a:lnTo>
                      <a:pt x="409" y="57"/>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049779" name="Oval 24"/>
              <p:cNvSpPr>
                <a:spLocks noChangeArrowheads="1"/>
              </p:cNvSpPr>
              <p:nvPr/>
            </p:nvSpPr>
            <p:spPr bwMode="auto">
              <a:xfrm>
                <a:off x="2540001" y="1907253"/>
                <a:ext cx="515938" cy="515938"/>
              </a:xfrm>
              <a:prstGeom prst="ellipse">
                <a:avLst/>
              </a:prstGeom>
              <a:solidFill>
                <a:srgbClr val="E8E8E8"/>
              </a:solidFill>
              <a:ln>
                <a:noFill/>
              </a:ln>
            </p:spPr>
            <p:txBody>
              <a:bodyPr vert="horz" wrap="square" lIns="91440" tIns="45720" rIns="91440" bIns="45720" numCol="1" anchor="t" anchorCtr="0" compatLnSpc="1"/>
              <a:lstStyle/>
              <a:p>
                <a:endParaRPr lang="zh-CN" altLang="en-US"/>
              </a:p>
            </p:txBody>
          </p:sp>
          <p:sp>
            <p:nvSpPr>
              <p:cNvPr id="1049780" name="Freeform 25"/>
              <p:cNvSpPr>
                <a:spLocks noEditPoints="1"/>
              </p:cNvSpPr>
              <p:nvPr/>
            </p:nvSpPr>
            <p:spPr bwMode="auto">
              <a:xfrm>
                <a:off x="2528888" y="1894553"/>
                <a:ext cx="541338" cy="542925"/>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7 h 144"/>
                  <a:gd name="T12" fmla="*/ 7 w 144"/>
                  <a:gd name="T13" fmla="*/ 72 h 144"/>
                  <a:gd name="T14" fmla="*/ 72 w 144"/>
                  <a:gd name="T15" fmla="*/ 137 h 144"/>
                  <a:gd name="T16" fmla="*/ 137 w 144"/>
                  <a:gd name="T17" fmla="*/ 72 h 144"/>
                  <a:gd name="T18" fmla="*/ 72 w 144"/>
                  <a:gd name="T19" fmla="*/ 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2" y="144"/>
                      <a:pt x="0" y="112"/>
                      <a:pt x="0" y="72"/>
                    </a:cubicBezTo>
                    <a:cubicBezTo>
                      <a:pt x="0" y="32"/>
                      <a:pt x="32" y="0"/>
                      <a:pt x="72" y="0"/>
                    </a:cubicBezTo>
                    <a:cubicBezTo>
                      <a:pt x="111" y="0"/>
                      <a:pt x="144" y="32"/>
                      <a:pt x="144" y="72"/>
                    </a:cubicBezTo>
                    <a:cubicBezTo>
                      <a:pt x="144" y="112"/>
                      <a:pt x="111" y="144"/>
                      <a:pt x="72" y="144"/>
                    </a:cubicBezTo>
                    <a:close/>
                    <a:moveTo>
                      <a:pt x="72" y="7"/>
                    </a:moveTo>
                    <a:cubicBezTo>
                      <a:pt x="36" y="7"/>
                      <a:pt x="7" y="36"/>
                      <a:pt x="7" y="72"/>
                    </a:cubicBezTo>
                    <a:cubicBezTo>
                      <a:pt x="7" y="108"/>
                      <a:pt x="36" y="137"/>
                      <a:pt x="72" y="137"/>
                    </a:cubicBezTo>
                    <a:cubicBezTo>
                      <a:pt x="108" y="137"/>
                      <a:pt x="137" y="108"/>
                      <a:pt x="137" y="72"/>
                    </a:cubicBezTo>
                    <a:cubicBezTo>
                      <a:pt x="137" y="36"/>
                      <a:pt x="108" y="7"/>
                      <a:pt x="72" y="7"/>
                    </a:cubicBezTo>
                    <a:close/>
                  </a:path>
                </a:pathLst>
              </a:custGeom>
              <a:solidFill>
                <a:schemeClr val="tx2">
                  <a:lumMod val="75000"/>
                </a:schemeClr>
              </a:solidFill>
              <a:ln>
                <a:noFill/>
              </a:ln>
            </p:spPr>
            <p:txBody>
              <a:bodyPr vert="horz" wrap="square" lIns="91440" tIns="45720" rIns="91440" bIns="45720" numCol="1" anchor="t" anchorCtr="0" compatLnSpc="1"/>
              <a:lstStyle/>
              <a:p>
                <a:endParaRPr lang="zh-CN" altLang="en-US"/>
              </a:p>
            </p:txBody>
          </p:sp>
          <p:sp>
            <p:nvSpPr>
              <p:cNvPr id="1049781" name="Freeform 29"/>
              <p:cNvSpPr>
                <a:spLocks noEditPoints="1"/>
              </p:cNvSpPr>
              <p:nvPr/>
            </p:nvSpPr>
            <p:spPr bwMode="auto">
              <a:xfrm>
                <a:off x="4349751" y="2179638"/>
                <a:ext cx="1147763" cy="1149350"/>
              </a:xfrm>
              <a:custGeom>
                <a:avLst/>
                <a:gdLst>
                  <a:gd name="T0" fmla="*/ 305 w 305"/>
                  <a:gd name="T1" fmla="*/ 154 h 305"/>
                  <a:gd name="T2" fmla="*/ 283 w 305"/>
                  <a:gd name="T3" fmla="*/ 120 h 305"/>
                  <a:gd name="T4" fmla="*/ 295 w 305"/>
                  <a:gd name="T5" fmla="*/ 98 h 305"/>
                  <a:gd name="T6" fmla="*/ 260 w 305"/>
                  <a:gd name="T7" fmla="*/ 72 h 305"/>
                  <a:gd name="T8" fmla="*/ 262 w 305"/>
                  <a:gd name="T9" fmla="*/ 46 h 305"/>
                  <a:gd name="T10" fmla="*/ 222 w 305"/>
                  <a:gd name="T11" fmla="*/ 38 h 305"/>
                  <a:gd name="T12" fmla="*/ 214 w 305"/>
                  <a:gd name="T13" fmla="*/ 13 h 305"/>
                  <a:gd name="T14" fmla="*/ 171 w 305"/>
                  <a:gd name="T15" fmla="*/ 20 h 305"/>
                  <a:gd name="T16" fmla="*/ 155 w 305"/>
                  <a:gd name="T17" fmla="*/ 0 h 305"/>
                  <a:gd name="T18" fmla="*/ 120 w 305"/>
                  <a:gd name="T19" fmla="*/ 22 h 305"/>
                  <a:gd name="T20" fmla="*/ 98 w 305"/>
                  <a:gd name="T21" fmla="*/ 11 h 305"/>
                  <a:gd name="T22" fmla="*/ 72 w 305"/>
                  <a:gd name="T23" fmla="*/ 46 h 305"/>
                  <a:gd name="T24" fmla="*/ 46 w 305"/>
                  <a:gd name="T25" fmla="*/ 44 h 305"/>
                  <a:gd name="T26" fmla="*/ 38 w 305"/>
                  <a:gd name="T27" fmla="*/ 84 h 305"/>
                  <a:gd name="T28" fmla="*/ 13 w 305"/>
                  <a:gd name="T29" fmla="*/ 91 h 305"/>
                  <a:gd name="T30" fmla="*/ 20 w 305"/>
                  <a:gd name="T31" fmla="*/ 134 h 305"/>
                  <a:gd name="T32" fmla="*/ 0 w 305"/>
                  <a:gd name="T33" fmla="*/ 151 h 305"/>
                  <a:gd name="T34" fmla="*/ 23 w 305"/>
                  <a:gd name="T35" fmla="*/ 185 h 305"/>
                  <a:gd name="T36" fmla="*/ 11 w 305"/>
                  <a:gd name="T37" fmla="*/ 207 h 305"/>
                  <a:gd name="T38" fmla="*/ 46 w 305"/>
                  <a:gd name="T39" fmla="*/ 234 h 305"/>
                  <a:gd name="T40" fmla="*/ 44 w 305"/>
                  <a:gd name="T41" fmla="*/ 259 h 305"/>
                  <a:gd name="T42" fmla="*/ 84 w 305"/>
                  <a:gd name="T43" fmla="*/ 268 h 305"/>
                  <a:gd name="T44" fmla="*/ 91 w 305"/>
                  <a:gd name="T45" fmla="*/ 292 h 305"/>
                  <a:gd name="T46" fmla="*/ 134 w 305"/>
                  <a:gd name="T47" fmla="*/ 285 h 305"/>
                  <a:gd name="T48" fmla="*/ 151 w 305"/>
                  <a:gd name="T49" fmla="*/ 305 h 305"/>
                  <a:gd name="T50" fmla="*/ 185 w 305"/>
                  <a:gd name="T51" fmla="*/ 283 h 305"/>
                  <a:gd name="T52" fmla="*/ 207 w 305"/>
                  <a:gd name="T53" fmla="*/ 295 h 305"/>
                  <a:gd name="T54" fmla="*/ 234 w 305"/>
                  <a:gd name="T55" fmla="*/ 259 h 305"/>
                  <a:gd name="T56" fmla="*/ 259 w 305"/>
                  <a:gd name="T57" fmla="*/ 261 h 305"/>
                  <a:gd name="T58" fmla="*/ 267 w 305"/>
                  <a:gd name="T59" fmla="*/ 222 h 305"/>
                  <a:gd name="T60" fmla="*/ 292 w 305"/>
                  <a:gd name="T61" fmla="*/ 214 h 305"/>
                  <a:gd name="T62" fmla="*/ 285 w 305"/>
                  <a:gd name="T63" fmla="*/ 171 h 305"/>
                  <a:gd name="T64" fmla="*/ 187 w 305"/>
                  <a:gd name="T65" fmla="*/ 259 h 305"/>
                  <a:gd name="T66" fmla="*/ 118 w 305"/>
                  <a:gd name="T67" fmla="*/ 47 h 305"/>
                  <a:gd name="T68" fmla="*/ 187 w 305"/>
                  <a:gd name="T69" fmla="*/ 25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5" h="305">
                    <a:moveTo>
                      <a:pt x="304" y="172"/>
                    </a:moveTo>
                    <a:cubicBezTo>
                      <a:pt x="305" y="154"/>
                      <a:pt x="305" y="154"/>
                      <a:pt x="305" y="154"/>
                    </a:cubicBezTo>
                    <a:cubicBezTo>
                      <a:pt x="287" y="153"/>
                      <a:pt x="287" y="153"/>
                      <a:pt x="287" y="153"/>
                    </a:cubicBezTo>
                    <a:cubicBezTo>
                      <a:pt x="287" y="142"/>
                      <a:pt x="285" y="131"/>
                      <a:pt x="283" y="120"/>
                    </a:cubicBezTo>
                    <a:cubicBezTo>
                      <a:pt x="300" y="115"/>
                      <a:pt x="300" y="115"/>
                      <a:pt x="300" y="115"/>
                    </a:cubicBezTo>
                    <a:cubicBezTo>
                      <a:pt x="295" y="98"/>
                      <a:pt x="295" y="98"/>
                      <a:pt x="295" y="98"/>
                    </a:cubicBezTo>
                    <a:cubicBezTo>
                      <a:pt x="277" y="103"/>
                      <a:pt x="277" y="103"/>
                      <a:pt x="277" y="103"/>
                    </a:cubicBezTo>
                    <a:cubicBezTo>
                      <a:pt x="273" y="92"/>
                      <a:pt x="267" y="81"/>
                      <a:pt x="260" y="72"/>
                    </a:cubicBezTo>
                    <a:cubicBezTo>
                      <a:pt x="273" y="60"/>
                      <a:pt x="273" y="60"/>
                      <a:pt x="273" y="60"/>
                    </a:cubicBezTo>
                    <a:cubicBezTo>
                      <a:pt x="262" y="46"/>
                      <a:pt x="262" y="46"/>
                      <a:pt x="262" y="46"/>
                    </a:cubicBezTo>
                    <a:cubicBezTo>
                      <a:pt x="248" y="58"/>
                      <a:pt x="248" y="58"/>
                      <a:pt x="248" y="58"/>
                    </a:cubicBezTo>
                    <a:cubicBezTo>
                      <a:pt x="240" y="50"/>
                      <a:pt x="231" y="43"/>
                      <a:pt x="222" y="38"/>
                    </a:cubicBezTo>
                    <a:cubicBezTo>
                      <a:pt x="230" y="22"/>
                      <a:pt x="230" y="22"/>
                      <a:pt x="230" y="22"/>
                    </a:cubicBezTo>
                    <a:cubicBezTo>
                      <a:pt x="214" y="13"/>
                      <a:pt x="214" y="13"/>
                      <a:pt x="214" y="13"/>
                    </a:cubicBezTo>
                    <a:cubicBezTo>
                      <a:pt x="206" y="30"/>
                      <a:pt x="206" y="30"/>
                      <a:pt x="206" y="30"/>
                    </a:cubicBezTo>
                    <a:cubicBezTo>
                      <a:pt x="195" y="24"/>
                      <a:pt x="183" y="21"/>
                      <a:pt x="171" y="20"/>
                    </a:cubicBezTo>
                    <a:cubicBezTo>
                      <a:pt x="172" y="1"/>
                      <a:pt x="172" y="1"/>
                      <a:pt x="172" y="1"/>
                    </a:cubicBezTo>
                    <a:cubicBezTo>
                      <a:pt x="155" y="0"/>
                      <a:pt x="155" y="0"/>
                      <a:pt x="155" y="0"/>
                    </a:cubicBezTo>
                    <a:cubicBezTo>
                      <a:pt x="153" y="18"/>
                      <a:pt x="153" y="18"/>
                      <a:pt x="153" y="18"/>
                    </a:cubicBezTo>
                    <a:cubicBezTo>
                      <a:pt x="142" y="18"/>
                      <a:pt x="131" y="20"/>
                      <a:pt x="120" y="22"/>
                    </a:cubicBezTo>
                    <a:cubicBezTo>
                      <a:pt x="115" y="5"/>
                      <a:pt x="115" y="5"/>
                      <a:pt x="115" y="5"/>
                    </a:cubicBezTo>
                    <a:cubicBezTo>
                      <a:pt x="98" y="11"/>
                      <a:pt x="98" y="11"/>
                      <a:pt x="98" y="11"/>
                    </a:cubicBezTo>
                    <a:cubicBezTo>
                      <a:pt x="103" y="28"/>
                      <a:pt x="103" y="28"/>
                      <a:pt x="103" y="28"/>
                    </a:cubicBezTo>
                    <a:cubicBezTo>
                      <a:pt x="92" y="32"/>
                      <a:pt x="81" y="39"/>
                      <a:pt x="72" y="46"/>
                    </a:cubicBezTo>
                    <a:cubicBezTo>
                      <a:pt x="60" y="32"/>
                      <a:pt x="60" y="32"/>
                      <a:pt x="60" y="32"/>
                    </a:cubicBezTo>
                    <a:cubicBezTo>
                      <a:pt x="46" y="44"/>
                      <a:pt x="46" y="44"/>
                      <a:pt x="46" y="44"/>
                    </a:cubicBezTo>
                    <a:cubicBezTo>
                      <a:pt x="58" y="57"/>
                      <a:pt x="58" y="57"/>
                      <a:pt x="58" y="57"/>
                    </a:cubicBezTo>
                    <a:cubicBezTo>
                      <a:pt x="50" y="65"/>
                      <a:pt x="43" y="74"/>
                      <a:pt x="38" y="84"/>
                    </a:cubicBezTo>
                    <a:cubicBezTo>
                      <a:pt x="22" y="75"/>
                      <a:pt x="22" y="75"/>
                      <a:pt x="22" y="75"/>
                    </a:cubicBezTo>
                    <a:cubicBezTo>
                      <a:pt x="13" y="91"/>
                      <a:pt x="13" y="91"/>
                      <a:pt x="13" y="91"/>
                    </a:cubicBezTo>
                    <a:cubicBezTo>
                      <a:pt x="30" y="99"/>
                      <a:pt x="30" y="99"/>
                      <a:pt x="30" y="99"/>
                    </a:cubicBezTo>
                    <a:cubicBezTo>
                      <a:pt x="25" y="110"/>
                      <a:pt x="21" y="122"/>
                      <a:pt x="20" y="134"/>
                    </a:cubicBezTo>
                    <a:cubicBezTo>
                      <a:pt x="2" y="133"/>
                      <a:pt x="2" y="133"/>
                      <a:pt x="2" y="133"/>
                    </a:cubicBezTo>
                    <a:cubicBezTo>
                      <a:pt x="0" y="151"/>
                      <a:pt x="0" y="151"/>
                      <a:pt x="0" y="151"/>
                    </a:cubicBezTo>
                    <a:cubicBezTo>
                      <a:pt x="18" y="152"/>
                      <a:pt x="18" y="152"/>
                      <a:pt x="18" y="152"/>
                    </a:cubicBezTo>
                    <a:cubicBezTo>
                      <a:pt x="18" y="163"/>
                      <a:pt x="20" y="174"/>
                      <a:pt x="23" y="185"/>
                    </a:cubicBezTo>
                    <a:cubicBezTo>
                      <a:pt x="5" y="190"/>
                      <a:pt x="5" y="190"/>
                      <a:pt x="5" y="190"/>
                    </a:cubicBezTo>
                    <a:cubicBezTo>
                      <a:pt x="11" y="207"/>
                      <a:pt x="11" y="207"/>
                      <a:pt x="11" y="207"/>
                    </a:cubicBezTo>
                    <a:cubicBezTo>
                      <a:pt x="28" y="202"/>
                      <a:pt x="28" y="202"/>
                      <a:pt x="28" y="202"/>
                    </a:cubicBezTo>
                    <a:cubicBezTo>
                      <a:pt x="32" y="213"/>
                      <a:pt x="38" y="224"/>
                      <a:pt x="46" y="234"/>
                    </a:cubicBezTo>
                    <a:cubicBezTo>
                      <a:pt x="32" y="245"/>
                      <a:pt x="32" y="245"/>
                      <a:pt x="32" y="245"/>
                    </a:cubicBezTo>
                    <a:cubicBezTo>
                      <a:pt x="44" y="259"/>
                      <a:pt x="44" y="259"/>
                      <a:pt x="44" y="259"/>
                    </a:cubicBezTo>
                    <a:cubicBezTo>
                      <a:pt x="57" y="247"/>
                      <a:pt x="57" y="247"/>
                      <a:pt x="57" y="247"/>
                    </a:cubicBezTo>
                    <a:cubicBezTo>
                      <a:pt x="65" y="255"/>
                      <a:pt x="74" y="262"/>
                      <a:pt x="84" y="268"/>
                    </a:cubicBezTo>
                    <a:cubicBezTo>
                      <a:pt x="75" y="284"/>
                      <a:pt x="75" y="284"/>
                      <a:pt x="75" y="284"/>
                    </a:cubicBezTo>
                    <a:cubicBezTo>
                      <a:pt x="91" y="292"/>
                      <a:pt x="91" y="292"/>
                      <a:pt x="91" y="292"/>
                    </a:cubicBezTo>
                    <a:cubicBezTo>
                      <a:pt x="99" y="275"/>
                      <a:pt x="99" y="275"/>
                      <a:pt x="99" y="275"/>
                    </a:cubicBezTo>
                    <a:cubicBezTo>
                      <a:pt x="110" y="280"/>
                      <a:pt x="122" y="284"/>
                      <a:pt x="134" y="285"/>
                    </a:cubicBezTo>
                    <a:cubicBezTo>
                      <a:pt x="133" y="304"/>
                      <a:pt x="133" y="304"/>
                      <a:pt x="133" y="304"/>
                    </a:cubicBezTo>
                    <a:cubicBezTo>
                      <a:pt x="151" y="305"/>
                      <a:pt x="151" y="305"/>
                      <a:pt x="151" y="305"/>
                    </a:cubicBezTo>
                    <a:cubicBezTo>
                      <a:pt x="152" y="287"/>
                      <a:pt x="152" y="287"/>
                      <a:pt x="152" y="287"/>
                    </a:cubicBezTo>
                    <a:cubicBezTo>
                      <a:pt x="163" y="287"/>
                      <a:pt x="174" y="285"/>
                      <a:pt x="185" y="283"/>
                    </a:cubicBezTo>
                    <a:cubicBezTo>
                      <a:pt x="190" y="300"/>
                      <a:pt x="190" y="300"/>
                      <a:pt x="190" y="300"/>
                    </a:cubicBezTo>
                    <a:cubicBezTo>
                      <a:pt x="207" y="295"/>
                      <a:pt x="207" y="295"/>
                      <a:pt x="207" y="295"/>
                    </a:cubicBezTo>
                    <a:cubicBezTo>
                      <a:pt x="202" y="277"/>
                      <a:pt x="202" y="277"/>
                      <a:pt x="202" y="277"/>
                    </a:cubicBezTo>
                    <a:cubicBezTo>
                      <a:pt x="214" y="273"/>
                      <a:pt x="224" y="267"/>
                      <a:pt x="234" y="259"/>
                    </a:cubicBezTo>
                    <a:cubicBezTo>
                      <a:pt x="245" y="273"/>
                      <a:pt x="245" y="273"/>
                      <a:pt x="245" y="273"/>
                    </a:cubicBezTo>
                    <a:cubicBezTo>
                      <a:pt x="259" y="261"/>
                      <a:pt x="259" y="261"/>
                      <a:pt x="259" y="261"/>
                    </a:cubicBezTo>
                    <a:cubicBezTo>
                      <a:pt x="247" y="248"/>
                      <a:pt x="247" y="248"/>
                      <a:pt x="247" y="248"/>
                    </a:cubicBezTo>
                    <a:cubicBezTo>
                      <a:pt x="255" y="240"/>
                      <a:pt x="262" y="231"/>
                      <a:pt x="267" y="222"/>
                    </a:cubicBezTo>
                    <a:cubicBezTo>
                      <a:pt x="284" y="230"/>
                      <a:pt x="284" y="230"/>
                      <a:pt x="284" y="230"/>
                    </a:cubicBezTo>
                    <a:cubicBezTo>
                      <a:pt x="292" y="214"/>
                      <a:pt x="292" y="214"/>
                      <a:pt x="292" y="214"/>
                    </a:cubicBezTo>
                    <a:cubicBezTo>
                      <a:pt x="276" y="206"/>
                      <a:pt x="276" y="206"/>
                      <a:pt x="276" y="206"/>
                    </a:cubicBezTo>
                    <a:cubicBezTo>
                      <a:pt x="281" y="195"/>
                      <a:pt x="284" y="183"/>
                      <a:pt x="285" y="171"/>
                    </a:cubicBezTo>
                    <a:lnTo>
                      <a:pt x="304" y="172"/>
                    </a:lnTo>
                    <a:close/>
                    <a:moveTo>
                      <a:pt x="187" y="259"/>
                    </a:moveTo>
                    <a:cubicBezTo>
                      <a:pt x="128" y="277"/>
                      <a:pt x="65" y="245"/>
                      <a:pt x="47" y="186"/>
                    </a:cubicBezTo>
                    <a:cubicBezTo>
                      <a:pt x="28" y="128"/>
                      <a:pt x="60" y="65"/>
                      <a:pt x="118" y="47"/>
                    </a:cubicBezTo>
                    <a:cubicBezTo>
                      <a:pt x="177" y="28"/>
                      <a:pt x="240" y="60"/>
                      <a:pt x="258" y="118"/>
                    </a:cubicBezTo>
                    <a:cubicBezTo>
                      <a:pt x="277" y="177"/>
                      <a:pt x="245" y="240"/>
                      <a:pt x="187" y="259"/>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sp>
            <p:nvSpPr>
              <p:cNvPr id="1049782" name="Freeform 30"/>
              <p:cNvSpPr/>
              <p:nvPr/>
            </p:nvSpPr>
            <p:spPr bwMode="auto">
              <a:xfrm>
                <a:off x="4535488" y="2368550"/>
                <a:ext cx="769938" cy="771525"/>
              </a:xfrm>
              <a:custGeom>
                <a:avLst/>
                <a:gdLst>
                  <a:gd name="T0" fmla="*/ 190 w 205"/>
                  <a:gd name="T1" fmla="*/ 74 h 205"/>
                  <a:gd name="T2" fmla="*/ 131 w 205"/>
                  <a:gd name="T3" fmla="*/ 190 h 205"/>
                  <a:gd name="T4" fmla="*/ 15 w 205"/>
                  <a:gd name="T5" fmla="*/ 130 h 205"/>
                  <a:gd name="T6" fmla="*/ 74 w 205"/>
                  <a:gd name="T7" fmla="*/ 15 h 205"/>
                  <a:gd name="T8" fmla="*/ 190 w 205"/>
                  <a:gd name="T9" fmla="*/ 74 h 205"/>
                </a:gdLst>
                <a:ahLst/>
                <a:cxnLst>
                  <a:cxn ang="0">
                    <a:pos x="T0" y="T1"/>
                  </a:cxn>
                  <a:cxn ang="0">
                    <a:pos x="T2" y="T3"/>
                  </a:cxn>
                  <a:cxn ang="0">
                    <a:pos x="T4" y="T5"/>
                  </a:cxn>
                  <a:cxn ang="0">
                    <a:pos x="T6" y="T7"/>
                  </a:cxn>
                  <a:cxn ang="0">
                    <a:pos x="T8" y="T9"/>
                  </a:cxn>
                </a:cxnLst>
                <a:rect l="0" t="0" r="r" b="b"/>
                <a:pathLst>
                  <a:path w="205" h="205">
                    <a:moveTo>
                      <a:pt x="190" y="74"/>
                    </a:moveTo>
                    <a:cubicBezTo>
                      <a:pt x="205" y="123"/>
                      <a:pt x="179" y="174"/>
                      <a:pt x="131" y="190"/>
                    </a:cubicBezTo>
                    <a:cubicBezTo>
                      <a:pt x="82" y="205"/>
                      <a:pt x="31" y="179"/>
                      <a:pt x="15" y="130"/>
                    </a:cubicBezTo>
                    <a:cubicBezTo>
                      <a:pt x="0" y="82"/>
                      <a:pt x="27" y="31"/>
                      <a:pt x="74" y="15"/>
                    </a:cubicBezTo>
                    <a:cubicBezTo>
                      <a:pt x="123" y="0"/>
                      <a:pt x="174" y="26"/>
                      <a:pt x="190" y="74"/>
                    </a:cubicBezTo>
                    <a:close/>
                  </a:path>
                </a:pathLst>
              </a:custGeom>
              <a:solidFill>
                <a:srgbClr val="E74C2E"/>
              </a:solidFill>
              <a:ln>
                <a:noFill/>
              </a:ln>
            </p:spPr>
            <p:txBody>
              <a:bodyPr vert="horz" wrap="square" lIns="91440" tIns="45720" rIns="91440" bIns="45720" numCol="1" anchor="t" anchorCtr="0" compatLnSpc="1"/>
              <a:lstStyle/>
              <a:p>
                <a:endParaRPr lang="zh-CN" altLang="en-US"/>
              </a:p>
            </p:txBody>
          </p:sp>
        </p:grpSp>
        <p:sp>
          <p:nvSpPr>
            <p:cNvPr id="1049783" name="文本框 147"/>
            <p:cNvSpPr txBox="1"/>
            <p:nvPr/>
          </p:nvSpPr>
          <p:spPr>
            <a:xfrm>
              <a:off x="8489554" y="2402631"/>
              <a:ext cx="1103401" cy="695960"/>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sym typeface="+mn-ea"/>
                </a:rPr>
                <a:t>职业病防治法</a:t>
              </a:r>
            </a:p>
          </p:txBody>
        </p:sp>
        <p:sp>
          <p:nvSpPr>
            <p:cNvPr id="1049784" name="文本框 148"/>
            <p:cNvSpPr txBox="1"/>
            <p:nvPr/>
          </p:nvSpPr>
          <p:spPr>
            <a:xfrm>
              <a:off x="5992348" y="1727965"/>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A</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sp>
          <p:nvSpPr>
            <p:cNvPr id="1049785" name="文本框 149"/>
            <p:cNvSpPr txBox="1"/>
            <p:nvPr/>
          </p:nvSpPr>
          <p:spPr>
            <a:xfrm>
              <a:off x="5985997" y="2724867"/>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B</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sp>
          <p:nvSpPr>
            <p:cNvPr id="1049786" name="文本框 150"/>
            <p:cNvSpPr txBox="1"/>
            <p:nvPr/>
          </p:nvSpPr>
          <p:spPr>
            <a:xfrm>
              <a:off x="6005048" y="3719392"/>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C</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sp>
          <p:nvSpPr>
            <p:cNvPr id="1049787" name="文本框 151"/>
            <p:cNvSpPr txBox="1"/>
            <p:nvPr/>
          </p:nvSpPr>
          <p:spPr>
            <a:xfrm>
              <a:off x="5995523" y="4703783"/>
              <a:ext cx="506821" cy="492443"/>
            </a:xfrm>
            <a:prstGeom prst="rect">
              <a:avLst/>
            </a:prstGeom>
            <a:noFill/>
          </p:spPr>
          <p:txBody>
            <a:bodyPr wrap="square" rtlCol="0">
              <a:spAutoFit/>
            </a:bodyPr>
            <a:lstStyle/>
            <a:p>
              <a:r>
                <a:rPr lang="en-US" altLang="zh-CN" sz="1800" b="1" dirty="0">
                  <a:solidFill>
                    <a:srgbClr val="E74C2E"/>
                  </a:solidFill>
                  <a:latin typeface="微软雅黑" panose="020B0503020204020204" pitchFamily="34" charset="-122"/>
                  <a:ea typeface="微软雅黑" panose="020B0503020204020204" pitchFamily="34" charset="-122"/>
                </a:rPr>
                <a:t>D</a:t>
              </a:r>
              <a:endParaRPr lang="zh-CN" altLang="en-US" sz="1800" b="1" dirty="0">
                <a:solidFill>
                  <a:srgbClr val="E74C2E"/>
                </a:solidFill>
                <a:latin typeface="微软雅黑" panose="020B0503020204020204" pitchFamily="34" charset="-122"/>
                <a:ea typeface="微软雅黑" panose="020B0503020204020204" pitchFamily="34" charset="-122"/>
              </a:endParaRPr>
            </a:p>
          </p:txBody>
        </p:sp>
      </p:grpSp>
      <p:grpSp>
        <p:nvGrpSpPr>
          <p:cNvPr id="429" name="组合 30"/>
          <p:cNvGrpSpPr/>
          <p:nvPr/>
        </p:nvGrpSpPr>
        <p:grpSpPr>
          <a:xfrm>
            <a:off x="1187624" y="195486"/>
            <a:ext cx="1515760" cy="72008"/>
            <a:chOff x="539552" y="195486"/>
            <a:chExt cx="1482080" cy="72008"/>
          </a:xfrm>
        </p:grpSpPr>
        <p:sp>
          <p:nvSpPr>
            <p:cNvPr id="1049788" name="矩形 3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789" name="矩形 3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790" name="TextBox 47"/>
          <p:cNvSpPr txBox="1"/>
          <p:nvPr/>
        </p:nvSpPr>
        <p:spPr>
          <a:xfrm>
            <a:off x="1160780" y="325120"/>
            <a:ext cx="1543050"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法律责任</a:t>
            </a:r>
          </a:p>
        </p:txBody>
      </p:sp>
      <p:sp>
        <p:nvSpPr>
          <p:cNvPr id="1049791" name="圆角矩形 41"/>
          <p:cNvSpPr/>
          <p:nvPr/>
        </p:nvSpPr>
        <p:spPr>
          <a:xfrm>
            <a:off x="5180965" y="785495"/>
            <a:ext cx="3900805" cy="885825"/>
          </a:xfrm>
          <a:prstGeom prst="roundRect">
            <a:avLst/>
          </a:prstGeom>
          <a:solidFill>
            <a:srgbClr val="CB3517"/>
          </a:solidFill>
          <a:ln>
            <a:solidFill>
              <a:srgbClr val="323A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auto">
              <a:lnSpc>
                <a:spcPts val="2000"/>
              </a:lnSpc>
              <a:buClr>
                <a:srgbClr val="FFFFFF"/>
              </a:buClr>
              <a:buFont typeface="Wingdings" panose="05000000000000000000" charset="0"/>
              <a:buChar char=""/>
            </a:pPr>
            <a:r>
              <a:rPr lang="zh-CN" altLang="en-US" sz="1000" b="1">
                <a:latin typeface="微软雅黑" panose="020B0503020204020204" pitchFamily="34" charset="-122"/>
                <a:ea typeface="微软雅黑" panose="020B0503020204020204" pitchFamily="34" charset="-122"/>
              </a:rPr>
              <a:t>隐瞒技术、工艺、设备、材料所产生的职业病危害而采用的；</a:t>
            </a:r>
          </a:p>
          <a:p>
            <a:pPr marL="171450" indent="-171450" fontAlgn="auto">
              <a:lnSpc>
                <a:spcPts val="2000"/>
              </a:lnSpc>
              <a:buClr>
                <a:srgbClr val="FFFFFF"/>
              </a:buClr>
              <a:buFont typeface="Wingdings" panose="05000000000000000000" charset="0"/>
              <a:buChar char=""/>
            </a:pPr>
            <a:r>
              <a:rPr lang="zh-CN" altLang="en-US" sz="1000" b="1">
                <a:latin typeface="微软雅黑" panose="020B0503020204020204" pitchFamily="34" charset="-122"/>
                <a:ea typeface="微软雅黑" panose="020B0503020204020204" pitchFamily="34" charset="-122"/>
              </a:rPr>
              <a:t>隐瞒本单位职业卫生真实情况的；</a:t>
            </a:r>
          </a:p>
          <a:p>
            <a:pPr marL="171450" indent="-171450" fontAlgn="auto">
              <a:lnSpc>
                <a:spcPts val="2000"/>
              </a:lnSpc>
              <a:buClr>
                <a:srgbClr val="FFFFFF"/>
              </a:buClr>
              <a:buFont typeface="Wingdings" panose="05000000000000000000" charset="0"/>
              <a:buChar char=""/>
            </a:pPr>
            <a:r>
              <a:rPr lang="zh-CN" altLang="en-US" sz="1000" b="1">
                <a:latin typeface="微软雅黑" panose="020B0503020204020204" pitchFamily="34" charset="-122"/>
                <a:ea typeface="微软雅黑" panose="020B0503020204020204" pitchFamily="34" charset="-122"/>
              </a:rPr>
              <a:t>使用国家明令禁止使用的可能产生职业病危害的设备或者材料</a:t>
            </a:r>
          </a:p>
        </p:txBody>
      </p:sp>
      <p:sp>
        <p:nvSpPr>
          <p:cNvPr id="1049792" name="圆角矩形 42"/>
          <p:cNvSpPr/>
          <p:nvPr/>
        </p:nvSpPr>
        <p:spPr>
          <a:xfrm>
            <a:off x="5180965" y="1820545"/>
            <a:ext cx="3900805" cy="755650"/>
          </a:xfrm>
          <a:prstGeom prst="roundRect">
            <a:avLst/>
          </a:prstGeom>
          <a:solidFill>
            <a:srgbClr val="CB3517"/>
          </a:solidFill>
          <a:ln>
            <a:solidFill>
              <a:srgbClr val="323A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fontAlgn="auto">
              <a:lnSpc>
                <a:spcPts val="2000"/>
              </a:lnSpc>
              <a:buClr>
                <a:srgbClr val="CB3517"/>
              </a:buClr>
              <a:buFont typeface="Wingdings" panose="05000000000000000000" charset="0"/>
              <a:buNone/>
            </a:pPr>
            <a:r>
              <a:rPr lang="zh-CN" altLang="en-US" sz="1000" b="1">
                <a:solidFill>
                  <a:schemeClr val="bg1"/>
                </a:solidFill>
                <a:latin typeface="微软雅黑" panose="020B0503020204020204" pitchFamily="34" charset="-122"/>
                <a:ea typeface="微软雅黑" panose="020B0503020204020204" pitchFamily="34" charset="-122"/>
                <a:sym typeface="+mn-ea"/>
              </a:rPr>
              <a:t>安排未经职业健康检查的劳动者、有职业禁忌的劳动者、未成年工或者孕期、哺乳期女职工从事接触职业病危害的作业或者禁忌作业</a:t>
            </a:r>
          </a:p>
        </p:txBody>
      </p:sp>
      <p:sp>
        <p:nvSpPr>
          <p:cNvPr id="1049793" name="圆角矩形 43"/>
          <p:cNvSpPr/>
          <p:nvPr/>
        </p:nvSpPr>
        <p:spPr>
          <a:xfrm>
            <a:off x="5180965" y="2774950"/>
            <a:ext cx="3900805" cy="673100"/>
          </a:xfrm>
          <a:prstGeom prst="roundRect">
            <a:avLst/>
          </a:prstGeom>
          <a:solidFill>
            <a:srgbClr val="CB3517"/>
          </a:solidFill>
          <a:ln>
            <a:solidFill>
              <a:srgbClr val="323A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fontAlgn="auto">
              <a:lnSpc>
                <a:spcPts val="2000"/>
              </a:lnSpc>
              <a:buClr>
                <a:srgbClr val="FFFFFF"/>
              </a:buClr>
              <a:buFont typeface="Wingdings" panose="05000000000000000000" charset="0"/>
              <a:buChar char=""/>
            </a:pPr>
            <a:r>
              <a:rPr lang="en-US" altLang="zh-CN" sz="1000" b="1" dirty="0">
                <a:solidFill>
                  <a:schemeClr val="bg1"/>
                </a:solidFill>
                <a:latin typeface="微软雅黑" panose="020B0503020204020204" pitchFamily="34" charset="-122"/>
                <a:ea typeface="微软雅黑" panose="020B0503020204020204" pitchFamily="34" charset="-122"/>
                <a:sym typeface="+mn-ea"/>
              </a:rPr>
              <a:t>擅自拆除、停止使用职业病防护设备或者应急救援设施的</a:t>
            </a:r>
          </a:p>
          <a:p>
            <a:pPr marL="171450" indent="-171450" fontAlgn="auto">
              <a:lnSpc>
                <a:spcPts val="2000"/>
              </a:lnSpc>
              <a:buClr>
                <a:srgbClr val="FFFFFF"/>
              </a:buClr>
              <a:buFont typeface="Wingdings" panose="05000000000000000000" charset="0"/>
              <a:buChar char=""/>
            </a:pPr>
            <a:r>
              <a:rPr lang="en-US" altLang="zh-CN" sz="1000" b="1" dirty="0">
                <a:solidFill>
                  <a:schemeClr val="bg1"/>
                </a:solidFill>
                <a:latin typeface="微软雅黑" panose="020B0503020204020204" pitchFamily="34" charset="-122"/>
                <a:ea typeface="微软雅黑" panose="020B0503020204020204" pitchFamily="34" charset="-122"/>
                <a:sym typeface="+mn-ea"/>
              </a:rPr>
              <a:t>违章指挥和强令劳动者进行没有职业病防护措施的作业</a:t>
            </a:r>
          </a:p>
        </p:txBody>
      </p:sp>
      <p:sp>
        <p:nvSpPr>
          <p:cNvPr id="1049794" name="圆角矩形 44"/>
          <p:cNvSpPr/>
          <p:nvPr/>
        </p:nvSpPr>
        <p:spPr>
          <a:xfrm>
            <a:off x="5154295" y="3604895"/>
            <a:ext cx="3900805" cy="951230"/>
          </a:xfrm>
          <a:prstGeom prst="roundRect">
            <a:avLst/>
          </a:prstGeom>
          <a:solidFill>
            <a:srgbClr val="CB3517"/>
          </a:solidFill>
          <a:ln>
            <a:solidFill>
              <a:srgbClr val="323A45"/>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fontAlgn="auto">
              <a:lnSpc>
                <a:spcPts val="2000"/>
              </a:lnSpc>
              <a:buClr>
                <a:srgbClr val="FFFFFF"/>
              </a:buClr>
              <a:buFont typeface="Wingdings" panose="05000000000000000000" charset="0"/>
              <a:buNone/>
            </a:pPr>
            <a:r>
              <a:rPr lang="en-US" altLang="zh-CN" sz="1000" b="1" dirty="0">
                <a:solidFill>
                  <a:schemeClr val="bg1"/>
                </a:solidFill>
                <a:latin typeface="微软雅黑" panose="020B0503020204020204" pitchFamily="34" charset="-122"/>
                <a:ea typeface="微软雅黑" panose="020B0503020204020204" pitchFamily="34" charset="-122"/>
                <a:sym typeface="+mn-ea"/>
              </a:rPr>
              <a:t>将产生职业病危害的作业转移给没有职业病防护条件的单位和个人，或者没有职业病防护条件的单位和个人接受产生职业病危害的作业</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49767"/>
                                        </p:tgtEl>
                                        <p:attrNameLst>
                                          <p:attrName>style.visibility</p:attrName>
                                        </p:attrNameLst>
                                      </p:cBhvr>
                                      <p:to>
                                        <p:strVal val="visible"/>
                                      </p:to>
                                    </p:set>
                                    <p:animEffect transition="in" filter="blinds(horizontal)">
                                      <p:cBhvr>
                                        <p:cTn id="7" dur="500"/>
                                        <p:tgtEl>
                                          <p:spTgt spid="104976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27"/>
                                        </p:tgtEl>
                                        <p:attrNameLst>
                                          <p:attrName>style.visibility</p:attrName>
                                        </p:attrNameLst>
                                      </p:cBhvr>
                                      <p:to>
                                        <p:strVal val="visible"/>
                                      </p:to>
                                    </p:set>
                                    <p:anim calcmode="lin" valueType="num">
                                      <p:cBhvr additive="base">
                                        <p:cTn id="11" dur="500" fill="hold"/>
                                        <p:tgtEl>
                                          <p:spTgt spid="427"/>
                                        </p:tgtEl>
                                        <p:attrNameLst>
                                          <p:attrName>ppt_x</p:attrName>
                                        </p:attrNameLst>
                                      </p:cBhvr>
                                      <p:tavLst>
                                        <p:tav tm="0">
                                          <p:val>
                                            <p:strVal val="#ppt_x"/>
                                          </p:val>
                                        </p:tav>
                                        <p:tav tm="100000">
                                          <p:val>
                                            <p:strVal val="#ppt_x"/>
                                          </p:val>
                                        </p:tav>
                                      </p:tavLst>
                                    </p:anim>
                                    <p:anim calcmode="lin" valueType="num">
                                      <p:cBhvr additive="base">
                                        <p:cTn id="12" dur="500" fill="hold"/>
                                        <p:tgtEl>
                                          <p:spTgt spid="42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49791"/>
                                        </p:tgtEl>
                                        <p:attrNameLst>
                                          <p:attrName>style.visibility</p:attrName>
                                        </p:attrNameLst>
                                      </p:cBhvr>
                                      <p:to>
                                        <p:strVal val="visible"/>
                                      </p:to>
                                    </p:set>
                                    <p:anim calcmode="lin" valueType="num">
                                      <p:cBhvr additive="base">
                                        <p:cTn id="16" dur="500" fill="hold"/>
                                        <p:tgtEl>
                                          <p:spTgt spid="1049791"/>
                                        </p:tgtEl>
                                        <p:attrNameLst>
                                          <p:attrName>ppt_x</p:attrName>
                                        </p:attrNameLst>
                                      </p:cBhvr>
                                      <p:tavLst>
                                        <p:tav tm="0">
                                          <p:val>
                                            <p:strVal val="#ppt_x"/>
                                          </p:val>
                                        </p:tav>
                                        <p:tav tm="100000">
                                          <p:val>
                                            <p:strVal val="#ppt_x"/>
                                          </p:val>
                                        </p:tav>
                                      </p:tavLst>
                                    </p:anim>
                                    <p:anim calcmode="lin" valueType="num">
                                      <p:cBhvr additive="base">
                                        <p:cTn id="17" dur="500" fill="hold"/>
                                        <p:tgtEl>
                                          <p:spTgt spid="1049791"/>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049792"/>
                                        </p:tgtEl>
                                        <p:attrNameLst>
                                          <p:attrName>style.visibility</p:attrName>
                                        </p:attrNameLst>
                                      </p:cBhvr>
                                      <p:to>
                                        <p:strVal val="visible"/>
                                      </p:to>
                                    </p:set>
                                    <p:anim calcmode="lin" valueType="num">
                                      <p:cBhvr additive="base">
                                        <p:cTn id="21" dur="500" fill="hold"/>
                                        <p:tgtEl>
                                          <p:spTgt spid="1049792"/>
                                        </p:tgtEl>
                                        <p:attrNameLst>
                                          <p:attrName>ppt_x</p:attrName>
                                        </p:attrNameLst>
                                      </p:cBhvr>
                                      <p:tavLst>
                                        <p:tav tm="0">
                                          <p:val>
                                            <p:strVal val="#ppt_x"/>
                                          </p:val>
                                        </p:tav>
                                        <p:tav tm="100000">
                                          <p:val>
                                            <p:strVal val="#ppt_x"/>
                                          </p:val>
                                        </p:tav>
                                      </p:tavLst>
                                    </p:anim>
                                    <p:anim calcmode="lin" valueType="num">
                                      <p:cBhvr additive="base">
                                        <p:cTn id="22" dur="500" fill="hold"/>
                                        <p:tgtEl>
                                          <p:spTgt spid="104979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049793"/>
                                        </p:tgtEl>
                                        <p:attrNameLst>
                                          <p:attrName>style.visibility</p:attrName>
                                        </p:attrNameLst>
                                      </p:cBhvr>
                                      <p:to>
                                        <p:strVal val="visible"/>
                                      </p:to>
                                    </p:set>
                                    <p:anim calcmode="lin" valueType="num">
                                      <p:cBhvr additive="base">
                                        <p:cTn id="26" dur="500" fill="hold"/>
                                        <p:tgtEl>
                                          <p:spTgt spid="1049793"/>
                                        </p:tgtEl>
                                        <p:attrNameLst>
                                          <p:attrName>ppt_x</p:attrName>
                                        </p:attrNameLst>
                                      </p:cBhvr>
                                      <p:tavLst>
                                        <p:tav tm="0">
                                          <p:val>
                                            <p:strVal val="#ppt_x"/>
                                          </p:val>
                                        </p:tav>
                                        <p:tav tm="100000">
                                          <p:val>
                                            <p:strVal val="#ppt_x"/>
                                          </p:val>
                                        </p:tav>
                                      </p:tavLst>
                                    </p:anim>
                                    <p:anim calcmode="lin" valueType="num">
                                      <p:cBhvr additive="base">
                                        <p:cTn id="27" dur="500" fill="hold"/>
                                        <p:tgtEl>
                                          <p:spTgt spid="104979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049794"/>
                                        </p:tgtEl>
                                        <p:attrNameLst>
                                          <p:attrName>style.visibility</p:attrName>
                                        </p:attrNameLst>
                                      </p:cBhvr>
                                      <p:to>
                                        <p:strVal val="visible"/>
                                      </p:to>
                                    </p:set>
                                    <p:anim calcmode="lin" valueType="num">
                                      <p:cBhvr additive="base">
                                        <p:cTn id="31" dur="500" fill="hold"/>
                                        <p:tgtEl>
                                          <p:spTgt spid="1049794"/>
                                        </p:tgtEl>
                                        <p:attrNameLst>
                                          <p:attrName>ppt_x</p:attrName>
                                        </p:attrNameLst>
                                      </p:cBhvr>
                                      <p:tavLst>
                                        <p:tav tm="0">
                                          <p:val>
                                            <p:strVal val="#ppt_x"/>
                                          </p:val>
                                        </p:tav>
                                        <p:tav tm="100000">
                                          <p:val>
                                            <p:strVal val="#ppt_x"/>
                                          </p:val>
                                        </p:tav>
                                      </p:tavLst>
                                    </p:anim>
                                    <p:anim calcmode="lin" valueType="num">
                                      <p:cBhvr additive="base">
                                        <p:cTn id="32" dur="500" fill="hold"/>
                                        <p:tgtEl>
                                          <p:spTgt spid="1049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67" grpId="0" bldLvl="0" animBg="1"/>
      <p:bldP spid="1049791" grpId="0" bldLvl="0" animBg="1"/>
      <p:bldP spid="1049792" grpId="0" bldLvl="0" animBg="1"/>
      <p:bldP spid="1049793" grpId="0" bldLvl="0" animBg="1"/>
      <p:bldP spid="104979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798" name="Freeform 13"/>
          <p:cNvSpPr/>
          <p:nvPr/>
        </p:nvSpPr>
        <p:spPr bwMode="auto">
          <a:xfrm rot="5910658">
            <a:off x="5989162" y="1658507"/>
            <a:ext cx="1030906"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CB3519"/>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49799" name="Freeform 13"/>
          <p:cNvSpPr/>
          <p:nvPr/>
        </p:nvSpPr>
        <p:spPr bwMode="auto">
          <a:xfrm>
            <a:off x="5407782" y="2735629"/>
            <a:ext cx="1344434" cy="346441"/>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rgbClr val="CB3519"/>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49800"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433" name="组合 39"/>
          <p:cNvGrpSpPr/>
          <p:nvPr/>
        </p:nvGrpSpPr>
        <p:grpSpPr>
          <a:xfrm>
            <a:off x="1187624" y="195486"/>
            <a:ext cx="1515760" cy="72008"/>
            <a:chOff x="539552" y="195486"/>
            <a:chExt cx="1482080" cy="72008"/>
          </a:xfrm>
        </p:grpSpPr>
        <p:sp>
          <p:nvSpPr>
            <p:cNvPr id="1049801"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802"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803" name="Freeform 14"/>
          <p:cNvSpPr/>
          <p:nvPr/>
        </p:nvSpPr>
        <p:spPr bwMode="auto">
          <a:xfrm rot="13500000">
            <a:off x="2631207" y="1761648"/>
            <a:ext cx="920055" cy="1512602"/>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rgbClr val="CB3517"/>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49804" name="Freeform 6"/>
          <p:cNvSpPr/>
          <p:nvPr/>
        </p:nvSpPr>
        <p:spPr bwMode="auto">
          <a:xfrm>
            <a:off x="-20955" y="1658620"/>
            <a:ext cx="9149080" cy="2463165"/>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rgbClr val="CB3519"/>
          </a:solidFill>
          <a:ln w="0">
            <a:noFill/>
            <a:prstDash val="solid"/>
            <a:round/>
          </a:ln>
          <a:effectLst>
            <a:outerShdw algn="tl" rotWithShape="0">
              <a:sysClr val="window" lastClr="FFFFFF"/>
            </a:outerShdw>
          </a:effectLst>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49805" name="Rectangle 26"/>
          <p:cNvSpPr/>
          <p:nvPr/>
        </p:nvSpPr>
        <p:spPr bwMode="auto">
          <a:xfrm>
            <a:off x="210185" y="2782570"/>
            <a:ext cx="2021840" cy="1087755"/>
          </a:xfrm>
          <a:prstGeom prst="rect">
            <a:avLst/>
          </a:prstGeom>
          <a:noFill/>
          <a:ln>
            <a:noFill/>
          </a:ln>
        </p:spPr>
        <p:txBody>
          <a:bodyPr lIns="0" tIns="0" rIns="0" bIns="0" anchor="t"/>
          <a:lstStyle/>
          <a:p>
            <a:pPr fontAlgn="auto">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设置或者指定职业卫生管理机构或者组织，配备专职或者兼职的职业卫生管理人员，负责本单位的职业病防治工作</a:t>
            </a:r>
          </a:p>
          <a:p>
            <a:pPr>
              <a:lnSpc>
                <a:spcPct val="114000"/>
              </a:lnSpc>
            </a:pPr>
            <a:endPar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mn-ea"/>
            </a:endParaRPr>
          </a:p>
        </p:txBody>
      </p:sp>
      <p:sp>
        <p:nvSpPr>
          <p:cNvPr id="1049806" name="Rectangle 26"/>
          <p:cNvSpPr/>
          <p:nvPr/>
        </p:nvSpPr>
        <p:spPr bwMode="auto">
          <a:xfrm>
            <a:off x="2388235" y="1394460"/>
            <a:ext cx="1184275" cy="598805"/>
          </a:xfrm>
          <a:prstGeom prst="rect">
            <a:avLst/>
          </a:prstGeom>
          <a:noFill/>
          <a:ln>
            <a:noFill/>
          </a:ln>
        </p:spPr>
        <p:txBody>
          <a:bodyPr lIns="0" tIns="0" rIns="0" bIns="0" anchor="t"/>
          <a:lstStyle/>
          <a:p>
            <a:pPr algn="l" fontAlgn="auto">
              <a:lnSpc>
                <a:spcPct val="150000"/>
              </a:lnSpc>
            </a:pP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Tahoma" panose="020B0604030504040204" pitchFamily="34" charset="0"/>
                <a:sym typeface="+mn-ea"/>
              </a:rPr>
              <a:t>制定职业病防治计划和实施方案</a:t>
            </a:r>
          </a:p>
        </p:txBody>
      </p:sp>
      <p:sp>
        <p:nvSpPr>
          <p:cNvPr id="1049807" name="Rectangle 26"/>
          <p:cNvSpPr/>
          <p:nvPr/>
        </p:nvSpPr>
        <p:spPr bwMode="auto">
          <a:xfrm>
            <a:off x="4770755" y="930910"/>
            <a:ext cx="1496695" cy="598805"/>
          </a:xfrm>
          <a:prstGeom prst="rect">
            <a:avLst/>
          </a:prstGeom>
          <a:noFill/>
          <a:ln>
            <a:noFill/>
          </a:ln>
        </p:spPr>
        <p:txBody>
          <a:bodyPr lIns="0" tIns="0" rIns="0" bIns="0" anchor="t"/>
          <a:lstStyle/>
          <a:p>
            <a:pPr algn="l" fontAlgn="auto">
              <a:lnSpc>
                <a:spcPct val="150000"/>
              </a:lnSpc>
            </a:pPr>
            <a:r>
              <a:rPr lang="en-US" altLang="zh-CN" sz="1200" b="1" dirty="0">
                <a:solidFill>
                  <a:srgbClr val="404040"/>
                </a:solidFill>
                <a:latin typeface="微软雅黑" panose="020B0503020204020204" pitchFamily="34" charset="-122"/>
                <a:ea typeface="微软雅黑" panose="020B0503020204020204" pitchFamily="34" charset="-122"/>
                <a:cs typeface="Tahoma" panose="020B0604030504040204" pitchFamily="34" charset="0"/>
                <a:sym typeface="+mn-ea"/>
              </a:rPr>
              <a:t>建立、健全职业卫生管理制度和操作规程</a:t>
            </a:r>
            <a:endParaRPr lang="en-US" sz="12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049808" name="Rectangle 26"/>
          <p:cNvSpPr/>
          <p:nvPr/>
        </p:nvSpPr>
        <p:spPr bwMode="auto">
          <a:xfrm>
            <a:off x="4185920" y="3942715"/>
            <a:ext cx="1949450" cy="560705"/>
          </a:xfrm>
          <a:prstGeom prst="rect">
            <a:avLst/>
          </a:prstGeom>
          <a:noFill/>
          <a:ln>
            <a:noFill/>
          </a:ln>
        </p:spPr>
        <p:txBody>
          <a:bodyPr lIns="0" tIns="0" rIns="0" bIns="0" anchor="t"/>
          <a:lstStyle/>
          <a:p>
            <a:pPr fontAlgn="auto">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建立、健全职业卫生档案和劳动者健康监护档案</a:t>
            </a:r>
            <a:endPar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mn-ea"/>
            </a:endParaRPr>
          </a:p>
        </p:txBody>
      </p:sp>
      <p:sp>
        <p:nvSpPr>
          <p:cNvPr id="1049809" name="Rectangle 26"/>
          <p:cNvSpPr/>
          <p:nvPr/>
        </p:nvSpPr>
        <p:spPr bwMode="auto">
          <a:xfrm>
            <a:off x="6315075" y="3442335"/>
            <a:ext cx="1971675" cy="590550"/>
          </a:xfrm>
          <a:prstGeom prst="rect">
            <a:avLst/>
          </a:prstGeom>
          <a:noFill/>
          <a:ln>
            <a:noFill/>
          </a:ln>
        </p:spPr>
        <p:txBody>
          <a:bodyPr lIns="0" tIns="0" rIns="0" bIns="0" anchor="t"/>
          <a:lstStyle/>
          <a:p>
            <a:pPr fontAlgn="auto">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建立、健全工作场所职业病危害因素监测及评价制度</a:t>
            </a:r>
            <a:endPar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mn-ea"/>
            </a:endParaRPr>
          </a:p>
        </p:txBody>
      </p:sp>
      <p:sp>
        <p:nvSpPr>
          <p:cNvPr id="1049810" name="Rectangle 26"/>
          <p:cNvSpPr/>
          <p:nvPr/>
        </p:nvSpPr>
        <p:spPr bwMode="auto">
          <a:xfrm>
            <a:off x="7308850" y="2018030"/>
            <a:ext cx="1499235" cy="590550"/>
          </a:xfrm>
          <a:prstGeom prst="rect">
            <a:avLst/>
          </a:prstGeom>
          <a:noFill/>
          <a:ln>
            <a:noFill/>
          </a:ln>
        </p:spPr>
        <p:txBody>
          <a:bodyPr lIns="0" tIns="0" rIns="0" bIns="0" anchor="t"/>
          <a:lstStyle/>
          <a:p>
            <a:pPr fontAlgn="auto">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建立、健全职业病危害事故应急救援预案</a:t>
            </a:r>
          </a:p>
          <a:p>
            <a:pPr>
              <a:lnSpc>
                <a:spcPct val="114000"/>
              </a:lnSpc>
            </a:pPr>
            <a:endParaRPr lang="en-US" sz="800" dirty="0">
              <a:solidFill>
                <a:srgbClr val="4D4D4D"/>
              </a:solidFill>
              <a:latin typeface="微软雅黑" panose="020B0503020204020204" pitchFamily="34" charset="-122"/>
              <a:ea typeface="微软雅黑" panose="020B0503020204020204" pitchFamily="34" charset="-122"/>
              <a:cs typeface="Lato Light" charset="0"/>
              <a:sym typeface="Lato Light" charset="0"/>
            </a:endParaRPr>
          </a:p>
        </p:txBody>
      </p:sp>
      <p:grpSp>
        <p:nvGrpSpPr>
          <p:cNvPr id="434" name="Group 15"/>
          <p:cNvGrpSpPr/>
          <p:nvPr/>
        </p:nvGrpSpPr>
        <p:grpSpPr>
          <a:xfrm>
            <a:off x="6518567" y="2833276"/>
            <a:ext cx="467298" cy="467298"/>
            <a:chOff x="6590322" y="2740893"/>
            <a:chExt cx="467298" cy="467298"/>
          </a:xfrm>
        </p:grpSpPr>
        <p:sp>
          <p:nvSpPr>
            <p:cNvPr id="1049811" name="Freeform 11"/>
            <p:cNvSpPr/>
            <p:nvPr/>
          </p:nvSpPr>
          <p:spPr bwMode="auto">
            <a:xfrm>
              <a:off x="6590322" y="2740893"/>
              <a:ext cx="467298" cy="467298"/>
            </a:xfrm>
            <a:custGeom>
              <a:avLst/>
              <a:gdLst>
                <a:gd name="T0" fmla="*/ 103 w 204"/>
                <a:gd name="T1" fmla="*/ 0 h 204"/>
                <a:gd name="T2" fmla="*/ 130 w 204"/>
                <a:gd name="T3" fmla="*/ 3 h 204"/>
                <a:gd name="T4" fmla="*/ 153 w 204"/>
                <a:gd name="T5" fmla="*/ 13 h 204"/>
                <a:gd name="T6" fmla="*/ 174 w 204"/>
                <a:gd name="T7" fmla="*/ 30 h 204"/>
                <a:gd name="T8" fmla="*/ 191 w 204"/>
                <a:gd name="T9" fmla="*/ 51 h 204"/>
                <a:gd name="T10" fmla="*/ 201 w 204"/>
                <a:gd name="T11" fmla="*/ 74 h 204"/>
                <a:gd name="T12" fmla="*/ 204 w 204"/>
                <a:gd name="T13" fmla="*/ 101 h 204"/>
                <a:gd name="T14" fmla="*/ 201 w 204"/>
                <a:gd name="T15" fmla="*/ 128 h 204"/>
                <a:gd name="T16" fmla="*/ 191 w 204"/>
                <a:gd name="T17" fmla="*/ 153 h 204"/>
                <a:gd name="T18" fmla="*/ 174 w 204"/>
                <a:gd name="T19" fmla="*/ 174 h 204"/>
                <a:gd name="T20" fmla="*/ 153 w 204"/>
                <a:gd name="T21" fmla="*/ 189 h 204"/>
                <a:gd name="T22" fmla="*/ 130 w 204"/>
                <a:gd name="T23" fmla="*/ 199 h 204"/>
                <a:gd name="T24" fmla="*/ 103 w 204"/>
                <a:gd name="T25" fmla="*/ 204 h 204"/>
                <a:gd name="T26" fmla="*/ 76 w 204"/>
                <a:gd name="T27" fmla="*/ 199 h 204"/>
                <a:gd name="T28" fmla="*/ 51 w 204"/>
                <a:gd name="T29" fmla="*/ 189 h 204"/>
                <a:gd name="T30" fmla="*/ 30 w 204"/>
                <a:gd name="T31" fmla="*/ 174 h 204"/>
                <a:gd name="T32" fmla="*/ 15 w 204"/>
                <a:gd name="T33" fmla="*/ 153 h 204"/>
                <a:gd name="T34" fmla="*/ 5 w 204"/>
                <a:gd name="T35" fmla="*/ 128 h 204"/>
                <a:gd name="T36" fmla="*/ 0 w 204"/>
                <a:gd name="T37" fmla="*/ 101 h 204"/>
                <a:gd name="T38" fmla="*/ 5 w 204"/>
                <a:gd name="T39" fmla="*/ 74 h 204"/>
                <a:gd name="T40" fmla="*/ 15 w 204"/>
                <a:gd name="T41" fmla="*/ 51 h 204"/>
                <a:gd name="T42" fmla="*/ 30 w 204"/>
                <a:gd name="T43" fmla="*/ 30 h 204"/>
                <a:gd name="T44" fmla="*/ 51 w 204"/>
                <a:gd name="T45" fmla="*/ 13 h 204"/>
                <a:gd name="T46" fmla="*/ 76 w 204"/>
                <a:gd name="T47" fmla="*/ 3 h 204"/>
                <a:gd name="T48" fmla="*/ 103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rgbClr val="CB3519"/>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49812" name="Freeform 6"/>
            <p:cNvSpPr>
              <a:spLocks noEditPoints="1"/>
            </p:cNvSpPr>
            <p:nvPr/>
          </p:nvSpPr>
          <p:spPr bwMode="auto">
            <a:xfrm>
              <a:off x="6661500" y="2865381"/>
              <a:ext cx="318518" cy="211972"/>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35" name="Group 1"/>
          <p:cNvGrpSpPr/>
          <p:nvPr/>
        </p:nvGrpSpPr>
        <p:grpSpPr>
          <a:xfrm>
            <a:off x="994327" y="1911051"/>
            <a:ext cx="465007" cy="467298"/>
            <a:chOff x="1066082" y="1818668"/>
            <a:chExt cx="465007" cy="467298"/>
          </a:xfrm>
        </p:grpSpPr>
        <p:sp>
          <p:nvSpPr>
            <p:cNvPr id="1049813" name="Freeform 7"/>
            <p:cNvSpPr/>
            <p:nvPr/>
          </p:nvSpPr>
          <p:spPr bwMode="auto">
            <a:xfrm>
              <a:off x="1066082" y="1818668"/>
              <a:ext cx="465007" cy="467298"/>
            </a:xfrm>
            <a:custGeom>
              <a:avLst/>
              <a:gdLst>
                <a:gd name="T0" fmla="*/ 102 w 203"/>
                <a:gd name="T1" fmla="*/ 0 h 204"/>
                <a:gd name="T2" fmla="*/ 129 w 203"/>
                <a:gd name="T3" fmla="*/ 3 h 204"/>
                <a:gd name="T4" fmla="*/ 153 w 203"/>
                <a:gd name="T5" fmla="*/ 13 h 204"/>
                <a:gd name="T6" fmla="*/ 174 w 203"/>
                <a:gd name="T7" fmla="*/ 30 h 204"/>
                <a:gd name="T8" fmla="*/ 190 w 203"/>
                <a:gd name="T9" fmla="*/ 50 h 204"/>
                <a:gd name="T10" fmla="*/ 200 w 203"/>
                <a:gd name="T11" fmla="*/ 74 h 204"/>
                <a:gd name="T12" fmla="*/ 203 w 203"/>
                <a:gd name="T13" fmla="*/ 102 h 204"/>
                <a:gd name="T14" fmla="*/ 200 w 203"/>
                <a:gd name="T15" fmla="*/ 129 h 204"/>
                <a:gd name="T16" fmla="*/ 190 w 203"/>
                <a:gd name="T17" fmla="*/ 153 h 204"/>
                <a:gd name="T18" fmla="*/ 174 w 203"/>
                <a:gd name="T19" fmla="*/ 174 h 204"/>
                <a:gd name="T20" fmla="*/ 153 w 203"/>
                <a:gd name="T21" fmla="*/ 190 h 204"/>
                <a:gd name="T22" fmla="*/ 129 w 203"/>
                <a:gd name="T23" fmla="*/ 201 h 204"/>
                <a:gd name="T24" fmla="*/ 102 w 203"/>
                <a:gd name="T25" fmla="*/ 204 h 204"/>
                <a:gd name="T26" fmla="*/ 74 w 203"/>
                <a:gd name="T27" fmla="*/ 201 h 204"/>
                <a:gd name="T28" fmla="*/ 50 w 203"/>
                <a:gd name="T29" fmla="*/ 190 h 204"/>
                <a:gd name="T30" fmla="*/ 30 w 203"/>
                <a:gd name="T31" fmla="*/ 174 h 204"/>
                <a:gd name="T32" fmla="*/ 13 w 203"/>
                <a:gd name="T33" fmla="*/ 153 h 204"/>
                <a:gd name="T34" fmla="*/ 3 w 203"/>
                <a:gd name="T35" fmla="*/ 129 h 204"/>
                <a:gd name="T36" fmla="*/ 0 w 203"/>
                <a:gd name="T37" fmla="*/ 102 h 204"/>
                <a:gd name="T38" fmla="*/ 3 w 203"/>
                <a:gd name="T39" fmla="*/ 74 h 204"/>
                <a:gd name="T40" fmla="*/ 13 w 203"/>
                <a:gd name="T41" fmla="*/ 50 h 204"/>
                <a:gd name="T42" fmla="*/ 30 w 203"/>
                <a:gd name="T43" fmla="*/ 30 h 204"/>
                <a:gd name="T44" fmla="*/ 50 w 203"/>
                <a:gd name="T45" fmla="*/ 13 h 204"/>
                <a:gd name="T46" fmla="*/ 74 w 203"/>
                <a:gd name="T47" fmla="*/ 3 h 204"/>
                <a:gd name="T48" fmla="*/ 102 w 203"/>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solidFill>
              <a:srgbClr val="CB3519"/>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49814" name="Freeform 7"/>
            <p:cNvSpPr>
              <a:spLocks noEditPoints="1"/>
            </p:cNvSpPr>
            <p:nvPr/>
          </p:nvSpPr>
          <p:spPr bwMode="auto">
            <a:xfrm>
              <a:off x="1145360" y="1919614"/>
              <a:ext cx="299574" cy="277578"/>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36" name="Group 2"/>
          <p:cNvGrpSpPr/>
          <p:nvPr/>
        </p:nvGrpSpPr>
        <p:grpSpPr>
          <a:xfrm>
            <a:off x="3564141" y="1917513"/>
            <a:ext cx="465007" cy="465007"/>
            <a:chOff x="3635896" y="1825130"/>
            <a:chExt cx="465007" cy="465007"/>
          </a:xfrm>
        </p:grpSpPr>
        <p:sp>
          <p:nvSpPr>
            <p:cNvPr id="1049815" name="Freeform 8"/>
            <p:cNvSpPr/>
            <p:nvPr/>
          </p:nvSpPr>
          <p:spPr bwMode="auto">
            <a:xfrm>
              <a:off x="3635896" y="1825130"/>
              <a:ext cx="465007" cy="465007"/>
            </a:xfrm>
            <a:custGeom>
              <a:avLst/>
              <a:gdLst>
                <a:gd name="T0" fmla="*/ 101 w 203"/>
                <a:gd name="T1" fmla="*/ 0 h 203"/>
                <a:gd name="T2" fmla="*/ 129 w 203"/>
                <a:gd name="T3" fmla="*/ 2 h 203"/>
                <a:gd name="T4" fmla="*/ 153 w 203"/>
                <a:gd name="T5" fmla="*/ 13 h 203"/>
                <a:gd name="T6" fmla="*/ 173 w 203"/>
                <a:gd name="T7" fmla="*/ 29 h 203"/>
                <a:gd name="T8" fmla="*/ 190 w 203"/>
                <a:gd name="T9" fmla="*/ 50 h 203"/>
                <a:gd name="T10" fmla="*/ 200 w 203"/>
                <a:gd name="T11" fmla="*/ 74 h 203"/>
                <a:gd name="T12" fmla="*/ 203 w 203"/>
                <a:gd name="T13" fmla="*/ 101 h 203"/>
                <a:gd name="T14" fmla="*/ 200 w 203"/>
                <a:gd name="T15" fmla="*/ 129 h 203"/>
                <a:gd name="T16" fmla="*/ 190 w 203"/>
                <a:gd name="T17" fmla="*/ 153 h 203"/>
                <a:gd name="T18" fmla="*/ 173 w 203"/>
                <a:gd name="T19" fmla="*/ 174 h 203"/>
                <a:gd name="T20" fmla="*/ 153 w 203"/>
                <a:gd name="T21" fmla="*/ 190 h 203"/>
                <a:gd name="T22" fmla="*/ 129 w 203"/>
                <a:gd name="T23" fmla="*/ 200 h 203"/>
                <a:gd name="T24" fmla="*/ 101 w 203"/>
                <a:gd name="T25" fmla="*/ 203 h 203"/>
                <a:gd name="T26" fmla="*/ 74 w 203"/>
                <a:gd name="T27" fmla="*/ 200 h 203"/>
                <a:gd name="T28" fmla="*/ 50 w 203"/>
                <a:gd name="T29" fmla="*/ 190 h 203"/>
                <a:gd name="T30" fmla="*/ 29 w 203"/>
                <a:gd name="T31" fmla="*/ 174 h 203"/>
                <a:gd name="T32" fmla="*/ 13 w 203"/>
                <a:gd name="T33" fmla="*/ 153 h 203"/>
                <a:gd name="T34" fmla="*/ 3 w 203"/>
                <a:gd name="T35" fmla="*/ 129 h 203"/>
                <a:gd name="T36" fmla="*/ 0 w 203"/>
                <a:gd name="T37" fmla="*/ 101 h 203"/>
                <a:gd name="T38" fmla="*/ 3 w 203"/>
                <a:gd name="T39" fmla="*/ 74 h 203"/>
                <a:gd name="T40" fmla="*/ 13 w 203"/>
                <a:gd name="T41" fmla="*/ 50 h 203"/>
                <a:gd name="T42" fmla="*/ 29 w 203"/>
                <a:gd name="T43" fmla="*/ 29 h 203"/>
                <a:gd name="T44" fmla="*/ 50 w 203"/>
                <a:gd name="T45" fmla="*/ 13 h 203"/>
                <a:gd name="T46" fmla="*/ 74 w 203"/>
                <a:gd name="T47" fmla="*/ 2 h 203"/>
                <a:gd name="T48" fmla="*/ 101 w 203"/>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CB3519"/>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49816" name="Freeform 8"/>
            <p:cNvSpPr>
              <a:spLocks noEditPoints="1"/>
            </p:cNvSpPr>
            <p:nvPr/>
          </p:nvSpPr>
          <p:spPr bwMode="auto">
            <a:xfrm>
              <a:off x="3788568" y="1901620"/>
              <a:ext cx="201914" cy="300866"/>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37" name="Group 17"/>
          <p:cNvGrpSpPr/>
          <p:nvPr/>
        </p:nvGrpSpPr>
        <p:grpSpPr>
          <a:xfrm>
            <a:off x="6293628" y="1079957"/>
            <a:ext cx="467298" cy="465007"/>
            <a:chOff x="6365383" y="987574"/>
            <a:chExt cx="467298" cy="465007"/>
          </a:xfrm>
        </p:grpSpPr>
        <p:sp>
          <p:nvSpPr>
            <p:cNvPr id="1049817" name="Freeform 10"/>
            <p:cNvSpPr/>
            <p:nvPr/>
          </p:nvSpPr>
          <p:spPr bwMode="auto">
            <a:xfrm>
              <a:off x="6365383" y="987574"/>
              <a:ext cx="467298" cy="465007"/>
            </a:xfrm>
            <a:custGeom>
              <a:avLst/>
              <a:gdLst>
                <a:gd name="T0" fmla="*/ 101 w 204"/>
                <a:gd name="T1" fmla="*/ 0 h 203"/>
                <a:gd name="T2" fmla="*/ 130 w 204"/>
                <a:gd name="T3" fmla="*/ 3 h 203"/>
                <a:gd name="T4" fmla="*/ 153 w 204"/>
                <a:gd name="T5" fmla="*/ 13 h 203"/>
                <a:gd name="T6" fmla="*/ 174 w 204"/>
                <a:gd name="T7" fmla="*/ 29 h 203"/>
                <a:gd name="T8" fmla="*/ 191 w 204"/>
                <a:gd name="T9" fmla="*/ 50 h 203"/>
                <a:gd name="T10" fmla="*/ 201 w 204"/>
                <a:gd name="T11" fmla="*/ 74 h 203"/>
                <a:gd name="T12" fmla="*/ 204 w 204"/>
                <a:gd name="T13" fmla="*/ 102 h 203"/>
                <a:gd name="T14" fmla="*/ 201 w 204"/>
                <a:gd name="T15" fmla="*/ 129 h 203"/>
                <a:gd name="T16" fmla="*/ 191 w 204"/>
                <a:gd name="T17" fmla="*/ 153 h 203"/>
                <a:gd name="T18" fmla="*/ 174 w 204"/>
                <a:gd name="T19" fmla="*/ 174 h 203"/>
                <a:gd name="T20" fmla="*/ 153 w 204"/>
                <a:gd name="T21" fmla="*/ 190 h 203"/>
                <a:gd name="T22" fmla="*/ 130 w 204"/>
                <a:gd name="T23" fmla="*/ 200 h 203"/>
                <a:gd name="T24" fmla="*/ 101 w 204"/>
                <a:gd name="T25" fmla="*/ 203 h 203"/>
                <a:gd name="T26" fmla="*/ 75 w 204"/>
                <a:gd name="T27" fmla="*/ 200 h 203"/>
                <a:gd name="T28" fmla="*/ 51 w 204"/>
                <a:gd name="T29" fmla="*/ 190 h 203"/>
                <a:gd name="T30" fmla="*/ 30 w 204"/>
                <a:gd name="T31" fmla="*/ 174 h 203"/>
                <a:gd name="T32" fmla="*/ 14 w 204"/>
                <a:gd name="T33" fmla="*/ 153 h 203"/>
                <a:gd name="T34" fmla="*/ 3 w 204"/>
                <a:gd name="T35" fmla="*/ 129 h 203"/>
                <a:gd name="T36" fmla="*/ 0 w 204"/>
                <a:gd name="T37" fmla="*/ 102 h 203"/>
                <a:gd name="T38" fmla="*/ 3 w 204"/>
                <a:gd name="T39" fmla="*/ 74 h 203"/>
                <a:gd name="T40" fmla="*/ 14 w 204"/>
                <a:gd name="T41" fmla="*/ 50 h 203"/>
                <a:gd name="T42" fmla="*/ 30 w 204"/>
                <a:gd name="T43" fmla="*/ 29 h 203"/>
                <a:gd name="T44" fmla="*/ 51 w 204"/>
                <a:gd name="T45" fmla="*/ 13 h 203"/>
                <a:gd name="T46" fmla="*/ 75 w 204"/>
                <a:gd name="T47" fmla="*/ 3 h 203"/>
                <a:gd name="T48" fmla="*/ 101 w 204"/>
                <a:gd name="T4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solidFill>
              <a:srgbClr val="CB3519"/>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49818" name="Freeform 9"/>
            <p:cNvSpPr>
              <a:spLocks noEditPoints="1"/>
            </p:cNvSpPr>
            <p:nvPr/>
          </p:nvSpPr>
          <p:spPr bwMode="auto">
            <a:xfrm>
              <a:off x="6458481" y="1121413"/>
              <a:ext cx="263683" cy="197326"/>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38" name="Group 3"/>
          <p:cNvGrpSpPr/>
          <p:nvPr/>
        </p:nvGrpSpPr>
        <p:grpSpPr>
          <a:xfrm>
            <a:off x="4699159" y="3183304"/>
            <a:ext cx="465007" cy="469589"/>
            <a:chOff x="4770914" y="3090921"/>
            <a:chExt cx="465007" cy="469589"/>
          </a:xfrm>
        </p:grpSpPr>
        <p:sp>
          <p:nvSpPr>
            <p:cNvPr id="1049819" name="Freeform 9"/>
            <p:cNvSpPr/>
            <p:nvPr/>
          </p:nvSpPr>
          <p:spPr bwMode="auto">
            <a:xfrm>
              <a:off x="4770914" y="3090921"/>
              <a:ext cx="465007" cy="469589"/>
            </a:xfrm>
            <a:custGeom>
              <a:avLst/>
              <a:gdLst>
                <a:gd name="T0" fmla="*/ 102 w 203"/>
                <a:gd name="T1" fmla="*/ 0 h 205"/>
                <a:gd name="T2" fmla="*/ 129 w 203"/>
                <a:gd name="T3" fmla="*/ 4 h 205"/>
                <a:gd name="T4" fmla="*/ 153 w 203"/>
                <a:gd name="T5" fmla="*/ 14 h 205"/>
                <a:gd name="T6" fmla="*/ 174 w 203"/>
                <a:gd name="T7" fmla="*/ 29 h 205"/>
                <a:gd name="T8" fmla="*/ 190 w 203"/>
                <a:gd name="T9" fmla="*/ 50 h 205"/>
                <a:gd name="T10" fmla="*/ 200 w 203"/>
                <a:gd name="T11" fmla="*/ 75 h 205"/>
                <a:gd name="T12" fmla="*/ 203 w 203"/>
                <a:gd name="T13" fmla="*/ 102 h 205"/>
                <a:gd name="T14" fmla="*/ 200 w 203"/>
                <a:gd name="T15" fmla="*/ 129 h 205"/>
                <a:gd name="T16" fmla="*/ 190 w 203"/>
                <a:gd name="T17" fmla="*/ 154 h 205"/>
                <a:gd name="T18" fmla="*/ 174 w 203"/>
                <a:gd name="T19" fmla="*/ 174 h 205"/>
                <a:gd name="T20" fmla="*/ 153 w 203"/>
                <a:gd name="T21" fmla="*/ 190 h 205"/>
                <a:gd name="T22" fmla="*/ 129 w 203"/>
                <a:gd name="T23" fmla="*/ 200 h 205"/>
                <a:gd name="T24" fmla="*/ 102 w 203"/>
                <a:gd name="T25" fmla="*/ 205 h 205"/>
                <a:gd name="T26" fmla="*/ 76 w 203"/>
                <a:gd name="T27" fmla="*/ 200 h 205"/>
                <a:gd name="T28" fmla="*/ 50 w 203"/>
                <a:gd name="T29" fmla="*/ 190 h 205"/>
                <a:gd name="T30" fmla="*/ 29 w 203"/>
                <a:gd name="T31" fmla="*/ 174 h 205"/>
                <a:gd name="T32" fmla="*/ 15 w 203"/>
                <a:gd name="T33" fmla="*/ 154 h 205"/>
                <a:gd name="T34" fmla="*/ 4 w 203"/>
                <a:gd name="T35" fmla="*/ 129 h 205"/>
                <a:gd name="T36" fmla="*/ 0 w 203"/>
                <a:gd name="T37" fmla="*/ 102 h 205"/>
                <a:gd name="T38" fmla="*/ 4 w 203"/>
                <a:gd name="T39" fmla="*/ 75 h 205"/>
                <a:gd name="T40" fmla="*/ 15 w 203"/>
                <a:gd name="T41" fmla="*/ 50 h 205"/>
                <a:gd name="T42" fmla="*/ 29 w 203"/>
                <a:gd name="T43" fmla="*/ 29 h 205"/>
                <a:gd name="T44" fmla="*/ 50 w 203"/>
                <a:gd name="T45" fmla="*/ 14 h 205"/>
                <a:gd name="T46" fmla="*/ 76 w 203"/>
                <a:gd name="T47" fmla="*/ 4 h 205"/>
                <a:gd name="T48" fmla="*/ 102 w 203"/>
                <a:gd name="T4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solidFill>
              <a:srgbClr val="CB3519"/>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49820" name="Freeform 10"/>
            <p:cNvSpPr>
              <a:spLocks noEditPoints="1"/>
            </p:cNvSpPr>
            <p:nvPr/>
          </p:nvSpPr>
          <p:spPr bwMode="auto">
            <a:xfrm>
              <a:off x="4870438" y="3218381"/>
              <a:ext cx="260899" cy="203797"/>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439" name="Group 18"/>
          <p:cNvGrpSpPr/>
          <p:nvPr/>
        </p:nvGrpSpPr>
        <p:grpSpPr>
          <a:xfrm>
            <a:off x="7524581" y="1430915"/>
            <a:ext cx="467298" cy="467298"/>
            <a:chOff x="7850778" y="1338532"/>
            <a:chExt cx="467298" cy="467298"/>
          </a:xfrm>
        </p:grpSpPr>
        <p:sp>
          <p:nvSpPr>
            <p:cNvPr id="1049821" name="Freeform 12"/>
            <p:cNvSpPr/>
            <p:nvPr/>
          </p:nvSpPr>
          <p:spPr bwMode="auto">
            <a:xfrm>
              <a:off x="7850778" y="1338532"/>
              <a:ext cx="467298" cy="467298"/>
            </a:xfrm>
            <a:custGeom>
              <a:avLst/>
              <a:gdLst>
                <a:gd name="T0" fmla="*/ 101 w 204"/>
                <a:gd name="T1" fmla="*/ 0 h 204"/>
                <a:gd name="T2" fmla="*/ 129 w 204"/>
                <a:gd name="T3" fmla="*/ 3 h 204"/>
                <a:gd name="T4" fmla="*/ 153 w 204"/>
                <a:gd name="T5" fmla="*/ 13 h 204"/>
                <a:gd name="T6" fmla="*/ 174 w 204"/>
                <a:gd name="T7" fmla="*/ 30 h 204"/>
                <a:gd name="T8" fmla="*/ 190 w 204"/>
                <a:gd name="T9" fmla="*/ 51 h 204"/>
                <a:gd name="T10" fmla="*/ 201 w 204"/>
                <a:gd name="T11" fmla="*/ 74 h 204"/>
                <a:gd name="T12" fmla="*/ 204 w 204"/>
                <a:gd name="T13" fmla="*/ 101 h 204"/>
                <a:gd name="T14" fmla="*/ 201 w 204"/>
                <a:gd name="T15" fmla="*/ 128 h 204"/>
                <a:gd name="T16" fmla="*/ 190 w 204"/>
                <a:gd name="T17" fmla="*/ 153 h 204"/>
                <a:gd name="T18" fmla="*/ 174 w 204"/>
                <a:gd name="T19" fmla="*/ 174 h 204"/>
                <a:gd name="T20" fmla="*/ 153 w 204"/>
                <a:gd name="T21" fmla="*/ 189 h 204"/>
                <a:gd name="T22" fmla="*/ 129 w 204"/>
                <a:gd name="T23" fmla="*/ 199 h 204"/>
                <a:gd name="T24" fmla="*/ 101 w 204"/>
                <a:gd name="T25" fmla="*/ 204 h 204"/>
                <a:gd name="T26" fmla="*/ 74 w 204"/>
                <a:gd name="T27" fmla="*/ 199 h 204"/>
                <a:gd name="T28" fmla="*/ 51 w 204"/>
                <a:gd name="T29" fmla="*/ 189 h 204"/>
                <a:gd name="T30" fmla="*/ 30 w 204"/>
                <a:gd name="T31" fmla="*/ 174 h 204"/>
                <a:gd name="T32" fmla="*/ 13 w 204"/>
                <a:gd name="T33" fmla="*/ 153 h 204"/>
                <a:gd name="T34" fmla="*/ 3 w 204"/>
                <a:gd name="T35" fmla="*/ 128 h 204"/>
                <a:gd name="T36" fmla="*/ 0 w 204"/>
                <a:gd name="T37" fmla="*/ 101 h 204"/>
                <a:gd name="T38" fmla="*/ 3 w 204"/>
                <a:gd name="T39" fmla="*/ 74 h 204"/>
                <a:gd name="T40" fmla="*/ 13 w 204"/>
                <a:gd name="T41" fmla="*/ 51 h 204"/>
                <a:gd name="T42" fmla="*/ 30 w 204"/>
                <a:gd name="T43" fmla="*/ 30 h 204"/>
                <a:gd name="T44" fmla="*/ 51 w 204"/>
                <a:gd name="T45" fmla="*/ 13 h 204"/>
                <a:gd name="T46" fmla="*/ 74 w 204"/>
                <a:gd name="T47" fmla="*/ 3 h 204"/>
                <a:gd name="T48" fmla="*/ 101 w 204"/>
                <a:gd name="T49"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CB3519"/>
            </a:solidFill>
            <a:ln w="0">
              <a:noFill/>
              <a:prstDash val="solid"/>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049822" name="Freeform 11"/>
            <p:cNvSpPr>
              <a:spLocks noEditPoints="1"/>
            </p:cNvSpPr>
            <p:nvPr/>
          </p:nvSpPr>
          <p:spPr bwMode="auto">
            <a:xfrm>
              <a:off x="7954681" y="1439214"/>
              <a:ext cx="254730" cy="253695"/>
            </a:xfrm>
            <a:custGeom>
              <a:avLst/>
              <a:gdLst>
                <a:gd name="T0" fmla="*/ 141 w 152"/>
                <a:gd name="T1" fmla="*/ 152 h 152"/>
                <a:gd name="T2" fmla="*/ 132 w 152"/>
                <a:gd name="T3" fmla="*/ 148 h 152"/>
                <a:gd name="T4" fmla="*/ 101 w 152"/>
                <a:gd name="T5" fmla="*/ 117 h 152"/>
                <a:gd name="T6" fmla="*/ 65 w 152"/>
                <a:gd name="T7" fmla="*/ 128 h 152"/>
                <a:gd name="T8" fmla="*/ 0 w 152"/>
                <a:gd name="T9" fmla="*/ 64 h 152"/>
                <a:gd name="T10" fmla="*/ 65 w 152"/>
                <a:gd name="T11" fmla="*/ 0 h 152"/>
                <a:gd name="T12" fmla="*/ 129 w 152"/>
                <a:gd name="T13" fmla="*/ 64 h 152"/>
                <a:gd name="T14" fmla="*/ 118 w 152"/>
                <a:gd name="T15" fmla="*/ 100 h 152"/>
                <a:gd name="T16" fmla="*/ 149 w 152"/>
                <a:gd name="T17" fmla="*/ 132 h 152"/>
                <a:gd name="T18" fmla="*/ 152 w 152"/>
                <a:gd name="T19" fmla="*/ 140 h 152"/>
                <a:gd name="T20" fmla="*/ 141 w 152"/>
                <a:gd name="T21" fmla="*/ 152 h 152"/>
                <a:gd name="T22" fmla="*/ 65 w 152"/>
                <a:gd name="T23" fmla="*/ 23 h 152"/>
                <a:gd name="T24" fmla="*/ 24 w 152"/>
                <a:gd name="T25" fmla="*/ 64 h 152"/>
                <a:gd name="T26" fmla="*/ 65 w 152"/>
                <a:gd name="T27" fmla="*/ 105 h 152"/>
                <a:gd name="T28" fmla="*/ 106 w 152"/>
                <a:gd name="T29" fmla="*/ 64 h 152"/>
                <a:gd name="T30" fmla="*/ 65 w 152"/>
                <a:gd name="T31" fmla="*/ 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ysClr val="window" lastClr="FFFFFF"/>
            </a:solidFill>
            <a:ln>
              <a:noFill/>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1049823" name="TextBox 47"/>
          <p:cNvSpPr txBox="1"/>
          <p:nvPr/>
        </p:nvSpPr>
        <p:spPr>
          <a:xfrm>
            <a:off x="1160780" y="325120"/>
            <a:ext cx="1543050"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企业职责</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9804"/>
                                        </p:tgtEl>
                                        <p:attrNameLst>
                                          <p:attrName>style.visibility</p:attrName>
                                        </p:attrNameLst>
                                      </p:cBhvr>
                                      <p:to>
                                        <p:strVal val="visible"/>
                                      </p:to>
                                    </p:set>
                                    <p:animEffect transition="in" filter="wipe(left)">
                                      <p:cBhvr>
                                        <p:cTn id="7" dur="500"/>
                                        <p:tgtEl>
                                          <p:spTgt spid="10498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5"/>
                                        </p:tgtEl>
                                        <p:attrNameLst>
                                          <p:attrName>style.visibility</p:attrName>
                                        </p:attrNameLst>
                                      </p:cBhvr>
                                      <p:to>
                                        <p:strVal val="visible"/>
                                      </p:to>
                                    </p:set>
                                    <p:anim calcmode="lin" valueType="num">
                                      <p:cBhvr>
                                        <p:cTn id="11" dur="500" fill="hold"/>
                                        <p:tgtEl>
                                          <p:spTgt spid="435"/>
                                        </p:tgtEl>
                                        <p:attrNameLst>
                                          <p:attrName>ppt_w</p:attrName>
                                        </p:attrNameLst>
                                      </p:cBhvr>
                                      <p:tavLst>
                                        <p:tav tm="0">
                                          <p:val>
                                            <p:fltVal val="0"/>
                                          </p:val>
                                        </p:tav>
                                        <p:tav tm="100000">
                                          <p:val>
                                            <p:strVal val="#ppt_w"/>
                                          </p:val>
                                        </p:tav>
                                      </p:tavLst>
                                    </p:anim>
                                    <p:anim calcmode="lin" valueType="num">
                                      <p:cBhvr>
                                        <p:cTn id="12" dur="500" fill="hold"/>
                                        <p:tgtEl>
                                          <p:spTgt spid="435"/>
                                        </p:tgtEl>
                                        <p:attrNameLst>
                                          <p:attrName>ppt_h</p:attrName>
                                        </p:attrNameLst>
                                      </p:cBhvr>
                                      <p:tavLst>
                                        <p:tav tm="0">
                                          <p:val>
                                            <p:fltVal val="0"/>
                                          </p:val>
                                        </p:tav>
                                        <p:tav tm="100000">
                                          <p:val>
                                            <p:strVal val="#ppt_h"/>
                                          </p:val>
                                        </p:tav>
                                      </p:tavLst>
                                    </p:anim>
                                    <p:animEffect transition="in" filter="fade">
                                      <p:cBhvr>
                                        <p:cTn id="13" dur="500"/>
                                        <p:tgtEl>
                                          <p:spTgt spid="43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49805"/>
                                        </p:tgtEl>
                                        <p:attrNameLst>
                                          <p:attrName>style.visibility</p:attrName>
                                        </p:attrNameLst>
                                      </p:cBhvr>
                                      <p:to>
                                        <p:strVal val="visible"/>
                                      </p:to>
                                    </p:set>
                                    <p:animEffect transition="in" filter="fade">
                                      <p:cBhvr>
                                        <p:cTn id="17" dur="500"/>
                                        <p:tgtEl>
                                          <p:spTgt spid="1049805"/>
                                        </p:tgtEl>
                                      </p:cBhvr>
                                    </p:animEffect>
                                    <p:anim calcmode="lin" valueType="num">
                                      <p:cBhvr>
                                        <p:cTn id="18" dur="500" fill="hold"/>
                                        <p:tgtEl>
                                          <p:spTgt spid="1049805"/>
                                        </p:tgtEl>
                                        <p:attrNameLst>
                                          <p:attrName>ppt_x</p:attrName>
                                        </p:attrNameLst>
                                      </p:cBhvr>
                                      <p:tavLst>
                                        <p:tav tm="0">
                                          <p:val>
                                            <p:strVal val="#ppt_x"/>
                                          </p:val>
                                        </p:tav>
                                        <p:tav tm="100000">
                                          <p:val>
                                            <p:strVal val="#ppt_x"/>
                                          </p:val>
                                        </p:tav>
                                      </p:tavLst>
                                    </p:anim>
                                    <p:anim calcmode="lin" valueType="num">
                                      <p:cBhvr>
                                        <p:cTn id="19" dur="500" fill="hold"/>
                                        <p:tgtEl>
                                          <p:spTgt spid="104980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49803"/>
                                        </p:tgtEl>
                                        <p:attrNameLst>
                                          <p:attrName>style.visibility</p:attrName>
                                        </p:attrNameLst>
                                      </p:cBhvr>
                                      <p:to>
                                        <p:strVal val="visible"/>
                                      </p:to>
                                    </p:set>
                                    <p:animEffect transition="in" filter="wipe(left)">
                                      <p:cBhvr>
                                        <p:cTn id="23" dur="500"/>
                                        <p:tgtEl>
                                          <p:spTgt spid="1049803"/>
                                        </p:tgtEl>
                                      </p:cBhvr>
                                    </p:animEffect>
                                  </p:childTnLst>
                                </p:cTn>
                              </p:par>
                              <p:par>
                                <p:cTn id="24" presetID="53" presetClass="entr" presetSubtype="16" fill="hold" nodeType="withEffect">
                                  <p:stCondLst>
                                    <p:cond delay="0"/>
                                  </p:stCondLst>
                                  <p:childTnLst>
                                    <p:set>
                                      <p:cBhvr>
                                        <p:cTn id="25" dur="1" fill="hold">
                                          <p:stCondLst>
                                            <p:cond delay="0"/>
                                          </p:stCondLst>
                                        </p:cTn>
                                        <p:tgtEl>
                                          <p:spTgt spid="436"/>
                                        </p:tgtEl>
                                        <p:attrNameLst>
                                          <p:attrName>style.visibility</p:attrName>
                                        </p:attrNameLst>
                                      </p:cBhvr>
                                      <p:to>
                                        <p:strVal val="visible"/>
                                      </p:to>
                                    </p:set>
                                    <p:anim calcmode="lin" valueType="num">
                                      <p:cBhvr>
                                        <p:cTn id="26" dur="500" fill="hold"/>
                                        <p:tgtEl>
                                          <p:spTgt spid="436"/>
                                        </p:tgtEl>
                                        <p:attrNameLst>
                                          <p:attrName>ppt_w</p:attrName>
                                        </p:attrNameLst>
                                      </p:cBhvr>
                                      <p:tavLst>
                                        <p:tav tm="0">
                                          <p:val>
                                            <p:fltVal val="0"/>
                                          </p:val>
                                        </p:tav>
                                        <p:tav tm="100000">
                                          <p:val>
                                            <p:strVal val="#ppt_w"/>
                                          </p:val>
                                        </p:tav>
                                      </p:tavLst>
                                    </p:anim>
                                    <p:anim calcmode="lin" valueType="num">
                                      <p:cBhvr>
                                        <p:cTn id="27" dur="500" fill="hold"/>
                                        <p:tgtEl>
                                          <p:spTgt spid="436"/>
                                        </p:tgtEl>
                                        <p:attrNameLst>
                                          <p:attrName>ppt_h</p:attrName>
                                        </p:attrNameLst>
                                      </p:cBhvr>
                                      <p:tavLst>
                                        <p:tav tm="0">
                                          <p:val>
                                            <p:fltVal val="0"/>
                                          </p:val>
                                        </p:tav>
                                        <p:tav tm="100000">
                                          <p:val>
                                            <p:strVal val="#ppt_h"/>
                                          </p:val>
                                        </p:tav>
                                      </p:tavLst>
                                    </p:anim>
                                    <p:animEffect transition="in" filter="fade">
                                      <p:cBhvr>
                                        <p:cTn id="28" dur="500"/>
                                        <p:tgtEl>
                                          <p:spTgt spid="436"/>
                                        </p:tgtEl>
                                      </p:cBhvr>
                                    </p:animEffect>
                                  </p:childTnLst>
                                </p:cTn>
                              </p:par>
                            </p:childTnLst>
                          </p:cTn>
                        </p:par>
                        <p:par>
                          <p:cTn id="29" fill="hold">
                            <p:stCondLst>
                              <p:cond delay="2000"/>
                            </p:stCondLst>
                            <p:childTnLst>
                              <p:par>
                                <p:cTn id="30" presetID="47" presetClass="entr" presetSubtype="0" fill="hold" grpId="1" nodeType="afterEffect">
                                  <p:stCondLst>
                                    <p:cond delay="0"/>
                                  </p:stCondLst>
                                  <p:childTnLst>
                                    <p:set>
                                      <p:cBhvr>
                                        <p:cTn id="31" dur="1" fill="hold">
                                          <p:stCondLst>
                                            <p:cond delay="0"/>
                                          </p:stCondLst>
                                        </p:cTn>
                                        <p:tgtEl>
                                          <p:spTgt spid="1049806"/>
                                        </p:tgtEl>
                                        <p:attrNameLst>
                                          <p:attrName>style.visibility</p:attrName>
                                        </p:attrNameLst>
                                      </p:cBhvr>
                                      <p:to>
                                        <p:strVal val="visible"/>
                                      </p:to>
                                    </p:set>
                                    <p:animEffect transition="in" filter="fade">
                                      <p:cBhvr>
                                        <p:cTn id="32" dur="500"/>
                                        <p:tgtEl>
                                          <p:spTgt spid="1049806"/>
                                        </p:tgtEl>
                                      </p:cBhvr>
                                    </p:animEffect>
                                    <p:anim calcmode="lin" valueType="num">
                                      <p:cBhvr>
                                        <p:cTn id="33" dur="500" fill="hold"/>
                                        <p:tgtEl>
                                          <p:spTgt spid="1049806"/>
                                        </p:tgtEl>
                                        <p:attrNameLst>
                                          <p:attrName>ppt_x</p:attrName>
                                        </p:attrNameLst>
                                      </p:cBhvr>
                                      <p:tavLst>
                                        <p:tav tm="0">
                                          <p:val>
                                            <p:strVal val="#ppt_x"/>
                                          </p:val>
                                        </p:tav>
                                        <p:tav tm="100000">
                                          <p:val>
                                            <p:strVal val="#ppt_x"/>
                                          </p:val>
                                        </p:tav>
                                      </p:tavLst>
                                    </p:anim>
                                    <p:anim calcmode="lin" valueType="num">
                                      <p:cBhvr>
                                        <p:cTn id="34" dur="500" fill="hold"/>
                                        <p:tgtEl>
                                          <p:spTgt spid="1049806"/>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438"/>
                                        </p:tgtEl>
                                        <p:attrNameLst>
                                          <p:attrName>style.visibility</p:attrName>
                                        </p:attrNameLst>
                                      </p:cBhvr>
                                      <p:to>
                                        <p:strVal val="visible"/>
                                      </p:to>
                                    </p:set>
                                    <p:anim calcmode="lin" valueType="num">
                                      <p:cBhvr>
                                        <p:cTn id="38" dur="500" fill="hold"/>
                                        <p:tgtEl>
                                          <p:spTgt spid="438"/>
                                        </p:tgtEl>
                                        <p:attrNameLst>
                                          <p:attrName>ppt_w</p:attrName>
                                        </p:attrNameLst>
                                      </p:cBhvr>
                                      <p:tavLst>
                                        <p:tav tm="0">
                                          <p:val>
                                            <p:fltVal val="0"/>
                                          </p:val>
                                        </p:tav>
                                        <p:tav tm="100000">
                                          <p:val>
                                            <p:strVal val="#ppt_w"/>
                                          </p:val>
                                        </p:tav>
                                      </p:tavLst>
                                    </p:anim>
                                    <p:anim calcmode="lin" valueType="num">
                                      <p:cBhvr>
                                        <p:cTn id="39" dur="500" fill="hold"/>
                                        <p:tgtEl>
                                          <p:spTgt spid="438"/>
                                        </p:tgtEl>
                                        <p:attrNameLst>
                                          <p:attrName>ppt_h</p:attrName>
                                        </p:attrNameLst>
                                      </p:cBhvr>
                                      <p:tavLst>
                                        <p:tav tm="0">
                                          <p:val>
                                            <p:fltVal val="0"/>
                                          </p:val>
                                        </p:tav>
                                        <p:tav tm="100000">
                                          <p:val>
                                            <p:strVal val="#ppt_h"/>
                                          </p:val>
                                        </p:tav>
                                      </p:tavLst>
                                    </p:anim>
                                    <p:animEffect transition="in" filter="fade">
                                      <p:cBhvr>
                                        <p:cTn id="40" dur="500"/>
                                        <p:tgtEl>
                                          <p:spTgt spid="438"/>
                                        </p:tgtEl>
                                      </p:cBhvr>
                                    </p:animEffect>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49808"/>
                                        </p:tgtEl>
                                        <p:attrNameLst>
                                          <p:attrName>style.visibility</p:attrName>
                                        </p:attrNameLst>
                                      </p:cBhvr>
                                      <p:to>
                                        <p:strVal val="visible"/>
                                      </p:to>
                                    </p:set>
                                    <p:animEffect transition="in" filter="fade">
                                      <p:cBhvr>
                                        <p:cTn id="44" dur="500"/>
                                        <p:tgtEl>
                                          <p:spTgt spid="1049808"/>
                                        </p:tgtEl>
                                      </p:cBhvr>
                                    </p:animEffect>
                                    <p:anim calcmode="lin" valueType="num">
                                      <p:cBhvr>
                                        <p:cTn id="45" dur="500" fill="hold"/>
                                        <p:tgtEl>
                                          <p:spTgt spid="1049808"/>
                                        </p:tgtEl>
                                        <p:attrNameLst>
                                          <p:attrName>ppt_x</p:attrName>
                                        </p:attrNameLst>
                                      </p:cBhvr>
                                      <p:tavLst>
                                        <p:tav tm="0">
                                          <p:val>
                                            <p:strVal val="#ppt_x"/>
                                          </p:val>
                                        </p:tav>
                                        <p:tav tm="100000">
                                          <p:val>
                                            <p:strVal val="#ppt_x"/>
                                          </p:val>
                                        </p:tav>
                                      </p:tavLst>
                                    </p:anim>
                                    <p:anim calcmode="lin" valueType="num">
                                      <p:cBhvr>
                                        <p:cTn id="46" dur="500" fill="hold"/>
                                        <p:tgtEl>
                                          <p:spTgt spid="1049808"/>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049799"/>
                                        </p:tgtEl>
                                        <p:attrNameLst>
                                          <p:attrName>style.visibility</p:attrName>
                                        </p:attrNameLst>
                                      </p:cBhvr>
                                      <p:to>
                                        <p:strVal val="visible"/>
                                      </p:to>
                                    </p:set>
                                    <p:animEffect transition="in" filter="wipe(left)">
                                      <p:cBhvr>
                                        <p:cTn id="50" dur="500"/>
                                        <p:tgtEl>
                                          <p:spTgt spid="1049799"/>
                                        </p:tgtEl>
                                      </p:cBhvr>
                                    </p:animEffect>
                                  </p:childTnLst>
                                </p:cTn>
                              </p:par>
                              <p:par>
                                <p:cTn id="51" presetID="53" presetClass="entr" presetSubtype="16" fill="hold" nodeType="withEffect">
                                  <p:stCondLst>
                                    <p:cond delay="0"/>
                                  </p:stCondLst>
                                  <p:childTnLst>
                                    <p:set>
                                      <p:cBhvr>
                                        <p:cTn id="52" dur="1" fill="hold">
                                          <p:stCondLst>
                                            <p:cond delay="0"/>
                                          </p:stCondLst>
                                        </p:cTn>
                                        <p:tgtEl>
                                          <p:spTgt spid="434"/>
                                        </p:tgtEl>
                                        <p:attrNameLst>
                                          <p:attrName>style.visibility</p:attrName>
                                        </p:attrNameLst>
                                      </p:cBhvr>
                                      <p:to>
                                        <p:strVal val="visible"/>
                                      </p:to>
                                    </p:set>
                                    <p:anim calcmode="lin" valueType="num">
                                      <p:cBhvr>
                                        <p:cTn id="53" dur="500" fill="hold"/>
                                        <p:tgtEl>
                                          <p:spTgt spid="434"/>
                                        </p:tgtEl>
                                        <p:attrNameLst>
                                          <p:attrName>ppt_w</p:attrName>
                                        </p:attrNameLst>
                                      </p:cBhvr>
                                      <p:tavLst>
                                        <p:tav tm="0">
                                          <p:val>
                                            <p:fltVal val="0"/>
                                          </p:val>
                                        </p:tav>
                                        <p:tav tm="100000">
                                          <p:val>
                                            <p:strVal val="#ppt_w"/>
                                          </p:val>
                                        </p:tav>
                                      </p:tavLst>
                                    </p:anim>
                                    <p:anim calcmode="lin" valueType="num">
                                      <p:cBhvr>
                                        <p:cTn id="54" dur="500" fill="hold"/>
                                        <p:tgtEl>
                                          <p:spTgt spid="434"/>
                                        </p:tgtEl>
                                        <p:attrNameLst>
                                          <p:attrName>ppt_h</p:attrName>
                                        </p:attrNameLst>
                                      </p:cBhvr>
                                      <p:tavLst>
                                        <p:tav tm="0">
                                          <p:val>
                                            <p:fltVal val="0"/>
                                          </p:val>
                                        </p:tav>
                                        <p:tav tm="100000">
                                          <p:val>
                                            <p:strVal val="#ppt_h"/>
                                          </p:val>
                                        </p:tav>
                                      </p:tavLst>
                                    </p:anim>
                                    <p:animEffect transition="in" filter="fade">
                                      <p:cBhvr>
                                        <p:cTn id="55" dur="500"/>
                                        <p:tgtEl>
                                          <p:spTgt spid="434"/>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1049809"/>
                                        </p:tgtEl>
                                        <p:attrNameLst>
                                          <p:attrName>style.visibility</p:attrName>
                                        </p:attrNameLst>
                                      </p:cBhvr>
                                      <p:to>
                                        <p:strVal val="visible"/>
                                      </p:to>
                                    </p:set>
                                    <p:animEffect transition="in" filter="fade">
                                      <p:cBhvr>
                                        <p:cTn id="59" dur="500"/>
                                        <p:tgtEl>
                                          <p:spTgt spid="1049809"/>
                                        </p:tgtEl>
                                      </p:cBhvr>
                                    </p:animEffect>
                                    <p:anim calcmode="lin" valueType="num">
                                      <p:cBhvr>
                                        <p:cTn id="60" dur="500" fill="hold"/>
                                        <p:tgtEl>
                                          <p:spTgt spid="1049809"/>
                                        </p:tgtEl>
                                        <p:attrNameLst>
                                          <p:attrName>ppt_x</p:attrName>
                                        </p:attrNameLst>
                                      </p:cBhvr>
                                      <p:tavLst>
                                        <p:tav tm="0">
                                          <p:val>
                                            <p:strVal val="#ppt_x"/>
                                          </p:val>
                                        </p:tav>
                                        <p:tav tm="100000">
                                          <p:val>
                                            <p:strVal val="#ppt_x"/>
                                          </p:val>
                                        </p:tav>
                                      </p:tavLst>
                                    </p:anim>
                                    <p:anim calcmode="lin" valueType="num">
                                      <p:cBhvr>
                                        <p:cTn id="61" dur="500" fill="hold"/>
                                        <p:tgtEl>
                                          <p:spTgt spid="1049809"/>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22" presetClass="entr" presetSubtype="4" fill="hold" grpId="0" nodeType="afterEffect">
                                  <p:stCondLst>
                                    <p:cond delay="0"/>
                                  </p:stCondLst>
                                  <p:childTnLst>
                                    <p:set>
                                      <p:cBhvr>
                                        <p:cTn id="64" dur="1" fill="hold">
                                          <p:stCondLst>
                                            <p:cond delay="0"/>
                                          </p:stCondLst>
                                        </p:cTn>
                                        <p:tgtEl>
                                          <p:spTgt spid="1049798"/>
                                        </p:tgtEl>
                                        <p:attrNameLst>
                                          <p:attrName>style.visibility</p:attrName>
                                        </p:attrNameLst>
                                      </p:cBhvr>
                                      <p:to>
                                        <p:strVal val="visible"/>
                                      </p:to>
                                    </p:set>
                                    <p:animEffect transition="in" filter="wipe(down)">
                                      <p:cBhvr>
                                        <p:cTn id="65" dur="500"/>
                                        <p:tgtEl>
                                          <p:spTgt spid="1049798"/>
                                        </p:tgtEl>
                                      </p:cBhvr>
                                    </p:animEffect>
                                  </p:childTnLst>
                                </p:cTn>
                              </p:par>
                              <p:par>
                                <p:cTn id="66" presetID="53" presetClass="entr" presetSubtype="16" fill="hold" nodeType="withEffect">
                                  <p:stCondLst>
                                    <p:cond delay="0"/>
                                  </p:stCondLst>
                                  <p:childTnLst>
                                    <p:set>
                                      <p:cBhvr>
                                        <p:cTn id="67" dur="1" fill="hold">
                                          <p:stCondLst>
                                            <p:cond delay="0"/>
                                          </p:stCondLst>
                                        </p:cTn>
                                        <p:tgtEl>
                                          <p:spTgt spid="437"/>
                                        </p:tgtEl>
                                        <p:attrNameLst>
                                          <p:attrName>style.visibility</p:attrName>
                                        </p:attrNameLst>
                                      </p:cBhvr>
                                      <p:to>
                                        <p:strVal val="visible"/>
                                      </p:to>
                                    </p:set>
                                    <p:anim calcmode="lin" valueType="num">
                                      <p:cBhvr>
                                        <p:cTn id="68" dur="500" fill="hold"/>
                                        <p:tgtEl>
                                          <p:spTgt spid="437"/>
                                        </p:tgtEl>
                                        <p:attrNameLst>
                                          <p:attrName>ppt_w</p:attrName>
                                        </p:attrNameLst>
                                      </p:cBhvr>
                                      <p:tavLst>
                                        <p:tav tm="0">
                                          <p:val>
                                            <p:fltVal val="0"/>
                                          </p:val>
                                        </p:tav>
                                        <p:tav tm="100000">
                                          <p:val>
                                            <p:strVal val="#ppt_w"/>
                                          </p:val>
                                        </p:tav>
                                      </p:tavLst>
                                    </p:anim>
                                    <p:anim calcmode="lin" valueType="num">
                                      <p:cBhvr>
                                        <p:cTn id="69" dur="500" fill="hold"/>
                                        <p:tgtEl>
                                          <p:spTgt spid="437"/>
                                        </p:tgtEl>
                                        <p:attrNameLst>
                                          <p:attrName>ppt_h</p:attrName>
                                        </p:attrNameLst>
                                      </p:cBhvr>
                                      <p:tavLst>
                                        <p:tav tm="0">
                                          <p:val>
                                            <p:fltVal val="0"/>
                                          </p:val>
                                        </p:tav>
                                        <p:tav tm="100000">
                                          <p:val>
                                            <p:strVal val="#ppt_h"/>
                                          </p:val>
                                        </p:tav>
                                      </p:tavLst>
                                    </p:anim>
                                    <p:animEffect transition="in" filter="fade">
                                      <p:cBhvr>
                                        <p:cTn id="70" dur="500"/>
                                        <p:tgtEl>
                                          <p:spTgt spid="437"/>
                                        </p:tgtEl>
                                      </p:cBhvr>
                                    </p:animEffect>
                                  </p:childTnLst>
                                </p:cTn>
                              </p:par>
                            </p:childTnLst>
                          </p:cTn>
                        </p:par>
                        <p:par>
                          <p:cTn id="71" fill="hold">
                            <p:stCondLst>
                              <p:cond delay="5000"/>
                            </p:stCondLst>
                            <p:childTnLst>
                              <p:par>
                                <p:cTn id="72" presetID="47" presetClass="entr" presetSubtype="0" fill="hold" grpId="0" nodeType="afterEffect">
                                  <p:stCondLst>
                                    <p:cond delay="0"/>
                                  </p:stCondLst>
                                  <p:childTnLst>
                                    <p:set>
                                      <p:cBhvr>
                                        <p:cTn id="73" dur="1" fill="hold">
                                          <p:stCondLst>
                                            <p:cond delay="0"/>
                                          </p:stCondLst>
                                        </p:cTn>
                                        <p:tgtEl>
                                          <p:spTgt spid="1049807"/>
                                        </p:tgtEl>
                                        <p:attrNameLst>
                                          <p:attrName>style.visibility</p:attrName>
                                        </p:attrNameLst>
                                      </p:cBhvr>
                                      <p:to>
                                        <p:strVal val="visible"/>
                                      </p:to>
                                    </p:set>
                                    <p:animEffect transition="in" filter="fade">
                                      <p:cBhvr>
                                        <p:cTn id="74" dur="500"/>
                                        <p:tgtEl>
                                          <p:spTgt spid="1049807"/>
                                        </p:tgtEl>
                                      </p:cBhvr>
                                    </p:animEffect>
                                    <p:anim calcmode="lin" valueType="num">
                                      <p:cBhvr>
                                        <p:cTn id="75" dur="500" fill="hold"/>
                                        <p:tgtEl>
                                          <p:spTgt spid="1049807"/>
                                        </p:tgtEl>
                                        <p:attrNameLst>
                                          <p:attrName>ppt_x</p:attrName>
                                        </p:attrNameLst>
                                      </p:cBhvr>
                                      <p:tavLst>
                                        <p:tav tm="0">
                                          <p:val>
                                            <p:strVal val="#ppt_x"/>
                                          </p:val>
                                        </p:tav>
                                        <p:tav tm="100000">
                                          <p:val>
                                            <p:strVal val="#ppt_x"/>
                                          </p:val>
                                        </p:tav>
                                      </p:tavLst>
                                    </p:anim>
                                    <p:anim calcmode="lin" valueType="num">
                                      <p:cBhvr>
                                        <p:cTn id="76" dur="500" fill="hold"/>
                                        <p:tgtEl>
                                          <p:spTgt spid="1049807"/>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53" presetClass="entr" presetSubtype="16" fill="hold" nodeType="afterEffect">
                                  <p:stCondLst>
                                    <p:cond delay="0"/>
                                  </p:stCondLst>
                                  <p:childTnLst>
                                    <p:set>
                                      <p:cBhvr>
                                        <p:cTn id="79" dur="1" fill="hold">
                                          <p:stCondLst>
                                            <p:cond delay="0"/>
                                          </p:stCondLst>
                                        </p:cTn>
                                        <p:tgtEl>
                                          <p:spTgt spid="439"/>
                                        </p:tgtEl>
                                        <p:attrNameLst>
                                          <p:attrName>style.visibility</p:attrName>
                                        </p:attrNameLst>
                                      </p:cBhvr>
                                      <p:to>
                                        <p:strVal val="visible"/>
                                      </p:to>
                                    </p:set>
                                    <p:anim calcmode="lin" valueType="num">
                                      <p:cBhvr>
                                        <p:cTn id="80" dur="500" fill="hold"/>
                                        <p:tgtEl>
                                          <p:spTgt spid="439"/>
                                        </p:tgtEl>
                                        <p:attrNameLst>
                                          <p:attrName>ppt_w</p:attrName>
                                        </p:attrNameLst>
                                      </p:cBhvr>
                                      <p:tavLst>
                                        <p:tav tm="0">
                                          <p:val>
                                            <p:fltVal val="0"/>
                                          </p:val>
                                        </p:tav>
                                        <p:tav tm="100000">
                                          <p:val>
                                            <p:strVal val="#ppt_w"/>
                                          </p:val>
                                        </p:tav>
                                      </p:tavLst>
                                    </p:anim>
                                    <p:anim calcmode="lin" valueType="num">
                                      <p:cBhvr>
                                        <p:cTn id="81" dur="500" fill="hold"/>
                                        <p:tgtEl>
                                          <p:spTgt spid="439"/>
                                        </p:tgtEl>
                                        <p:attrNameLst>
                                          <p:attrName>ppt_h</p:attrName>
                                        </p:attrNameLst>
                                      </p:cBhvr>
                                      <p:tavLst>
                                        <p:tav tm="0">
                                          <p:val>
                                            <p:fltVal val="0"/>
                                          </p:val>
                                        </p:tav>
                                        <p:tav tm="100000">
                                          <p:val>
                                            <p:strVal val="#ppt_h"/>
                                          </p:val>
                                        </p:tav>
                                      </p:tavLst>
                                    </p:anim>
                                    <p:animEffect transition="in" filter="fade">
                                      <p:cBhvr>
                                        <p:cTn id="82" dur="500"/>
                                        <p:tgtEl>
                                          <p:spTgt spid="439"/>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1049810"/>
                                        </p:tgtEl>
                                        <p:attrNameLst>
                                          <p:attrName>style.visibility</p:attrName>
                                        </p:attrNameLst>
                                      </p:cBhvr>
                                      <p:to>
                                        <p:strVal val="visible"/>
                                      </p:to>
                                    </p:set>
                                    <p:animEffect transition="in" filter="fade">
                                      <p:cBhvr>
                                        <p:cTn id="86" dur="500"/>
                                        <p:tgtEl>
                                          <p:spTgt spid="1049810"/>
                                        </p:tgtEl>
                                      </p:cBhvr>
                                    </p:animEffect>
                                    <p:anim calcmode="lin" valueType="num">
                                      <p:cBhvr>
                                        <p:cTn id="87" dur="500" fill="hold"/>
                                        <p:tgtEl>
                                          <p:spTgt spid="1049810"/>
                                        </p:tgtEl>
                                        <p:attrNameLst>
                                          <p:attrName>ppt_x</p:attrName>
                                        </p:attrNameLst>
                                      </p:cBhvr>
                                      <p:tavLst>
                                        <p:tav tm="0">
                                          <p:val>
                                            <p:strVal val="#ppt_x"/>
                                          </p:val>
                                        </p:tav>
                                        <p:tav tm="100000">
                                          <p:val>
                                            <p:strVal val="#ppt_x"/>
                                          </p:val>
                                        </p:tav>
                                      </p:tavLst>
                                    </p:anim>
                                    <p:anim calcmode="lin" valueType="num">
                                      <p:cBhvr>
                                        <p:cTn id="88" dur="500" fill="hold"/>
                                        <p:tgtEl>
                                          <p:spTgt spid="10498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798" grpId="0" bldLvl="0" animBg="1"/>
      <p:bldP spid="1049799" grpId="0" bldLvl="0" animBg="1"/>
      <p:bldP spid="1049803" grpId="0" bldLvl="0" animBg="1"/>
      <p:bldP spid="1049804" grpId="0" bldLvl="0" animBg="1"/>
      <p:bldP spid="1049805" grpId="0"/>
      <p:bldP spid="1049806" grpId="0"/>
      <p:bldP spid="1049806" grpId="1"/>
      <p:bldP spid="1049807" grpId="0"/>
      <p:bldP spid="1049808" grpId="0"/>
      <p:bldP spid="1049809" grpId="0"/>
      <p:bldP spid="10498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956" name="日期占位符 1"/>
          <p:cNvSpPr>
            <a:spLocks noGrp="1"/>
          </p:cNvSpPr>
          <p:nvPr>
            <p:ph type="dt" sz="half" idx="10"/>
          </p:nvPr>
        </p:nvSpPr>
        <p:spPr/>
        <p:txBody>
          <a:bodyPr/>
          <a:lstStyle/>
          <a:p>
            <a:fld id="{62015A04-3462-4FE7-8353-740E5B406C36}" type="datetime1">
              <a:rPr lang="zh-CN" altLang="en-US" smtClean="0"/>
              <a:t>2020/8/14</a:t>
            </a:fld>
            <a:endParaRPr lang="zh-CN" altLang="en-US"/>
          </a:p>
        </p:txBody>
      </p:sp>
      <p:grpSp>
        <p:nvGrpSpPr>
          <p:cNvPr id="483" name="组合 3"/>
          <p:cNvGrpSpPr/>
          <p:nvPr/>
        </p:nvGrpSpPr>
        <p:grpSpPr>
          <a:xfrm>
            <a:off x="3450767" y="1735255"/>
            <a:ext cx="1952553" cy="998163"/>
            <a:chOff x="3450767" y="1735255"/>
            <a:chExt cx="1952553" cy="998163"/>
          </a:xfrm>
        </p:grpSpPr>
        <p:sp>
          <p:nvSpPr>
            <p:cNvPr id="1049957" name="Freeform 13"/>
            <p:cNvSpPr/>
            <p:nvPr/>
          </p:nvSpPr>
          <p:spPr bwMode="auto">
            <a:xfrm>
              <a:off x="4746340" y="2045983"/>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F0466E"/>
            </a:solidFill>
            <a:ln>
              <a:noFill/>
            </a:ln>
          </p:spPr>
          <p:txBody>
            <a:bodyPr vert="horz" wrap="square" lIns="68580" tIns="34290" rIns="68580" bIns="34290" numCol="1" anchor="t" anchorCtr="0" compatLnSpc="1"/>
            <a:lstStyle/>
            <a:p>
              <a:endParaRPr lang="zh-CN" altLang="en-US" sz="1400"/>
            </a:p>
          </p:txBody>
        </p:sp>
        <p:sp>
          <p:nvSpPr>
            <p:cNvPr id="1049958" name="Freeform 14"/>
            <p:cNvSpPr/>
            <p:nvPr/>
          </p:nvSpPr>
          <p:spPr bwMode="auto">
            <a:xfrm>
              <a:off x="4089362" y="204598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F3698A"/>
            </a:solidFill>
            <a:ln>
              <a:noFill/>
            </a:ln>
          </p:spPr>
          <p:txBody>
            <a:bodyPr vert="horz" wrap="square" lIns="68580" tIns="34290" rIns="68580" bIns="34290" numCol="1" anchor="t" anchorCtr="0" compatLnSpc="1"/>
            <a:lstStyle/>
            <a:p>
              <a:endParaRPr lang="zh-CN" altLang="en-US" sz="1400"/>
            </a:p>
          </p:txBody>
        </p:sp>
        <p:sp>
          <p:nvSpPr>
            <p:cNvPr id="1049959" name="Freeform 15"/>
            <p:cNvSpPr/>
            <p:nvPr/>
          </p:nvSpPr>
          <p:spPr bwMode="auto">
            <a:xfrm>
              <a:off x="4089362" y="204598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p:spPr>
          <p:txBody>
            <a:bodyPr vert="horz" wrap="square" lIns="68580" tIns="34290" rIns="68580" bIns="34290" numCol="1" anchor="t" anchorCtr="0" compatLnSpc="1"/>
            <a:lstStyle/>
            <a:p>
              <a:endParaRPr lang="zh-CN" altLang="en-US" sz="1400"/>
            </a:p>
          </p:txBody>
        </p:sp>
        <p:sp>
          <p:nvSpPr>
            <p:cNvPr id="1049960" name="Freeform 16"/>
            <p:cNvSpPr/>
            <p:nvPr/>
          </p:nvSpPr>
          <p:spPr bwMode="auto">
            <a:xfrm>
              <a:off x="4089363" y="1764628"/>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p:spPr>
          <p:txBody>
            <a:bodyPr vert="horz" wrap="square" lIns="68580" tIns="34290" rIns="68580" bIns="34290" numCol="1" anchor="t" anchorCtr="0" compatLnSpc="1"/>
            <a:lstStyle/>
            <a:p>
              <a:endParaRPr lang="zh-CN" altLang="en-US" sz="1400"/>
            </a:p>
          </p:txBody>
        </p:sp>
        <p:sp>
          <p:nvSpPr>
            <p:cNvPr id="1049961" name="Oval 21"/>
            <p:cNvSpPr>
              <a:spLocks noChangeArrowheads="1"/>
            </p:cNvSpPr>
            <p:nvPr/>
          </p:nvSpPr>
          <p:spPr bwMode="auto">
            <a:xfrm>
              <a:off x="3880521" y="2186660"/>
              <a:ext cx="140678" cy="140678"/>
            </a:xfrm>
            <a:prstGeom prst="ellipse">
              <a:avLst/>
            </a:prstGeom>
            <a:solidFill>
              <a:srgbClr val="D16776"/>
            </a:solidFill>
            <a:ln>
              <a:noFill/>
            </a:ln>
          </p:spPr>
          <p:txBody>
            <a:bodyPr vert="horz" wrap="square" lIns="68580" tIns="34290" rIns="68580" bIns="34290" numCol="1" anchor="t" anchorCtr="0" compatLnSpc="1"/>
            <a:lstStyle/>
            <a:p>
              <a:endParaRPr lang="zh-CN" altLang="en-US" sz="1400"/>
            </a:p>
          </p:txBody>
        </p:sp>
        <p:sp>
          <p:nvSpPr>
            <p:cNvPr id="1049962" name="Freeform 22"/>
            <p:cNvSpPr/>
            <p:nvPr/>
          </p:nvSpPr>
          <p:spPr bwMode="auto">
            <a:xfrm>
              <a:off x="3615119" y="2235971"/>
              <a:ext cx="268303" cy="43508"/>
            </a:xfrm>
            <a:custGeom>
              <a:avLst/>
              <a:gdLst>
                <a:gd name="T0" fmla="*/ 78 w 78"/>
                <a:gd name="T1" fmla="*/ 0 h 13"/>
                <a:gd name="T2" fmla="*/ 0 w 78"/>
                <a:gd name="T3" fmla="*/ 0 h 13"/>
                <a:gd name="T4" fmla="*/ 0 w 78"/>
                <a:gd name="T5" fmla="*/ 13 h 13"/>
                <a:gd name="T6" fmla="*/ 78 w 78"/>
                <a:gd name="T7" fmla="*/ 13 h 13"/>
                <a:gd name="T8" fmla="*/ 77 w 78"/>
                <a:gd name="T9" fmla="*/ 6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6"/>
                  </a:cubicBezTo>
                  <a:cubicBezTo>
                    <a:pt x="77" y="4"/>
                    <a:pt x="78" y="2"/>
                    <a:pt x="78" y="0"/>
                  </a:cubicBezTo>
                </a:path>
              </a:pathLst>
            </a:custGeom>
            <a:solidFill>
              <a:srgbClr val="C5CDCD"/>
            </a:solidFill>
            <a:ln>
              <a:noFill/>
            </a:ln>
          </p:spPr>
          <p:txBody>
            <a:bodyPr vert="horz" wrap="square" lIns="68580" tIns="34290" rIns="68580" bIns="34290" numCol="1" anchor="t" anchorCtr="0" compatLnSpc="1"/>
            <a:lstStyle/>
            <a:p>
              <a:endParaRPr lang="zh-CN" altLang="en-US" sz="1400"/>
            </a:p>
          </p:txBody>
        </p:sp>
        <p:sp>
          <p:nvSpPr>
            <p:cNvPr id="1049963" name="Freeform 23"/>
            <p:cNvSpPr/>
            <p:nvPr/>
          </p:nvSpPr>
          <p:spPr bwMode="auto">
            <a:xfrm>
              <a:off x="3880521" y="2235971"/>
              <a:ext cx="68163" cy="43508"/>
            </a:xfrm>
            <a:custGeom>
              <a:avLst/>
              <a:gdLst>
                <a:gd name="T0" fmla="*/ 20 w 20"/>
                <a:gd name="T1" fmla="*/ 0 h 13"/>
                <a:gd name="T2" fmla="*/ 1 w 20"/>
                <a:gd name="T3" fmla="*/ 0 h 13"/>
                <a:gd name="T4" fmla="*/ 0 w 20"/>
                <a:gd name="T5" fmla="*/ 6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6"/>
                  </a:cubicBezTo>
                  <a:cubicBezTo>
                    <a:pt x="0" y="9"/>
                    <a:pt x="1" y="11"/>
                    <a:pt x="1" y="13"/>
                  </a:cubicBezTo>
                  <a:cubicBezTo>
                    <a:pt x="20" y="13"/>
                    <a:pt x="20" y="13"/>
                    <a:pt x="20" y="13"/>
                  </a:cubicBezTo>
                  <a:cubicBezTo>
                    <a:pt x="20" y="0"/>
                    <a:pt x="20" y="0"/>
                    <a:pt x="20" y="0"/>
                  </a:cubicBezTo>
                </a:path>
              </a:pathLst>
            </a:custGeom>
            <a:solidFill>
              <a:srgbClr val="A95865"/>
            </a:solidFill>
            <a:ln>
              <a:noFill/>
            </a:ln>
          </p:spPr>
          <p:txBody>
            <a:bodyPr vert="horz" wrap="square" lIns="68580" tIns="34290" rIns="68580" bIns="34290" numCol="1" anchor="t" anchorCtr="0" compatLnSpc="1"/>
            <a:lstStyle/>
            <a:p>
              <a:endParaRPr lang="zh-CN" altLang="en-US" sz="1400"/>
            </a:p>
          </p:txBody>
        </p:sp>
        <p:sp>
          <p:nvSpPr>
            <p:cNvPr id="1049964" name="Oval 24"/>
            <p:cNvSpPr>
              <a:spLocks noChangeArrowheads="1"/>
            </p:cNvSpPr>
            <p:nvPr/>
          </p:nvSpPr>
          <p:spPr bwMode="auto">
            <a:xfrm>
              <a:off x="3918229" y="2224368"/>
              <a:ext cx="65263" cy="62363"/>
            </a:xfrm>
            <a:prstGeom prst="ellipse">
              <a:avLst/>
            </a:prstGeom>
            <a:solidFill>
              <a:srgbClr val="E6EAEC"/>
            </a:solidFill>
            <a:ln>
              <a:noFill/>
            </a:ln>
          </p:spPr>
          <p:txBody>
            <a:bodyPr vert="horz" wrap="square" lIns="68580" tIns="34290" rIns="68580" bIns="34290" numCol="1" anchor="t" anchorCtr="0" compatLnSpc="1"/>
            <a:lstStyle/>
            <a:p>
              <a:endParaRPr lang="zh-CN" altLang="en-US" sz="1400"/>
            </a:p>
          </p:txBody>
        </p:sp>
        <p:sp>
          <p:nvSpPr>
            <p:cNvPr id="1049965" name="Oval 25"/>
            <p:cNvSpPr>
              <a:spLocks noChangeArrowheads="1"/>
            </p:cNvSpPr>
            <p:nvPr/>
          </p:nvSpPr>
          <p:spPr bwMode="auto">
            <a:xfrm>
              <a:off x="3584663" y="2228719"/>
              <a:ext cx="60912" cy="58011"/>
            </a:xfrm>
            <a:prstGeom prst="ellipse">
              <a:avLst/>
            </a:prstGeom>
            <a:solidFill>
              <a:srgbClr val="454444"/>
            </a:solidFill>
            <a:ln>
              <a:noFill/>
            </a:ln>
          </p:spPr>
          <p:txBody>
            <a:bodyPr vert="horz" wrap="square" lIns="68580" tIns="34290" rIns="68580" bIns="34290" numCol="1" anchor="t" anchorCtr="0" compatLnSpc="1"/>
            <a:lstStyle/>
            <a:p>
              <a:endParaRPr lang="zh-CN" altLang="en-US" sz="1400"/>
            </a:p>
          </p:txBody>
        </p:sp>
        <p:sp>
          <p:nvSpPr>
            <p:cNvPr id="1049966" name="Freeform 42"/>
            <p:cNvSpPr>
              <a:spLocks noEditPoints="1"/>
            </p:cNvSpPr>
            <p:nvPr/>
          </p:nvSpPr>
          <p:spPr bwMode="auto">
            <a:xfrm>
              <a:off x="4317057" y="2183760"/>
              <a:ext cx="195788" cy="401729"/>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1049967" name="文本框 117"/>
            <p:cNvSpPr txBox="1"/>
            <p:nvPr/>
          </p:nvSpPr>
          <p:spPr>
            <a:xfrm>
              <a:off x="3450767" y="1735255"/>
              <a:ext cx="464185" cy="437515"/>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05</a:t>
              </a:r>
              <a:endParaRPr lang="zh-CN" altLang="en-US" sz="2400" dirty="0">
                <a:solidFill>
                  <a:srgbClr val="605E5E"/>
                </a:solidFill>
                <a:latin typeface="Impact" panose="020B0806030902050204" pitchFamily="34" charset="0"/>
                <a:cs typeface="Aharoni" panose="02010803020104030203" pitchFamily="2" charset="-79"/>
              </a:endParaRPr>
            </a:p>
          </p:txBody>
        </p:sp>
      </p:grpSp>
      <p:grpSp>
        <p:nvGrpSpPr>
          <p:cNvPr id="484" name="组合 16"/>
          <p:cNvGrpSpPr/>
          <p:nvPr/>
        </p:nvGrpSpPr>
        <p:grpSpPr>
          <a:xfrm>
            <a:off x="4089362" y="947609"/>
            <a:ext cx="1916429" cy="989603"/>
            <a:chOff x="4089362" y="947609"/>
            <a:chExt cx="1916429" cy="989603"/>
          </a:xfrm>
        </p:grpSpPr>
        <p:sp>
          <p:nvSpPr>
            <p:cNvPr id="1049968" name="Freeform 17"/>
            <p:cNvSpPr/>
            <p:nvPr/>
          </p:nvSpPr>
          <p:spPr bwMode="auto">
            <a:xfrm>
              <a:off x="4746340" y="1249777"/>
              <a:ext cx="656979" cy="687435"/>
            </a:xfrm>
            <a:custGeom>
              <a:avLst/>
              <a:gdLst>
                <a:gd name="T0" fmla="*/ 453 w 453"/>
                <a:gd name="T1" fmla="*/ 0 h 474"/>
                <a:gd name="T2" fmla="*/ 0 w 453"/>
                <a:gd name="T3" fmla="*/ 194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4"/>
                  </a:lnTo>
                  <a:lnTo>
                    <a:pt x="0" y="474"/>
                  </a:lnTo>
                  <a:lnTo>
                    <a:pt x="453" y="277"/>
                  </a:lnTo>
                  <a:lnTo>
                    <a:pt x="453" y="0"/>
                  </a:lnTo>
                  <a:close/>
                </a:path>
              </a:pathLst>
            </a:custGeom>
            <a:solidFill>
              <a:srgbClr val="CB3517"/>
            </a:solidFill>
            <a:ln>
              <a:noFill/>
            </a:ln>
          </p:spPr>
          <p:txBody>
            <a:bodyPr vert="horz" wrap="square" lIns="68580" tIns="34290" rIns="68580" bIns="34290" numCol="1" anchor="t" anchorCtr="0" compatLnSpc="1"/>
            <a:lstStyle/>
            <a:p>
              <a:endParaRPr lang="en-US" altLang="zh-CN" sz="1400" dirty="0" smtClean="0"/>
            </a:p>
          </p:txBody>
        </p:sp>
        <p:sp>
          <p:nvSpPr>
            <p:cNvPr id="1049969" name="Freeform 18"/>
            <p:cNvSpPr/>
            <p:nvPr/>
          </p:nvSpPr>
          <p:spPr bwMode="auto">
            <a:xfrm>
              <a:off x="4089362" y="1249777"/>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close/>
                </a:path>
              </a:pathLst>
            </a:custGeom>
            <a:solidFill>
              <a:srgbClr val="E74C2E"/>
            </a:solidFill>
            <a:ln>
              <a:noFill/>
            </a:ln>
          </p:spPr>
          <p:txBody>
            <a:bodyPr vert="horz" wrap="square" lIns="68580" tIns="34290" rIns="68580" bIns="34290" numCol="1" anchor="t" anchorCtr="0" compatLnSpc="1"/>
            <a:lstStyle/>
            <a:p>
              <a:endParaRPr lang="zh-CN" altLang="en-US" sz="1400"/>
            </a:p>
          </p:txBody>
        </p:sp>
        <p:sp>
          <p:nvSpPr>
            <p:cNvPr id="1049970" name="Freeform 19"/>
            <p:cNvSpPr/>
            <p:nvPr/>
          </p:nvSpPr>
          <p:spPr bwMode="auto">
            <a:xfrm>
              <a:off x="4089362" y="1249777"/>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p:spPr>
          <p:txBody>
            <a:bodyPr vert="horz" wrap="square" lIns="68580" tIns="34290" rIns="68580" bIns="34290" numCol="1" anchor="t" anchorCtr="0" compatLnSpc="1"/>
            <a:lstStyle/>
            <a:p>
              <a:endParaRPr lang="zh-CN" altLang="en-US" sz="1400"/>
            </a:p>
          </p:txBody>
        </p:sp>
        <p:sp>
          <p:nvSpPr>
            <p:cNvPr id="1049971" name="Freeform 20"/>
            <p:cNvSpPr/>
            <p:nvPr/>
          </p:nvSpPr>
          <p:spPr bwMode="auto">
            <a:xfrm>
              <a:off x="4089363" y="968422"/>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p:spPr>
          <p:txBody>
            <a:bodyPr vert="horz" wrap="square" lIns="68580" tIns="34290" rIns="68580" bIns="34290" numCol="1" anchor="t" anchorCtr="0" compatLnSpc="1"/>
            <a:lstStyle/>
            <a:p>
              <a:endParaRPr lang="zh-CN" altLang="en-US" sz="1400"/>
            </a:p>
          </p:txBody>
        </p:sp>
        <p:sp>
          <p:nvSpPr>
            <p:cNvPr id="1049972" name="Oval 31"/>
            <p:cNvSpPr>
              <a:spLocks noChangeArrowheads="1"/>
            </p:cNvSpPr>
            <p:nvPr/>
          </p:nvSpPr>
          <p:spPr bwMode="auto">
            <a:xfrm>
              <a:off x="5500488" y="1397707"/>
              <a:ext cx="140678" cy="136327"/>
            </a:xfrm>
            <a:prstGeom prst="ellipse">
              <a:avLst/>
            </a:prstGeom>
            <a:solidFill>
              <a:srgbClr val="EAA756"/>
            </a:solidFill>
            <a:ln>
              <a:noFill/>
            </a:ln>
          </p:spPr>
          <p:txBody>
            <a:bodyPr vert="horz" wrap="square" lIns="68580" tIns="34290" rIns="68580" bIns="34290" numCol="1" anchor="t" anchorCtr="0" compatLnSpc="1"/>
            <a:lstStyle/>
            <a:p>
              <a:endParaRPr lang="zh-CN" altLang="en-US" sz="1400"/>
            </a:p>
          </p:txBody>
        </p:sp>
        <p:sp>
          <p:nvSpPr>
            <p:cNvPr id="1049973" name="Freeform 32"/>
            <p:cNvSpPr/>
            <p:nvPr/>
          </p:nvSpPr>
          <p:spPr bwMode="auto">
            <a:xfrm>
              <a:off x="5636816" y="1441214"/>
              <a:ext cx="268303" cy="49310"/>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rgbClr val="C5CDCD"/>
            </a:solidFill>
            <a:ln>
              <a:noFill/>
            </a:ln>
          </p:spPr>
          <p:txBody>
            <a:bodyPr vert="horz" wrap="square" lIns="68580" tIns="34290" rIns="68580" bIns="34290" numCol="1" anchor="t" anchorCtr="0" compatLnSpc="1"/>
            <a:lstStyle/>
            <a:p>
              <a:endParaRPr lang="zh-CN" altLang="en-US" sz="1400"/>
            </a:p>
          </p:txBody>
        </p:sp>
        <p:sp>
          <p:nvSpPr>
            <p:cNvPr id="1049974" name="Freeform 33"/>
            <p:cNvSpPr/>
            <p:nvPr/>
          </p:nvSpPr>
          <p:spPr bwMode="auto">
            <a:xfrm>
              <a:off x="5568651" y="1441214"/>
              <a:ext cx="72515" cy="49310"/>
            </a:xfrm>
            <a:custGeom>
              <a:avLst/>
              <a:gdLst>
                <a:gd name="T0" fmla="*/ 20 w 21"/>
                <a:gd name="T1" fmla="*/ 0 h 14"/>
                <a:gd name="T2" fmla="*/ 0 w 21"/>
                <a:gd name="T3" fmla="*/ 0 h 14"/>
                <a:gd name="T4" fmla="*/ 0 w 21"/>
                <a:gd name="T5" fmla="*/ 14 h 14"/>
                <a:gd name="T6" fmla="*/ 20 w 21"/>
                <a:gd name="T7" fmla="*/ 14 h 14"/>
                <a:gd name="T8" fmla="*/ 21 w 21"/>
                <a:gd name="T9" fmla="*/ 7 h 14"/>
                <a:gd name="T10" fmla="*/ 20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20" y="0"/>
                  </a:moveTo>
                  <a:cubicBezTo>
                    <a:pt x="0" y="0"/>
                    <a:pt x="0" y="0"/>
                    <a:pt x="0" y="0"/>
                  </a:cubicBezTo>
                  <a:cubicBezTo>
                    <a:pt x="0" y="14"/>
                    <a:pt x="0" y="14"/>
                    <a:pt x="0" y="14"/>
                  </a:cubicBezTo>
                  <a:cubicBezTo>
                    <a:pt x="20" y="14"/>
                    <a:pt x="20" y="14"/>
                    <a:pt x="20" y="14"/>
                  </a:cubicBezTo>
                  <a:cubicBezTo>
                    <a:pt x="20" y="12"/>
                    <a:pt x="21" y="9"/>
                    <a:pt x="21" y="7"/>
                  </a:cubicBezTo>
                  <a:cubicBezTo>
                    <a:pt x="21" y="5"/>
                    <a:pt x="20" y="2"/>
                    <a:pt x="20" y="0"/>
                  </a:cubicBezTo>
                </a:path>
              </a:pathLst>
            </a:custGeom>
            <a:solidFill>
              <a:srgbClr val="BA894D"/>
            </a:solidFill>
            <a:ln>
              <a:noFill/>
            </a:ln>
          </p:spPr>
          <p:txBody>
            <a:bodyPr vert="horz" wrap="square" lIns="68580" tIns="34290" rIns="68580" bIns="34290" numCol="1" anchor="t" anchorCtr="0" compatLnSpc="1"/>
            <a:lstStyle/>
            <a:p>
              <a:endParaRPr lang="zh-CN" altLang="en-US" sz="1400"/>
            </a:p>
          </p:txBody>
        </p:sp>
        <p:sp>
          <p:nvSpPr>
            <p:cNvPr id="1049975" name="Oval 34"/>
            <p:cNvSpPr>
              <a:spLocks noChangeArrowheads="1"/>
            </p:cNvSpPr>
            <p:nvPr/>
          </p:nvSpPr>
          <p:spPr bwMode="auto">
            <a:xfrm>
              <a:off x="5538196" y="1435413"/>
              <a:ext cx="60912" cy="60912"/>
            </a:xfrm>
            <a:prstGeom prst="ellipse">
              <a:avLst/>
            </a:prstGeom>
            <a:solidFill>
              <a:srgbClr val="E6EAEC"/>
            </a:solidFill>
            <a:ln>
              <a:noFill/>
            </a:ln>
          </p:spPr>
          <p:txBody>
            <a:bodyPr vert="horz" wrap="square" lIns="68580" tIns="34290" rIns="68580" bIns="34290" numCol="1" anchor="t" anchorCtr="0" compatLnSpc="1"/>
            <a:lstStyle/>
            <a:p>
              <a:endParaRPr lang="zh-CN" altLang="en-US" sz="1400"/>
            </a:p>
          </p:txBody>
        </p:sp>
        <p:sp>
          <p:nvSpPr>
            <p:cNvPr id="1049976" name="Oval 35"/>
            <p:cNvSpPr>
              <a:spLocks noChangeArrowheads="1"/>
            </p:cNvSpPr>
            <p:nvPr/>
          </p:nvSpPr>
          <p:spPr bwMode="auto">
            <a:xfrm>
              <a:off x="5874661" y="1435413"/>
              <a:ext cx="62363" cy="60912"/>
            </a:xfrm>
            <a:prstGeom prst="ellipse">
              <a:avLst/>
            </a:prstGeom>
            <a:solidFill>
              <a:srgbClr val="454444"/>
            </a:solidFill>
            <a:ln>
              <a:noFill/>
            </a:ln>
          </p:spPr>
          <p:txBody>
            <a:bodyPr vert="horz" wrap="square" lIns="68580" tIns="34290" rIns="68580" bIns="34290" numCol="1" anchor="t" anchorCtr="0" compatLnSpc="1"/>
            <a:lstStyle/>
            <a:p>
              <a:endParaRPr lang="zh-CN" altLang="en-US" sz="1400"/>
            </a:p>
          </p:txBody>
        </p:sp>
        <p:sp>
          <p:nvSpPr>
            <p:cNvPr id="1049977" name="Freeform 44"/>
            <p:cNvSpPr>
              <a:spLocks noEditPoints="1"/>
            </p:cNvSpPr>
            <p:nvPr/>
          </p:nvSpPr>
          <p:spPr bwMode="auto">
            <a:xfrm>
              <a:off x="4272098" y="1418010"/>
              <a:ext cx="316162" cy="353870"/>
            </a:xfrm>
            <a:custGeom>
              <a:avLst/>
              <a:gdLst>
                <a:gd name="T0" fmla="*/ 62 w 92"/>
                <a:gd name="T1" fmla="*/ 36 h 103"/>
                <a:gd name="T2" fmla="*/ 52 w 92"/>
                <a:gd name="T3" fmla="*/ 48 h 103"/>
                <a:gd name="T4" fmla="*/ 50 w 92"/>
                <a:gd name="T5" fmla="*/ 51 h 103"/>
                <a:gd name="T6" fmla="*/ 62 w 92"/>
                <a:gd name="T7" fmla="*/ 77 h 103"/>
                <a:gd name="T8" fmla="*/ 66 w 92"/>
                <a:gd name="T9" fmla="*/ 71 h 103"/>
                <a:gd name="T10" fmla="*/ 62 w 92"/>
                <a:gd name="T11" fmla="*/ 62 h 103"/>
                <a:gd name="T12" fmla="*/ 92 w 92"/>
                <a:gd name="T13" fmla="*/ 74 h 103"/>
                <a:gd name="T14" fmla="*/ 92 w 92"/>
                <a:gd name="T15" fmla="*/ 63 h 103"/>
                <a:gd name="T16" fmla="*/ 62 w 92"/>
                <a:gd name="T17" fmla="*/ 51 h 103"/>
                <a:gd name="T18" fmla="*/ 66 w 92"/>
                <a:gd name="T19" fmla="*/ 45 h 103"/>
                <a:gd name="T20" fmla="*/ 62 w 92"/>
                <a:gd name="T21" fmla="*/ 36 h 103"/>
                <a:gd name="T22" fmla="*/ 35 w 92"/>
                <a:gd name="T23" fmla="*/ 0 h 103"/>
                <a:gd name="T24" fmla="*/ 22 w 92"/>
                <a:gd name="T25" fmla="*/ 21 h 103"/>
                <a:gd name="T26" fmla="*/ 22 w 92"/>
                <a:gd name="T27" fmla="*/ 35 h 103"/>
                <a:gd name="T28" fmla="*/ 13 w 92"/>
                <a:gd name="T29" fmla="*/ 31 h 103"/>
                <a:gd name="T30" fmla="*/ 17 w 92"/>
                <a:gd name="T31" fmla="*/ 25 h 103"/>
                <a:gd name="T32" fmla="*/ 12 w 92"/>
                <a:gd name="T33" fmla="*/ 16 h 103"/>
                <a:gd name="T34" fmla="*/ 3 w 92"/>
                <a:gd name="T35" fmla="*/ 28 h 103"/>
                <a:gd name="T36" fmla="*/ 3 w 92"/>
                <a:gd name="T37" fmla="*/ 28 h 103"/>
                <a:gd name="T38" fmla="*/ 0 w 92"/>
                <a:gd name="T39" fmla="*/ 31 h 103"/>
                <a:gd name="T40" fmla="*/ 12 w 92"/>
                <a:gd name="T41" fmla="*/ 56 h 103"/>
                <a:gd name="T42" fmla="*/ 17 w 92"/>
                <a:gd name="T43" fmla="*/ 51 h 103"/>
                <a:gd name="T44" fmla="*/ 13 w 92"/>
                <a:gd name="T45" fmla="*/ 42 h 103"/>
                <a:gd name="T46" fmla="*/ 22 w 92"/>
                <a:gd name="T47" fmla="*/ 46 h 103"/>
                <a:gd name="T48" fmla="*/ 22 w 92"/>
                <a:gd name="T49" fmla="*/ 59 h 103"/>
                <a:gd name="T50" fmla="*/ 38 w 92"/>
                <a:gd name="T51" fmla="*/ 93 h 103"/>
                <a:gd name="T52" fmla="*/ 61 w 92"/>
                <a:gd name="T53" fmla="*/ 102 h 103"/>
                <a:gd name="T54" fmla="*/ 65 w 92"/>
                <a:gd name="T55" fmla="*/ 103 h 103"/>
                <a:gd name="T56" fmla="*/ 77 w 92"/>
                <a:gd name="T57" fmla="*/ 82 h 103"/>
                <a:gd name="T58" fmla="*/ 77 w 92"/>
                <a:gd name="T59" fmla="*/ 77 h 103"/>
                <a:gd name="T60" fmla="*/ 71 w 92"/>
                <a:gd name="T61" fmla="*/ 74 h 103"/>
                <a:gd name="T62" fmla="*/ 71 w 92"/>
                <a:gd name="T63" fmla="*/ 79 h 103"/>
                <a:gd name="T64" fmla="*/ 63 w 92"/>
                <a:gd name="T65" fmla="*/ 92 h 103"/>
                <a:gd name="T66" fmla="*/ 61 w 92"/>
                <a:gd name="T67" fmla="*/ 91 h 103"/>
                <a:gd name="T68" fmla="*/ 38 w 92"/>
                <a:gd name="T69" fmla="*/ 82 h 103"/>
                <a:gd name="T70" fmla="*/ 29 w 92"/>
                <a:gd name="T71" fmla="*/ 62 h 103"/>
                <a:gd name="T72" fmla="*/ 29 w 92"/>
                <a:gd name="T73" fmla="*/ 24 h 103"/>
                <a:gd name="T74" fmla="*/ 36 w 92"/>
                <a:gd name="T75" fmla="*/ 11 h 103"/>
                <a:gd name="T76" fmla="*/ 38 w 92"/>
                <a:gd name="T77" fmla="*/ 11 h 103"/>
                <a:gd name="T78" fmla="*/ 61 w 92"/>
                <a:gd name="T79" fmla="*/ 21 h 103"/>
                <a:gd name="T80" fmla="*/ 71 w 92"/>
                <a:gd name="T81" fmla="*/ 41 h 103"/>
                <a:gd name="T82" fmla="*/ 71 w 92"/>
                <a:gd name="T83" fmla="*/ 46 h 103"/>
                <a:gd name="T84" fmla="*/ 77 w 92"/>
                <a:gd name="T85" fmla="*/ 48 h 103"/>
                <a:gd name="T86" fmla="*/ 77 w 92"/>
                <a:gd name="T87" fmla="*/ 44 h 103"/>
                <a:gd name="T88" fmla="*/ 61 w 92"/>
                <a:gd name="T89" fmla="*/ 10 h 103"/>
                <a:gd name="T90" fmla="*/ 38 w 92"/>
                <a:gd name="T91" fmla="*/ 0 h 103"/>
                <a:gd name="T92" fmla="*/ 35 w 92"/>
                <a:gd name="T9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 h="103">
                  <a:moveTo>
                    <a:pt x="62" y="36"/>
                  </a:moveTo>
                  <a:cubicBezTo>
                    <a:pt x="52" y="48"/>
                    <a:pt x="52" y="48"/>
                    <a:pt x="52" y="48"/>
                  </a:cubicBezTo>
                  <a:cubicBezTo>
                    <a:pt x="50" y="51"/>
                    <a:pt x="50" y="51"/>
                    <a:pt x="50" y="51"/>
                  </a:cubicBezTo>
                  <a:cubicBezTo>
                    <a:pt x="62" y="77"/>
                    <a:pt x="62" y="77"/>
                    <a:pt x="62" y="77"/>
                  </a:cubicBezTo>
                  <a:cubicBezTo>
                    <a:pt x="66" y="71"/>
                    <a:pt x="66" y="71"/>
                    <a:pt x="66" y="71"/>
                  </a:cubicBezTo>
                  <a:cubicBezTo>
                    <a:pt x="62" y="62"/>
                    <a:pt x="62" y="62"/>
                    <a:pt x="62" y="62"/>
                  </a:cubicBezTo>
                  <a:cubicBezTo>
                    <a:pt x="92" y="74"/>
                    <a:pt x="92" y="74"/>
                    <a:pt x="92" y="74"/>
                  </a:cubicBezTo>
                  <a:cubicBezTo>
                    <a:pt x="92" y="63"/>
                    <a:pt x="92" y="63"/>
                    <a:pt x="92" y="63"/>
                  </a:cubicBezTo>
                  <a:cubicBezTo>
                    <a:pt x="62" y="51"/>
                    <a:pt x="62" y="51"/>
                    <a:pt x="62" y="51"/>
                  </a:cubicBezTo>
                  <a:cubicBezTo>
                    <a:pt x="66" y="45"/>
                    <a:pt x="66" y="45"/>
                    <a:pt x="66" y="45"/>
                  </a:cubicBezTo>
                  <a:cubicBezTo>
                    <a:pt x="62" y="36"/>
                    <a:pt x="62" y="36"/>
                    <a:pt x="62" y="36"/>
                  </a:cubicBezTo>
                  <a:moveTo>
                    <a:pt x="35" y="0"/>
                  </a:moveTo>
                  <a:cubicBezTo>
                    <a:pt x="28" y="0"/>
                    <a:pt x="22" y="8"/>
                    <a:pt x="22" y="21"/>
                  </a:cubicBezTo>
                  <a:cubicBezTo>
                    <a:pt x="22" y="35"/>
                    <a:pt x="22" y="35"/>
                    <a:pt x="22" y="35"/>
                  </a:cubicBezTo>
                  <a:cubicBezTo>
                    <a:pt x="13" y="31"/>
                    <a:pt x="13" y="31"/>
                    <a:pt x="13" y="31"/>
                  </a:cubicBezTo>
                  <a:cubicBezTo>
                    <a:pt x="17" y="25"/>
                    <a:pt x="17" y="25"/>
                    <a:pt x="17" y="25"/>
                  </a:cubicBezTo>
                  <a:cubicBezTo>
                    <a:pt x="12" y="16"/>
                    <a:pt x="12" y="16"/>
                    <a:pt x="12" y="16"/>
                  </a:cubicBezTo>
                  <a:cubicBezTo>
                    <a:pt x="3" y="28"/>
                    <a:pt x="3" y="28"/>
                    <a:pt x="3" y="28"/>
                  </a:cubicBezTo>
                  <a:cubicBezTo>
                    <a:pt x="3" y="28"/>
                    <a:pt x="3" y="28"/>
                    <a:pt x="3" y="28"/>
                  </a:cubicBezTo>
                  <a:cubicBezTo>
                    <a:pt x="0" y="31"/>
                    <a:pt x="0" y="31"/>
                    <a:pt x="0" y="31"/>
                  </a:cubicBezTo>
                  <a:cubicBezTo>
                    <a:pt x="12" y="56"/>
                    <a:pt x="12" y="56"/>
                    <a:pt x="12" y="56"/>
                  </a:cubicBezTo>
                  <a:cubicBezTo>
                    <a:pt x="17" y="51"/>
                    <a:pt x="17" y="51"/>
                    <a:pt x="17" y="51"/>
                  </a:cubicBezTo>
                  <a:cubicBezTo>
                    <a:pt x="13" y="42"/>
                    <a:pt x="13" y="42"/>
                    <a:pt x="13" y="42"/>
                  </a:cubicBezTo>
                  <a:cubicBezTo>
                    <a:pt x="22" y="46"/>
                    <a:pt x="22" y="46"/>
                    <a:pt x="22" y="46"/>
                  </a:cubicBezTo>
                  <a:cubicBezTo>
                    <a:pt x="22" y="59"/>
                    <a:pt x="22" y="59"/>
                    <a:pt x="22" y="59"/>
                  </a:cubicBezTo>
                  <a:cubicBezTo>
                    <a:pt x="22" y="74"/>
                    <a:pt x="29" y="89"/>
                    <a:pt x="38" y="93"/>
                  </a:cubicBezTo>
                  <a:cubicBezTo>
                    <a:pt x="61" y="102"/>
                    <a:pt x="61" y="102"/>
                    <a:pt x="61" y="102"/>
                  </a:cubicBezTo>
                  <a:cubicBezTo>
                    <a:pt x="62" y="103"/>
                    <a:pt x="64" y="103"/>
                    <a:pt x="65" y="103"/>
                  </a:cubicBezTo>
                  <a:cubicBezTo>
                    <a:pt x="72" y="103"/>
                    <a:pt x="77" y="95"/>
                    <a:pt x="77" y="82"/>
                  </a:cubicBezTo>
                  <a:cubicBezTo>
                    <a:pt x="77" y="77"/>
                    <a:pt x="77" y="77"/>
                    <a:pt x="77" y="77"/>
                  </a:cubicBezTo>
                  <a:cubicBezTo>
                    <a:pt x="71" y="74"/>
                    <a:pt x="71" y="74"/>
                    <a:pt x="71" y="74"/>
                  </a:cubicBezTo>
                  <a:cubicBezTo>
                    <a:pt x="71" y="79"/>
                    <a:pt x="71" y="79"/>
                    <a:pt x="71" y="79"/>
                  </a:cubicBezTo>
                  <a:cubicBezTo>
                    <a:pt x="71" y="87"/>
                    <a:pt x="68" y="92"/>
                    <a:pt x="63" y="92"/>
                  </a:cubicBezTo>
                  <a:cubicBezTo>
                    <a:pt x="63" y="92"/>
                    <a:pt x="62" y="92"/>
                    <a:pt x="61" y="91"/>
                  </a:cubicBezTo>
                  <a:cubicBezTo>
                    <a:pt x="38" y="82"/>
                    <a:pt x="38" y="82"/>
                    <a:pt x="38" y="82"/>
                  </a:cubicBezTo>
                  <a:cubicBezTo>
                    <a:pt x="33" y="80"/>
                    <a:pt x="29" y="71"/>
                    <a:pt x="29" y="62"/>
                  </a:cubicBezTo>
                  <a:cubicBezTo>
                    <a:pt x="29" y="24"/>
                    <a:pt x="29" y="24"/>
                    <a:pt x="29" y="24"/>
                  </a:cubicBezTo>
                  <a:cubicBezTo>
                    <a:pt x="29" y="16"/>
                    <a:pt x="32" y="11"/>
                    <a:pt x="36" y="11"/>
                  </a:cubicBezTo>
                  <a:cubicBezTo>
                    <a:pt x="37" y="11"/>
                    <a:pt x="38" y="11"/>
                    <a:pt x="38" y="11"/>
                  </a:cubicBezTo>
                  <a:cubicBezTo>
                    <a:pt x="61" y="21"/>
                    <a:pt x="61" y="21"/>
                    <a:pt x="61" y="21"/>
                  </a:cubicBezTo>
                  <a:cubicBezTo>
                    <a:pt x="67" y="23"/>
                    <a:pt x="71" y="32"/>
                    <a:pt x="71" y="41"/>
                  </a:cubicBezTo>
                  <a:cubicBezTo>
                    <a:pt x="71" y="46"/>
                    <a:pt x="71" y="46"/>
                    <a:pt x="71" y="46"/>
                  </a:cubicBezTo>
                  <a:cubicBezTo>
                    <a:pt x="77" y="48"/>
                    <a:pt x="77" y="48"/>
                    <a:pt x="77" y="48"/>
                  </a:cubicBezTo>
                  <a:cubicBezTo>
                    <a:pt x="77" y="44"/>
                    <a:pt x="77" y="44"/>
                    <a:pt x="77" y="44"/>
                  </a:cubicBezTo>
                  <a:cubicBezTo>
                    <a:pt x="77" y="29"/>
                    <a:pt x="70" y="13"/>
                    <a:pt x="61" y="10"/>
                  </a:cubicBezTo>
                  <a:cubicBezTo>
                    <a:pt x="38" y="0"/>
                    <a:pt x="38" y="0"/>
                    <a:pt x="38" y="0"/>
                  </a:cubicBezTo>
                  <a:cubicBezTo>
                    <a:pt x="37" y="0"/>
                    <a:pt x="36" y="0"/>
                    <a:pt x="35"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1049978" name="文本框 119"/>
            <p:cNvSpPr txBox="1"/>
            <p:nvPr/>
          </p:nvSpPr>
          <p:spPr>
            <a:xfrm>
              <a:off x="5586056" y="947609"/>
              <a:ext cx="419735" cy="437515"/>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a:t>
              </a:r>
              <a:r>
                <a:rPr lang="en-US" sz="2400" dirty="0">
                  <a:solidFill>
                    <a:srgbClr val="605E5E"/>
                  </a:solidFill>
                  <a:latin typeface="Impact" panose="020B0806030902050204" pitchFamily="34" charset="0"/>
                  <a:cs typeface="Aharoni" panose="02010803020104030203" pitchFamily="2" charset="-79"/>
                </a:rPr>
                <a:t>7</a:t>
              </a:r>
            </a:p>
          </p:txBody>
        </p:sp>
      </p:grpSp>
      <p:grpSp>
        <p:nvGrpSpPr>
          <p:cNvPr id="485" name="组合 29"/>
          <p:cNvGrpSpPr/>
          <p:nvPr/>
        </p:nvGrpSpPr>
        <p:grpSpPr>
          <a:xfrm>
            <a:off x="3439787" y="3305186"/>
            <a:ext cx="1963533" cy="1022094"/>
            <a:chOff x="3439787" y="3305186"/>
            <a:chExt cx="1963533" cy="1022094"/>
          </a:xfrm>
        </p:grpSpPr>
        <p:sp>
          <p:nvSpPr>
            <p:cNvPr id="1049979" name="Freeform 6"/>
            <p:cNvSpPr/>
            <p:nvPr/>
          </p:nvSpPr>
          <p:spPr bwMode="auto">
            <a:xfrm>
              <a:off x="4746340" y="3639845"/>
              <a:ext cx="656979" cy="687435"/>
            </a:xfrm>
            <a:custGeom>
              <a:avLst/>
              <a:gdLst>
                <a:gd name="T0" fmla="*/ 453 w 453"/>
                <a:gd name="T1" fmla="*/ 0 h 474"/>
                <a:gd name="T2" fmla="*/ 0 w 453"/>
                <a:gd name="T3" fmla="*/ 197 h 474"/>
                <a:gd name="T4" fmla="*/ 0 w 453"/>
                <a:gd name="T5" fmla="*/ 474 h 474"/>
                <a:gd name="T6" fmla="*/ 453 w 453"/>
                <a:gd name="T7" fmla="*/ 277 h 474"/>
                <a:gd name="T8" fmla="*/ 453 w 453"/>
                <a:gd name="T9" fmla="*/ 0 h 474"/>
              </a:gdLst>
              <a:ahLst/>
              <a:cxnLst>
                <a:cxn ang="0">
                  <a:pos x="T0" y="T1"/>
                </a:cxn>
                <a:cxn ang="0">
                  <a:pos x="T2" y="T3"/>
                </a:cxn>
                <a:cxn ang="0">
                  <a:pos x="T4" y="T5"/>
                </a:cxn>
                <a:cxn ang="0">
                  <a:pos x="T6" y="T7"/>
                </a:cxn>
                <a:cxn ang="0">
                  <a:pos x="T8" y="T9"/>
                </a:cxn>
              </a:cxnLst>
              <a:rect l="0" t="0" r="r" b="b"/>
              <a:pathLst>
                <a:path w="453" h="474">
                  <a:moveTo>
                    <a:pt x="453" y="0"/>
                  </a:moveTo>
                  <a:lnTo>
                    <a:pt x="0" y="197"/>
                  </a:lnTo>
                  <a:lnTo>
                    <a:pt x="0" y="474"/>
                  </a:lnTo>
                  <a:lnTo>
                    <a:pt x="453" y="277"/>
                  </a:lnTo>
                  <a:lnTo>
                    <a:pt x="453" y="0"/>
                  </a:lnTo>
                  <a:close/>
                </a:path>
              </a:pathLst>
            </a:custGeom>
            <a:solidFill>
              <a:srgbClr val="E74C2E"/>
            </a:solidFill>
            <a:ln>
              <a:noFill/>
            </a:ln>
          </p:spPr>
          <p:txBody>
            <a:bodyPr vert="horz" wrap="square" lIns="68580" tIns="34290" rIns="68580" bIns="34290" numCol="1" anchor="t" anchorCtr="0" compatLnSpc="1"/>
            <a:lstStyle/>
            <a:p>
              <a:endParaRPr lang="zh-CN" altLang="en-US" sz="1400"/>
            </a:p>
          </p:txBody>
        </p:sp>
        <p:sp>
          <p:nvSpPr>
            <p:cNvPr id="1049980" name="Freeform 7"/>
            <p:cNvSpPr/>
            <p:nvPr/>
          </p:nvSpPr>
          <p:spPr bwMode="auto">
            <a:xfrm>
              <a:off x="4089362" y="3639845"/>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close/>
                </a:path>
              </a:pathLst>
            </a:custGeom>
            <a:solidFill>
              <a:srgbClr val="E74C2E"/>
            </a:solidFill>
            <a:ln>
              <a:noFill/>
            </a:ln>
          </p:spPr>
          <p:txBody>
            <a:bodyPr vert="horz" wrap="square" lIns="68580" tIns="34290" rIns="68580" bIns="34290" numCol="1" anchor="t" anchorCtr="0" compatLnSpc="1"/>
            <a:lstStyle/>
            <a:p>
              <a:endParaRPr lang="zh-CN" altLang="en-US" sz="1400"/>
            </a:p>
          </p:txBody>
        </p:sp>
        <p:sp>
          <p:nvSpPr>
            <p:cNvPr id="1049981" name="Freeform 8"/>
            <p:cNvSpPr/>
            <p:nvPr/>
          </p:nvSpPr>
          <p:spPr bwMode="auto">
            <a:xfrm>
              <a:off x="4089362" y="3639845"/>
              <a:ext cx="656979" cy="687435"/>
            </a:xfrm>
            <a:custGeom>
              <a:avLst/>
              <a:gdLst>
                <a:gd name="T0" fmla="*/ 0 w 453"/>
                <a:gd name="T1" fmla="*/ 0 h 474"/>
                <a:gd name="T2" fmla="*/ 453 w 453"/>
                <a:gd name="T3" fmla="*/ 197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7"/>
                  </a:lnTo>
                  <a:lnTo>
                    <a:pt x="453" y="474"/>
                  </a:lnTo>
                  <a:lnTo>
                    <a:pt x="0" y="277"/>
                  </a:lnTo>
                  <a:lnTo>
                    <a:pt x="0" y="0"/>
                  </a:lnTo>
                </a:path>
              </a:pathLst>
            </a:custGeom>
            <a:noFill/>
            <a:ln>
              <a:noFill/>
            </a:ln>
          </p:spPr>
          <p:txBody>
            <a:bodyPr vert="horz" wrap="square" lIns="68580" tIns="34290" rIns="68580" bIns="34290" numCol="1" anchor="t" anchorCtr="0" compatLnSpc="1"/>
            <a:lstStyle/>
            <a:p>
              <a:endParaRPr lang="zh-CN" altLang="en-US" sz="1400"/>
            </a:p>
          </p:txBody>
        </p:sp>
        <p:sp>
          <p:nvSpPr>
            <p:cNvPr id="1049982" name="Freeform 9"/>
            <p:cNvSpPr/>
            <p:nvPr/>
          </p:nvSpPr>
          <p:spPr bwMode="auto">
            <a:xfrm>
              <a:off x="4089363" y="3358490"/>
              <a:ext cx="1313957" cy="567061"/>
            </a:xfrm>
            <a:custGeom>
              <a:avLst/>
              <a:gdLst>
                <a:gd name="T0" fmla="*/ 453 w 906"/>
                <a:gd name="T1" fmla="*/ 0 h 391"/>
                <a:gd name="T2" fmla="*/ 0 w 906"/>
                <a:gd name="T3" fmla="*/ 194 h 391"/>
                <a:gd name="T4" fmla="*/ 453 w 906"/>
                <a:gd name="T5" fmla="*/ 391 h 391"/>
                <a:gd name="T6" fmla="*/ 906 w 906"/>
                <a:gd name="T7" fmla="*/ 194 h 391"/>
                <a:gd name="T8" fmla="*/ 453 w 906"/>
                <a:gd name="T9" fmla="*/ 0 h 391"/>
              </a:gdLst>
              <a:ahLst/>
              <a:cxnLst>
                <a:cxn ang="0">
                  <a:pos x="T0" y="T1"/>
                </a:cxn>
                <a:cxn ang="0">
                  <a:pos x="T2" y="T3"/>
                </a:cxn>
                <a:cxn ang="0">
                  <a:pos x="T4" y="T5"/>
                </a:cxn>
                <a:cxn ang="0">
                  <a:pos x="T6" y="T7"/>
                </a:cxn>
                <a:cxn ang="0">
                  <a:pos x="T8" y="T9"/>
                </a:cxn>
              </a:cxnLst>
              <a:rect l="0" t="0" r="r" b="b"/>
              <a:pathLst>
                <a:path w="906" h="391">
                  <a:moveTo>
                    <a:pt x="453" y="0"/>
                  </a:moveTo>
                  <a:lnTo>
                    <a:pt x="0" y="194"/>
                  </a:lnTo>
                  <a:lnTo>
                    <a:pt x="453" y="391"/>
                  </a:lnTo>
                  <a:lnTo>
                    <a:pt x="906" y="194"/>
                  </a:lnTo>
                  <a:lnTo>
                    <a:pt x="453" y="0"/>
                  </a:lnTo>
                  <a:close/>
                </a:path>
              </a:pathLst>
            </a:custGeom>
            <a:solidFill>
              <a:srgbClr val="FFFFFF"/>
            </a:solidFill>
            <a:ln>
              <a:noFill/>
            </a:ln>
          </p:spPr>
          <p:txBody>
            <a:bodyPr vert="horz" wrap="square" lIns="68580" tIns="34290" rIns="68580" bIns="34290" numCol="1" anchor="t" anchorCtr="0" compatLnSpc="1"/>
            <a:lstStyle/>
            <a:p>
              <a:endParaRPr lang="zh-CN" altLang="en-US" sz="1400"/>
            </a:p>
          </p:txBody>
        </p:sp>
        <p:sp>
          <p:nvSpPr>
            <p:cNvPr id="1049983" name="Oval 26"/>
            <p:cNvSpPr>
              <a:spLocks noChangeArrowheads="1"/>
            </p:cNvSpPr>
            <p:nvPr/>
          </p:nvSpPr>
          <p:spPr bwMode="auto">
            <a:xfrm>
              <a:off x="3880521" y="3747166"/>
              <a:ext cx="140678" cy="140678"/>
            </a:xfrm>
            <a:prstGeom prst="ellipse">
              <a:avLst/>
            </a:prstGeom>
            <a:solidFill>
              <a:srgbClr val="4F9DAE"/>
            </a:solidFill>
            <a:ln>
              <a:noFill/>
            </a:ln>
          </p:spPr>
          <p:txBody>
            <a:bodyPr vert="horz" wrap="square" lIns="68580" tIns="34290" rIns="68580" bIns="34290" numCol="1" anchor="t" anchorCtr="0" compatLnSpc="1"/>
            <a:lstStyle/>
            <a:p>
              <a:endParaRPr lang="zh-CN" altLang="en-US" sz="1400"/>
            </a:p>
          </p:txBody>
        </p:sp>
        <p:sp>
          <p:nvSpPr>
            <p:cNvPr id="1049984" name="Freeform 27"/>
            <p:cNvSpPr/>
            <p:nvPr/>
          </p:nvSpPr>
          <p:spPr bwMode="auto">
            <a:xfrm>
              <a:off x="3615119" y="3795026"/>
              <a:ext cx="268303" cy="44959"/>
            </a:xfrm>
            <a:custGeom>
              <a:avLst/>
              <a:gdLst>
                <a:gd name="T0" fmla="*/ 78 w 78"/>
                <a:gd name="T1" fmla="*/ 0 h 13"/>
                <a:gd name="T2" fmla="*/ 0 w 78"/>
                <a:gd name="T3" fmla="*/ 0 h 13"/>
                <a:gd name="T4" fmla="*/ 0 w 78"/>
                <a:gd name="T5" fmla="*/ 13 h 13"/>
                <a:gd name="T6" fmla="*/ 78 w 78"/>
                <a:gd name="T7" fmla="*/ 13 h 13"/>
                <a:gd name="T8" fmla="*/ 77 w 78"/>
                <a:gd name="T9" fmla="*/ 7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7"/>
                  </a:cubicBezTo>
                  <a:cubicBezTo>
                    <a:pt x="77" y="4"/>
                    <a:pt x="78" y="2"/>
                    <a:pt x="78" y="0"/>
                  </a:cubicBezTo>
                </a:path>
              </a:pathLst>
            </a:custGeom>
            <a:solidFill>
              <a:srgbClr val="C5CDCD"/>
            </a:solidFill>
            <a:ln>
              <a:noFill/>
            </a:ln>
          </p:spPr>
          <p:txBody>
            <a:bodyPr vert="horz" wrap="square" lIns="68580" tIns="34290" rIns="68580" bIns="34290" numCol="1" anchor="t" anchorCtr="0" compatLnSpc="1"/>
            <a:lstStyle/>
            <a:p>
              <a:endParaRPr lang="zh-CN" altLang="en-US" sz="1400"/>
            </a:p>
          </p:txBody>
        </p:sp>
        <p:sp>
          <p:nvSpPr>
            <p:cNvPr id="1049985" name="Oval 29"/>
            <p:cNvSpPr>
              <a:spLocks noChangeArrowheads="1"/>
            </p:cNvSpPr>
            <p:nvPr/>
          </p:nvSpPr>
          <p:spPr bwMode="auto">
            <a:xfrm>
              <a:off x="3918229" y="3787774"/>
              <a:ext cx="65263" cy="62363"/>
            </a:xfrm>
            <a:prstGeom prst="ellipse">
              <a:avLst/>
            </a:prstGeom>
            <a:solidFill>
              <a:srgbClr val="E6EAEC"/>
            </a:solidFill>
            <a:ln>
              <a:noFill/>
            </a:ln>
          </p:spPr>
          <p:txBody>
            <a:bodyPr vert="horz" wrap="square" lIns="68580" tIns="34290" rIns="68580" bIns="34290" numCol="1" anchor="t" anchorCtr="0" compatLnSpc="1"/>
            <a:lstStyle/>
            <a:p>
              <a:endParaRPr lang="zh-CN" altLang="en-US" sz="1400"/>
            </a:p>
          </p:txBody>
        </p:sp>
        <p:sp>
          <p:nvSpPr>
            <p:cNvPr id="1049986" name="Oval 30"/>
            <p:cNvSpPr>
              <a:spLocks noChangeArrowheads="1"/>
            </p:cNvSpPr>
            <p:nvPr/>
          </p:nvSpPr>
          <p:spPr bwMode="auto">
            <a:xfrm>
              <a:off x="3584663" y="3787774"/>
              <a:ext cx="60912" cy="58011"/>
            </a:xfrm>
            <a:prstGeom prst="ellipse">
              <a:avLst/>
            </a:prstGeom>
            <a:solidFill>
              <a:srgbClr val="454444"/>
            </a:solidFill>
            <a:ln>
              <a:noFill/>
            </a:ln>
          </p:spPr>
          <p:txBody>
            <a:bodyPr vert="horz" wrap="square" lIns="68580" tIns="34290" rIns="68580" bIns="34290" numCol="1" anchor="t" anchorCtr="0" compatLnSpc="1"/>
            <a:lstStyle/>
            <a:p>
              <a:endParaRPr lang="zh-CN" altLang="en-US" sz="1400"/>
            </a:p>
          </p:txBody>
        </p:sp>
        <p:sp>
          <p:nvSpPr>
            <p:cNvPr id="1049987" name="Freeform 41"/>
            <p:cNvSpPr>
              <a:spLocks noEditPoints="1"/>
            </p:cNvSpPr>
            <p:nvPr/>
          </p:nvSpPr>
          <p:spPr bwMode="auto">
            <a:xfrm>
              <a:off x="4254695" y="3815330"/>
              <a:ext cx="265402" cy="333566"/>
            </a:xfrm>
            <a:custGeom>
              <a:avLst/>
              <a:gdLst>
                <a:gd name="T0" fmla="*/ 25 w 77"/>
                <a:gd name="T1" fmla="*/ 80 h 97"/>
                <a:gd name="T2" fmla="*/ 9 w 77"/>
                <a:gd name="T3" fmla="*/ 46 h 97"/>
                <a:gd name="T4" fmla="*/ 25 w 77"/>
                <a:gd name="T5" fmla="*/ 26 h 97"/>
                <a:gd name="T6" fmla="*/ 41 w 77"/>
                <a:gd name="T7" fmla="*/ 60 h 97"/>
                <a:gd name="T8" fmla="*/ 22 w 77"/>
                <a:gd name="T9" fmla="*/ 9 h 97"/>
                <a:gd name="T10" fmla="*/ 20 w 77"/>
                <a:gd name="T11" fmla="*/ 17 h 97"/>
                <a:gd name="T12" fmla="*/ 11 w 77"/>
                <a:gd name="T13" fmla="*/ 12 h 97"/>
                <a:gd name="T14" fmla="*/ 8 w 77"/>
                <a:gd name="T15" fmla="*/ 26 h 97"/>
                <a:gd name="T16" fmla="*/ 0 w 77"/>
                <a:gd name="T17" fmla="*/ 36 h 97"/>
                <a:gd name="T18" fmla="*/ 5 w 77"/>
                <a:gd name="T19" fmla="*/ 51 h 97"/>
                <a:gd name="T20" fmla="*/ 5 w 77"/>
                <a:gd name="T21" fmla="*/ 70 h 97"/>
                <a:gd name="T22" fmla="*/ 13 w 77"/>
                <a:gd name="T23" fmla="*/ 77 h 97"/>
                <a:gd name="T24" fmla="*/ 21 w 77"/>
                <a:gd name="T25" fmla="*/ 94 h 97"/>
                <a:gd name="T26" fmla="*/ 29 w 77"/>
                <a:gd name="T27" fmla="*/ 89 h 97"/>
                <a:gd name="T28" fmla="*/ 36 w 77"/>
                <a:gd name="T29" fmla="*/ 87 h 97"/>
                <a:gd name="T30" fmla="*/ 45 w 77"/>
                <a:gd name="T31" fmla="*/ 88 h 97"/>
                <a:gd name="T32" fmla="*/ 45 w 77"/>
                <a:gd name="T33" fmla="*/ 69 h 97"/>
                <a:gd name="T34" fmla="*/ 50 w 77"/>
                <a:gd name="T35" fmla="*/ 58 h 97"/>
                <a:gd name="T36" fmla="*/ 42 w 77"/>
                <a:gd name="T37" fmla="*/ 41 h 97"/>
                <a:gd name="T38" fmla="*/ 40 w 77"/>
                <a:gd name="T39" fmla="*/ 25 h 97"/>
                <a:gd name="T40" fmla="*/ 30 w 77"/>
                <a:gd name="T41" fmla="*/ 21 h 97"/>
                <a:gd name="T42" fmla="*/ 22 w 77"/>
                <a:gd name="T43" fmla="*/ 9 h 97"/>
                <a:gd name="T44" fmla="*/ 60 w 77"/>
                <a:gd name="T45" fmla="*/ 48 h 97"/>
                <a:gd name="T46" fmla="*/ 49 w 77"/>
                <a:gd name="T47" fmla="*/ 25 h 97"/>
                <a:gd name="T48" fmla="*/ 60 w 77"/>
                <a:gd name="T49" fmla="*/ 12 h 97"/>
                <a:gd name="T50" fmla="*/ 70 w 77"/>
                <a:gd name="T51" fmla="*/ 35 h 97"/>
                <a:gd name="T52" fmla="*/ 58 w 77"/>
                <a:gd name="T53" fmla="*/ 0 h 97"/>
                <a:gd name="T54" fmla="*/ 57 w 77"/>
                <a:gd name="T55" fmla="*/ 5 h 97"/>
                <a:gd name="T56" fmla="*/ 50 w 77"/>
                <a:gd name="T57" fmla="*/ 2 h 97"/>
                <a:gd name="T58" fmla="*/ 48 w 77"/>
                <a:gd name="T59" fmla="*/ 11 h 97"/>
                <a:gd name="T60" fmla="*/ 43 w 77"/>
                <a:gd name="T61" fmla="*/ 18 h 97"/>
                <a:gd name="T62" fmla="*/ 46 w 77"/>
                <a:gd name="T63" fmla="*/ 28 h 97"/>
                <a:gd name="T64" fmla="*/ 46 w 77"/>
                <a:gd name="T65" fmla="*/ 41 h 97"/>
                <a:gd name="T66" fmla="*/ 52 w 77"/>
                <a:gd name="T67" fmla="*/ 46 h 97"/>
                <a:gd name="T68" fmla="*/ 57 w 77"/>
                <a:gd name="T69" fmla="*/ 57 h 97"/>
                <a:gd name="T70" fmla="*/ 62 w 77"/>
                <a:gd name="T71" fmla="*/ 55 h 97"/>
                <a:gd name="T72" fmla="*/ 67 w 77"/>
                <a:gd name="T73" fmla="*/ 53 h 97"/>
                <a:gd name="T74" fmla="*/ 73 w 77"/>
                <a:gd name="T75" fmla="*/ 53 h 97"/>
                <a:gd name="T76" fmla="*/ 73 w 77"/>
                <a:gd name="T77" fmla="*/ 41 h 97"/>
                <a:gd name="T78" fmla="*/ 77 w 77"/>
                <a:gd name="T79" fmla="*/ 33 h 97"/>
                <a:gd name="T80" fmla="*/ 72 w 77"/>
                <a:gd name="T81" fmla="*/ 22 h 97"/>
                <a:gd name="T82" fmla="*/ 70 w 77"/>
                <a:gd name="T83" fmla="*/ 11 h 97"/>
                <a:gd name="T84" fmla="*/ 63 w 77"/>
                <a:gd name="T85" fmla="*/ 8 h 97"/>
                <a:gd name="T86" fmla="*/ 58 w 77"/>
                <a:gd name="T8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 h="97">
                  <a:moveTo>
                    <a:pt x="29" y="81"/>
                  </a:moveTo>
                  <a:cubicBezTo>
                    <a:pt x="28" y="81"/>
                    <a:pt x="26" y="81"/>
                    <a:pt x="25" y="80"/>
                  </a:cubicBezTo>
                  <a:cubicBezTo>
                    <a:pt x="25" y="80"/>
                    <a:pt x="25" y="80"/>
                    <a:pt x="25" y="80"/>
                  </a:cubicBezTo>
                  <a:cubicBezTo>
                    <a:pt x="16" y="76"/>
                    <a:pt x="9" y="61"/>
                    <a:pt x="9" y="46"/>
                  </a:cubicBezTo>
                  <a:cubicBezTo>
                    <a:pt x="10" y="34"/>
                    <a:pt x="15" y="26"/>
                    <a:pt x="22" y="26"/>
                  </a:cubicBezTo>
                  <a:cubicBezTo>
                    <a:pt x="23" y="26"/>
                    <a:pt x="24" y="26"/>
                    <a:pt x="25" y="26"/>
                  </a:cubicBezTo>
                  <a:cubicBezTo>
                    <a:pt x="26" y="27"/>
                    <a:pt x="26" y="27"/>
                    <a:pt x="26" y="27"/>
                  </a:cubicBezTo>
                  <a:cubicBezTo>
                    <a:pt x="34" y="30"/>
                    <a:pt x="41" y="46"/>
                    <a:pt x="41" y="60"/>
                  </a:cubicBezTo>
                  <a:cubicBezTo>
                    <a:pt x="41" y="73"/>
                    <a:pt x="36" y="81"/>
                    <a:pt x="29" y="81"/>
                  </a:cubicBezTo>
                  <a:moveTo>
                    <a:pt x="22" y="9"/>
                  </a:moveTo>
                  <a:cubicBezTo>
                    <a:pt x="22" y="17"/>
                    <a:pt x="22" y="17"/>
                    <a:pt x="22" y="17"/>
                  </a:cubicBezTo>
                  <a:cubicBezTo>
                    <a:pt x="21" y="17"/>
                    <a:pt x="21" y="17"/>
                    <a:pt x="20" y="17"/>
                  </a:cubicBezTo>
                  <a:cubicBezTo>
                    <a:pt x="18" y="17"/>
                    <a:pt x="16" y="18"/>
                    <a:pt x="14" y="19"/>
                  </a:cubicBezTo>
                  <a:cubicBezTo>
                    <a:pt x="11" y="12"/>
                    <a:pt x="11" y="12"/>
                    <a:pt x="11" y="12"/>
                  </a:cubicBezTo>
                  <a:cubicBezTo>
                    <a:pt x="5" y="19"/>
                    <a:pt x="5" y="19"/>
                    <a:pt x="5" y="19"/>
                  </a:cubicBezTo>
                  <a:cubicBezTo>
                    <a:pt x="8" y="26"/>
                    <a:pt x="8" y="26"/>
                    <a:pt x="8" y="26"/>
                  </a:cubicBezTo>
                  <a:cubicBezTo>
                    <a:pt x="7" y="29"/>
                    <a:pt x="6" y="33"/>
                    <a:pt x="5" y="38"/>
                  </a:cubicBezTo>
                  <a:cubicBezTo>
                    <a:pt x="0" y="36"/>
                    <a:pt x="0" y="36"/>
                    <a:pt x="0" y="36"/>
                  </a:cubicBezTo>
                  <a:cubicBezTo>
                    <a:pt x="0" y="49"/>
                    <a:pt x="0" y="49"/>
                    <a:pt x="0" y="49"/>
                  </a:cubicBezTo>
                  <a:cubicBezTo>
                    <a:pt x="5" y="51"/>
                    <a:pt x="5" y="51"/>
                    <a:pt x="5" y="51"/>
                  </a:cubicBezTo>
                  <a:cubicBezTo>
                    <a:pt x="5" y="56"/>
                    <a:pt x="6" y="61"/>
                    <a:pt x="8" y="65"/>
                  </a:cubicBezTo>
                  <a:cubicBezTo>
                    <a:pt x="5" y="70"/>
                    <a:pt x="5" y="70"/>
                    <a:pt x="5" y="70"/>
                  </a:cubicBezTo>
                  <a:cubicBezTo>
                    <a:pt x="10" y="81"/>
                    <a:pt x="10" y="81"/>
                    <a:pt x="10" y="81"/>
                  </a:cubicBezTo>
                  <a:cubicBezTo>
                    <a:pt x="13" y="77"/>
                    <a:pt x="13" y="77"/>
                    <a:pt x="13" y="77"/>
                  </a:cubicBezTo>
                  <a:cubicBezTo>
                    <a:pt x="16" y="81"/>
                    <a:pt x="18" y="84"/>
                    <a:pt x="21" y="86"/>
                  </a:cubicBezTo>
                  <a:cubicBezTo>
                    <a:pt x="21" y="94"/>
                    <a:pt x="21" y="94"/>
                    <a:pt x="21" y="94"/>
                  </a:cubicBezTo>
                  <a:cubicBezTo>
                    <a:pt x="29" y="97"/>
                    <a:pt x="29" y="97"/>
                    <a:pt x="29" y="97"/>
                  </a:cubicBezTo>
                  <a:cubicBezTo>
                    <a:pt x="29" y="89"/>
                    <a:pt x="29" y="89"/>
                    <a:pt x="29" y="89"/>
                  </a:cubicBezTo>
                  <a:cubicBezTo>
                    <a:pt x="29" y="90"/>
                    <a:pt x="30" y="90"/>
                    <a:pt x="30" y="90"/>
                  </a:cubicBezTo>
                  <a:cubicBezTo>
                    <a:pt x="32" y="90"/>
                    <a:pt x="34" y="89"/>
                    <a:pt x="36" y="87"/>
                  </a:cubicBezTo>
                  <a:cubicBezTo>
                    <a:pt x="40" y="94"/>
                    <a:pt x="40" y="94"/>
                    <a:pt x="40" y="94"/>
                  </a:cubicBezTo>
                  <a:cubicBezTo>
                    <a:pt x="45" y="88"/>
                    <a:pt x="45" y="88"/>
                    <a:pt x="45" y="88"/>
                  </a:cubicBezTo>
                  <a:cubicBezTo>
                    <a:pt x="42" y="81"/>
                    <a:pt x="42" y="81"/>
                    <a:pt x="42" y="81"/>
                  </a:cubicBezTo>
                  <a:cubicBezTo>
                    <a:pt x="44" y="77"/>
                    <a:pt x="45" y="73"/>
                    <a:pt x="45" y="69"/>
                  </a:cubicBezTo>
                  <a:cubicBezTo>
                    <a:pt x="50" y="71"/>
                    <a:pt x="50" y="71"/>
                    <a:pt x="50" y="71"/>
                  </a:cubicBezTo>
                  <a:cubicBezTo>
                    <a:pt x="50" y="58"/>
                    <a:pt x="50" y="58"/>
                    <a:pt x="50" y="58"/>
                  </a:cubicBezTo>
                  <a:cubicBezTo>
                    <a:pt x="45" y="56"/>
                    <a:pt x="45" y="56"/>
                    <a:pt x="45" y="56"/>
                  </a:cubicBezTo>
                  <a:cubicBezTo>
                    <a:pt x="45" y="51"/>
                    <a:pt x="44" y="46"/>
                    <a:pt x="42" y="41"/>
                  </a:cubicBezTo>
                  <a:cubicBezTo>
                    <a:pt x="46" y="37"/>
                    <a:pt x="46" y="37"/>
                    <a:pt x="46" y="37"/>
                  </a:cubicBezTo>
                  <a:cubicBezTo>
                    <a:pt x="40" y="25"/>
                    <a:pt x="40" y="25"/>
                    <a:pt x="40" y="25"/>
                  </a:cubicBezTo>
                  <a:cubicBezTo>
                    <a:pt x="37" y="29"/>
                    <a:pt x="37" y="29"/>
                    <a:pt x="37" y="29"/>
                  </a:cubicBezTo>
                  <a:cubicBezTo>
                    <a:pt x="35" y="26"/>
                    <a:pt x="32" y="23"/>
                    <a:pt x="30" y="21"/>
                  </a:cubicBezTo>
                  <a:cubicBezTo>
                    <a:pt x="30" y="13"/>
                    <a:pt x="30" y="13"/>
                    <a:pt x="30" y="13"/>
                  </a:cubicBezTo>
                  <a:cubicBezTo>
                    <a:pt x="22" y="9"/>
                    <a:pt x="22" y="9"/>
                    <a:pt x="22" y="9"/>
                  </a:cubicBezTo>
                  <a:moveTo>
                    <a:pt x="62" y="49"/>
                  </a:moveTo>
                  <a:cubicBezTo>
                    <a:pt x="61" y="49"/>
                    <a:pt x="61" y="49"/>
                    <a:pt x="60" y="48"/>
                  </a:cubicBezTo>
                  <a:cubicBezTo>
                    <a:pt x="60" y="48"/>
                    <a:pt x="60" y="48"/>
                    <a:pt x="60" y="48"/>
                  </a:cubicBezTo>
                  <a:cubicBezTo>
                    <a:pt x="54" y="46"/>
                    <a:pt x="49" y="35"/>
                    <a:pt x="49" y="25"/>
                  </a:cubicBezTo>
                  <a:cubicBezTo>
                    <a:pt x="49" y="17"/>
                    <a:pt x="53" y="11"/>
                    <a:pt x="57" y="11"/>
                  </a:cubicBezTo>
                  <a:cubicBezTo>
                    <a:pt x="58" y="11"/>
                    <a:pt x="59" y="11"/>
                    <a:pt x="60" y="12"/>
                  </a:cubicBezTo>
                  <a:cubicBezTo>
                    <a:pt x="60" y="12"/>
                    <a:pt x="60" y="12"/>
                    <a:pt x="60" y="12"/>
                  </a:cubicBezTo>
                  <a:cubicBezTo>
                    <a:pt x="66" y="14"/>
                    <a:pt x="71" y="25"/>
                    <a:pt x="70" y="35"/>
                  </a:cubicBezTo>
                  <a:cubicBezTo>
                    <a:pt x="70" y="43"/>
                    <a:pt x="67" y="49"/>
                    <a:pt x="62" y="49"/>
                  </a:cubicBezTo>
                  <a:moveTo>
                    <a:pt x="58" y="0"/>
                  </a:moveTo>
                  <a:cubicBezTo>
                    <a:pt x="57" y="5"/>
                    <a:pt x="57" y="5"/>
                    <a:pt x="57" y="5"/>
                  </a:cubicBezTo>
                  <a:cubicBezTo>
                    <a:pt x="57" y="5"/>
                    <a:pt x="57" y="5"/>
                    <a:pt x="57" y="5"/>
                  </a:cubicBezTo>
                  <a:cubicBezTo>
                    <a:pt x="55" y="5"/>
                    <a:pt x="54" y="6"/>
                    <a:pt x="52" y="7"/>
                  </a:cubicBezTo>
                  <a:cubicBezTo>
                    <a:pt x="50" y="2"/>
                    <a:pt x="50" y="2"/>
                    <a:pt x="50" y="2"/>
                  </a:cubicBezTo>
                  <a:cubicBezTo>
                    <a:pt x="46" y="7"/>
                    <a:pt x="46" y="7"/>
                    <a:pt x="46" y="7"/>
                  </a:cubicBezTo>
                  <a:cubicBezTo>
                    <a:pt x="48" y="11"/>
                    <a:pt x="48" y="11"/>
                    <a:pt x="48" y="11"/>
                  </a:cubicBezTo>
                  <a:cubicBezTo>
                    <a:pt x="47" y="14"/>
                    <a:pt x="47" y="16"/>
                    <a:pt x="46" y="19"/>
                  </a:cubicBezTo>
                  <a:cubicBezTo>
                    <a:pt x="43" y="18"/>
                    <a:pt x="43" y="18"/>
                    <a:pt x="43" y="18"/>
                  </a:cubicBezTo>
                  <a:cubicBezTo>
                    <a:pt x="43" y="27"/>
                    <a:pt x="43" y="27"/>
                    <a:pt x="43" y="27"/>
                  </a:cubicBezTo>
                  <a:cubicBezTo>
                    <a:pt x="46" y="28"/>
                    <a:pt x="46" y="28"/>
                    <a:pt x="46" y="28"/>
                  </a:cubicBezTo>
                  <a:cubicBezTo>
                    <a:pt x="46" y="32"/>
                    <a:pt x="47" y="35"/>
                    <a:pt x="48" y="38"/>
                  </a:cubicBezTo>
                  <a:cubicBezTo>
                    <a:pt x="46" y="41"/>
                    <a:pt x="46" y="41"/>
                    <a:pt x="46" y="41"/>
                  </a:cubicBezTo>
                  <a:cubicBezTo>
                    <a:pt x="49" y="49"/>
                    <a:pt x="49" y="49"/>
                    <a:pt x="49" y="49"/>
                  </a:cubicBezTo>
                  <a:cubicBezTo>
                    <a:pt x="52" y="46"/>
                    <a:pt x="52" y="46"/>
                    <a:pt x="52" y="46"/>
                  </a:cubicBezTo>
                  <a:cubicBezTo>
                    <a:pt x="53" y="49"/>
                    <a:pt x="55" y="51"/>
                    <a:pt x="57" y="52"/>
                  </a:cubicBezTo>
                  <a:cubicBezTo>
                    <a:pt x="57" y="57"/>
                    <a:pt x="57" y="57"/>
                    <a:pt x="57" y="57"/>
                  </a:cubicBezTo>
                  <a:cubicBezTo>
                    <a:pt x="62" y="60"/>
                    <a:pt x="62" y="60"/>
                    <a:pt x="62" y="60"/>
                  </a:cubicBezTo>
                  <a:cubicBezTo>
                    <a:pt x="62" y="55"/>
                    <a:pt x="62" y="55"/>
                    <a:pt x="62" y="55"/>
                  </a:cubicBezTo>
                  <a:cubicBezTo>
                    <a:pt x="62" y="55"/>
                    <a:pt x="63" y="55"/>
                    <a:pt x="63" y="55"/>
                  </a:cubicBezTo>
                  <a:cubicBezTo>
                    <a:pt x="65" y="55"/>
                    <a:pt x="66" y="54"/>
                    <a:pt x="67" y="53"/>
                  </a:cubicBezTo>
                  <a:cubicBezTo>
                    <a:pt x="70" y="58"/>
                    <a:pt x="70" y="58"/>
                    <a:pt x="70" y="58"/>
                  </a:cubicBezTo>
                  <a:cubicBezTo>
                    <a:pt x="73" y="53"/>
                    <a:pt x="73" y="53"/>
                    <a:pt x="73" y="53"/>
                  </a:cubicBezTo>
                  <a:cubicBezTo>
                    <a:pt x="71" y="48"/>
                    <a:pt x="71" y="48"/>
                    <a:pt x="71" y="48"/>
                  </a:cubicBezTo>
                  <a:cubicBezTo>
                    <a:pt x="72" y="46"/>
                    <a:pt x="73" y="44"/>
                    <a:pt x="73" y="41"/>
                  </a:cubicBezTo>
                  <a:cubicBezTo>
                    <a:pt x="77" y="42"/>
                    <a:pt x="77" y="42"/>
                    <a:pt x="77" y="42"/>
                  </a:cubicBezTo>
                  <a:cubicBezTo>
                    <a:pt x="77" y="33"/>
                    <a:pt x="77" y="33"/>
                    <a:pt x="77" y="33"/>
                  </a:cubicBezTo>
                  <a:cubicBezTo>
                    <a:pt x="74" y="32"/>
                    <a:pt x="74" y="32"/>
                    <a:pt x="74" y="32"/>
                  </a:cubicBezTo>
                  <a:cubicBezTo>
                    <a:pt x="73" y="28"/>
                    <a:pt x="73" y="25"/>
                    <a:pt x="72" y="22"/>
                  </a:cubicBezTo>
                  <a:cubicBezTo>
                    <a:pt x="74" y="19"/>
                    <a:pt x="74" y="19"/>
                    <a:pt x="74" y="19"/>
                  </a:cubicBezTo>
                  <a:cubicBezTo>
                    <a:pt x="70" y="11"/>
                    <a:pt x="70" y="11"/>
                    <a:pt x="70" y="11"/>
                  </a:cubicBezTo>
                  <a:cubicBezTo>
                    <a:pt x="68" y="14"/>
                    <a:pt x="68" y="14"/>
                    <a:pt x="68" y="14"/>
                  </a:cubicBezTo>
                  <a:cubicBezTo>
                    <a:pt x="66" y="11"/>
                    <a:pt x="65" y="9"/>
                    <a:pt x="63" y="8"/>
                  </a:cubicBezTo>
                  <a:cubicBezTo>
                    <a:pt x="63" y="2"/>
                    <a:pt x="63" y="2"/>
                    <a:pt x="63" y="2"/>
                  </a:cubicBezTo>
                  <a:cubicBezTo>
                    <a:pt x="58" y="0"/>
                    <a:pt x="58" y="0"/>
                    <a:pt x="58"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1049988" name="文本框 129"/>
            <p:cNvSpPr txBox="1"/>
            <p:nvPr/>
          </p:nvSpPr>
          <p:spPr>
            <a:xfrm>
              <a:off x="3439787" y="3305186"/>
              <a:ext cx="42062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01</a:t>
              </a:r>
              <a:endParaRPr lang="zh-CN" altLang="en-US" sz="2400" dirty="0">
                <a:solidFill>
                  <a:srgbClr val="605E5E"/>
                </a:solidFill>
                <a:latin typeface="Impact" panose="020B0806030902050204" pitchFamily="34" charset="0"/>
                <a:cs typeface="Aharoni" panose="02010803020104030203" pitchFamily="2" charset="-79"/>
              </a:endParaRPr>
            </a:p>
          </p:txBody>
        </p:sp>
      </p:grpSp>
      <p:grpSp>
        <p:nvGrpSpPr>
          <p:cNvPr id="486" name="组合 42"/>
          <p:cNvGrpSpPr/>
          <p:nvPr/>
        </p:nvGrpSpPr>
        <p:grpSpPr>
          <a:xfrm>
            <a:off x="4089362" y="2483506"/>
            <a:ext cx="1958973" cy="1046118"/>
            <a:chOff x="4089362" y="2483506"/>
            <a:chExt cx="1958973" cy="1046118"/>
          </a:xfrm>
        </p:grpSpPr>
        <p:sp>
          <p:nvSpPr>
            <p:cNvPr id="1049989" name="Freeform 10"/>
            <p:cNvSpPr/>
            <p:nvPr/>
          </p:nvSpPr>
          <p:spPr bwMode="auto">
            <a:xfrm>
              <a:off x="4746340" y="2843639"/>
              <a:ext cx="656979" cy="685985"/>
            </a:xfrm>
            <a:custGeom>
              <a:avLst/>
              <a:gdLst>
                <a:gd name="T0" fmla="*/ 453 w 453"/>
                <a:gd name="T1" fmla="*/ 0 h 473"/>
                <a:gd name="T2" fmla="*/ 0 w 453"/>
                <a:gd name="T3" fmla="*/ 194 h 473"/>
                <a:gd name="T4" fmla="*/ 0 w 453"/>
                <a:gd name="T5" fmla="*/ 473 h 473"/>
                <a:gd name="T6" fmla="*/ 453 w 453"/>
                <a:gd name="T7" fmla="*/ 277 h 473"/>
                <a:gd name="T8" fmla="*/ 453 w 453"/>
                <a:gd name="T9" fmla="*/ 0 h 473"/>
              </a:gdLst>
              <a:ahLst/>
              <a:cxnLst>
                <a:cxn ang="0">
                  <a:pos x="T0" y="T1"/>
                </a:cxn>
                <a:cxn ang="0">
                  <a:pos x="T2" y="T3"/>
                </a:cxn>
                <a:cxn ang="0">
                  <a:pos x="T4" y="T5"/>
                </a:cxn>
                <a:cxn ang="0">
                  <a:pos x="T6" y="T7"/>
                </a:cxn>
                <a:cxn ang="0">
                  <a:pos x="T8" y="T9"/>
                </a:cxn>
              </a:cxnLst>
              <a:rect l="0" t="0" r="r" b="b"/>
              <a:pathLst>
                <a:path w="453" h="473">
                  <a:moveTo>
                    <a:pt x="453" y="0"/>
                  </a:moveTo>
                  <a:lnTo>
                    <a:pt x="0" y="194"/>
                  </a:lnTo>
                  <a:lnTo>
                    <a:pt x="0" y="473"/>
                  </a:lnTo>
                  <a:lnTo>
                    <a:pt x="453" y="277"/>
                  </a:lnTo>
                  <a:lnTo>
                    <a:pt x="453" y="0"/>
                  </a:lnTo>
                  <a:close/>
                </a:path>
              </a:pathLst>
            </a:custGeom>
            <a:solidFill>
              <a:srgbClr val="454444"/>
            </a:solidFill>
            <a:ln>
              <a:noFill/>
            </a:ln>
          </p:spPr>
          <p:txBody>
            <a:bodyPr vert="horz" wrap="square" lIns="68580" tIns="34290" rIns="68580" bIns="34290" numCol="1" anchor="t" anchorCtr="0" compatLnSpc="1"/>
            <a:lstStyle/>
            <a:p>
              <a:endParaRPr lang="zh-CN" altLang="en-US" sz="1400"/>
            </a:p>
          </p:txBody>
        </p:sp>
        <p:sp>
          <p:nvSpPr>
            <p:cNvPr id="1049990" name="Freeform 11"/>
            <p:cNvSpPr/>
            <p:nvPr/>
          </p:nvSpPr>
          <p:spPr bwMode="auto">
            <a:xfrm>
              <a:off x="4089362" y="2843639"/>
              <a:ext cx="656979" cy="685985"/>
            </a:xfrm>
            <a:custGeom>
              <a:avLst/>
              <a:gdLst>
                <a:gd name="T0" fmla="*/ 0 w 453"/>
                <a:gd name="T1" fmla="*/ 0 h 473"/>
                <a:gd name="T2" fmla="*/ 453 w 453"/>
                <a:gd name="T3" fmla="*/ 194 h 473"/>
                <a:gd name="T4" fmla="*/ 453 w 453"/>
                <a:gd name="T5" fmla="*/ 473 h 473"/>
                <a:gd name="T6" fmla="*/ 0 w 453"/>
                <a:gd name="T7" fmla="*/ 277 h 473"/>
                <a:gd name="T8" fmla="*/ 0 w 453"/>
                <a:gd name="T9" fmla="*/ 0 h 473"/>
              </a:gdLst>
              <a:ahLst/>
              <a:cxnLst>
                <a:cxn ang="0">
                  <a:pos x="T0" y="T1"/>
                </a:cxn>
                <a:cxn ang="0">
                  <a:pos x="T2" y="T3"/>
                </a:cxn>
                <a:cxn ang="0">
                  <a:pos x="T4" y="T5"/>
                </a:cxn>
                <a:cxn ang="0">
                  <a:pos x="T6" y="T7"/>
                </a:cxn>
                <a:cxn ang="0">
                  <a:pos x="T8" y="T9"/>
                </a:cxn>
              </a:cxnLst>
              <a:rect l="0" t="0" r="r" b="b"/>
              <a:pathLst>
                <a:path w="453" h="473">
                  <a:moveTo>
                    <a:pt x="0" y="0"/>
                  </a:moveTo>
                  <a:lnTo>
                    <a:pt x="453" y="194"/>
                  </a:lnTo>
                  <a:lnTo>
                    <a:pt x="453" y="473"/>
                  </a:lnTo>
                  <a:lnTo>
                    <a:pt x="0" y="277"/>
                  </a:lnTo>
                  <a:lnTo>
                    <a:pt x="0" y="0"/>
                  </a:lnTo>
                  <a:close/>
                </a:path>
              </a:pathLst>
            </a:custGeom>
            <a:solidFill>
              <a:srgbClr val="606060"/>
            </a:solidFill>
            <a:ln>
              <a:noFill/>
            </a:ln>
          </p:spPr>
          <p:txBody>
            <a:bodyPr vert="horz" wrap="square" lIns="68580" tIns="34290" rIns="68580" bIns="34290" numCol="1" anchor="t" anchorCtr="0" compatLnSpc="1"/>
            <a:lstStyle/>
            <a:p>
              <a:endParaRPr lang="zh-CN" altLang="en-US" sz="1400"/>
            </a:p>
          </p:txBody>
        </p:sp>
        <p:sp>
          <p:nvSpPr>
            <p:cNvPr id="1049991" name="Freeform 12"/>
            <p:cNvSpPr/>
            <p:nvPr/>
          </p:nvSpPr>
          <p:spPr bwMode="auto">
            <a:xfrm>
              <a:off x="4089363" y="2562285"/>
              <a:ext cx="1313957" cy="562710"/>
            </a:xfrm>
            <a:custGeom>
              <a:avLst/>
              <a:gdLst>
                <a:gd name="T0" fmla="*/ 453 w 906"/>
                <a:gd name="T1" fmla="*/ 0 h 388"/>
                <a:gd name="T2" fmla="*/ 0 w 906"/>
                <a:gd name="T3" fmla="*/ 194 h 388"/>
                <a:gd name="T4" fmla="*/ 453 w 906"/>
                <a:gd name="T5" fmla="*/ 388 h 388"/>
                <a:gd name="T6" fmla="*/ 906 w 906"/>
                <a:gd name="T7" fmla="*/ 194 h 388"/>
                <a:gd name="T8" fmla="*/ 453 w 906"/>
                <a:gd name="T9" fmla="*/ 0 h 388"/>
              </a:gdLst>
              <a:ahLst/>
              <a:cxnLst>
                <a:cxn ang="0">
                  <a:pos x="T0" y="T1"/>
                </a:cxn>
                <a:cxn ang="0">
                  <a:pos x="T2" y="T3"/>
                </a:cxn>
                <a:cxn ang="0">
                  <a:pos x="T4" y="T5"/>
                </a:cxn>
                <a:cxn ang="0">
                  <a:pos x="T6" y="T7"/>
                </a:cxn>
                <a:cxn ang="0">
                  <a:pos x="T8" y="T9"/>
                </a:cxn>
              </a:cxnLst>
              <a:rect l="0" t="0" r="r" b="b"/>
              <a:pathLst>
                <a:path w="906" h="388">
                  <a:moveTo>
                    <a:pt x="453" y="0"/>
                  </a:moveTo>
                  <a:lnTo>
                    <a:pt x="0" y="194"/>
                  </a:lnTo>
                  <a:lnTo>
                    <a:pt x="453" y="388"/>
                  </a:lnTo>
                  <a:lnTo>
                    <a:pt x="906" y="194"/>
                  </a:lnTo>
                  <a:lnTo>
                    <a:pt x="453" y="0"/>
                  </a:lnTo>
                  <a:close/>
                </a:path>
              </a:pathLst>
            </a:custGeom>
            <a:solidFill>
              <a:srgbClr val="FFFFFF"/>
            </a:solidFill>
            <a:ln>
              <a:noFill/>
            </a:ln>
          </p:spPr>
          <p:txBody>
            <a:bodyPr vert="horz" wrap="square" lIns="68580" tIns="34290" rIns="68580" bIns="34290" numCol="1" anchor="t" anchorCtr="0" compatLnSpc="1"/>
            <a:lstStyle/>
            <a:p>
              <a:endParaRPr lang="zh-CN" altLang="en-US" sz="1400"/>
            </a:p>
          </p:txBody>
        </p:sp>
        <p:sp>
          <p:nvSpPr>
            <p:cNvPr id="1049992" name="Oval 36"/>
            <p:cNvSpPr>
              <a:spLocks noChangeArrowheads="1"/>
            </p:cNvSpPr>
            <p:nvPr/>
          </p:nvSpPr>
          <p:spPr bwMode="auto">
            <a:xfrm>
              <a:off x="5500488" y="2956761"/>
              <a:ext cx="140678" cy="140678"/>
            </a:xfrm>
            <a:prstGeom prst="ellipse">
              <a:avLst/>
            </a:prstGeom>
            <a:solidFill>
              <a:srgbClr val="454444"/>
            </a:solidFill>
            <a:ln>
              <a:noFill/>
            </a:ln>
          </p:spPr>
          <p:txBody>
            <a:bodyPr vert="horz" wrap="square" lIns="68580" tIns="34290" rIns="68580" bIns="34290" numCol="1" anchor="t" anchorCtr="0" compatLnSpc="1"/>
            <a:lstStyle/>
            <a:p>
              <a:endParaRPr lang="zh-CN" altLang="en-US" sz="1400"/>
            </a:p>
          </p:txBody>
        </p:sp>
        <p:sp>
          <p:nvSpPr>
            <p:cNvPr id="1049993" name="Freeform 37"/>
            <p:cNvSpPr/>
            <p:nvPr/>
          </p:nvSpPr>
          <p:spPr bwMode="auto">
            <a:xfrm>
              <a:off x="5636816" y="3004621"/>
              <a:ext cx="268303" cy="44959"/>
            </a:xfrm>
            <a:custGeom>
              <a:avLst/>
              <a:gdLst>
                <a:gd name="T0" fmla="*/ 78 w 78"/>
                <a:gd name="T1" fmla="*/ 0 h 13"/>
                <a:gd name="T2" fmla="*/ 0 w 78"/>
                <a:gd name="T3" fmla="*/ 0 h 13"/>
                <a:gd name="T4" fmla="*/ 1 w 78"/>
                <a:gd name="T5" fmla="*/ 6 h 13"/>
                <a:gd name="T6" fmla="*/ 0 w 78"/>
                <a:gd name="T7" fmla="*/ 13 h 13"/>
                <a:gd name="T8" fmla="*/ 78 w 78"/>
                <a:gd name="T9" fmla="*/ 13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2"/>
                    <a:pt x="1" y="4"/>
                    <a:pt x="1" y="6"/>
                  </a:cubicBezTo>
                  <a:cubicBezTo>
                    <a:pt x="1" y="9"/>
                    <a:pt x="0" y="11"/>
                    <a:pt x="0" y="13"/>
                  </a:cubicBezTo>
                  <a:cubicBezTo>
                    <a:pt x="78" y="13"/>
                    <a:pt x="78" y="13"/>
                    <a:pt x="78" y="13"/>
                  </a:cubicBezTo>
                  <a:cubicBezTo>
                    <a:pt x="78" y="0"/>
                    <a:pt x="78" y="0"/>
                    <a:pt x="78" y="0"/>
                  </a:cubicBezTo>
                </a:path>
              </a:pathLst>
            </a:custGeom>
            <a:solidFill>
              <a:srgbClr val="C5CDCD"/>
            </a:solidFill>
            <a:ln>
              <a:noFill/>
            </a:ln>
          </p:spPr>
          <p:txBody>
            <a:bodyPr vert="horz" wrap="square" lIns="68580" tIns="34290" rIns="68580" bIns="34290" numCol="1" anchor="t" anchorCtr="0" compatLnSpc="1"/>
            <a:lstStyle/>
            <a:p>
              <a:endParaRPr lang="zh-CN" altLang="en-US" sz="1400"/>
            </a:p>
          </p:txBody>
        </p:sp>
        <p:sp>
          <p:nvSpPr>
            <p:cNvPr id="1049994" name="Freeform 38"/>
            <p:cNvSpPr/>
            <p:nvPr/>
          </p:nvSpPr>
          <p:spPr bwMode="auto">
            <a:xfrm>
              <a:off x="5568651" y="3004621"/>
              <a:ext cx="72515" cy="44959"/>
            </a:xfrm>
            <a:custGeom>
              <a:avLst/>
              <a:gdLst>
                <a:gd name="T0" fmla="*/ 20 w 21"/>
                <a:gd name="T1" fmla="*/ 0 h 13"/>
                <a:gd name="T2" fmla="*/ 0 w 21"/>
                <a:gd name="T3" fmla="*/ 0 h 13"/>
                <a:gd name="T4" fmla="*/ 0 w 21"/>
                <a:gd name="T5" fmla="*/ 13 h 13"/>
                <a:gd name="T6" fmla="*/ 20 w 21"/>
                <a:gd name="T7" fmla="*/ 13 h 13"/>
                <a:gd name="T8" fmla="*/ 21 w 21"/>
                <a:gd name="T9" fmla="*/ 6 h 13"/>
                <a:gd name="T10" fmla="*/ 20 w 21"/>
                <a:gd name="T11" fmla="*/ 0 h 13"/>
              </a:gdLst>
              <a:ahLst/>
              <a:cxnLst>
                <a:cxn ang="0">
                  <a:pos x="T0" y="T1"/>
                </a:cxn>
                <a:cxn ang="0">
                  <a:pos x="T2" y="T3"/>
                </a:cxn>
                <a:cxn ang="0">
                  <a:pos x="T4" y="T5"/>
                </a:cxn>
                <a:cxn ang="0">
                  <a:pos x="T6" y="T7"/>
                </a:cxn>
                <a:cxn ang="0">
                  <a:pos x="T8" y="T9"/>
                </a:cxn>
                <a:cxn ang="0">
                  <a:pos x="T10" y="T11"/>
                </a:cxn>
              </a:cxnLst>
              <a:rect l="0" t="0" r="r" b="b"/>
              <a:pathLst>
                <a:path w="21" h="13">
                  <a:moveTo>
                    <a:pt x="20" y="0"/>
                  </a:moveTo>
                  <a:cubicBezTo>
                    <a:pt x="0" y="0"/>
                    <a:pt x="0" y="0"/>
                    <a:pt x="0" y="0"/>
                  </a:cubicBezTo>
                  <a:cubicBezTo>
                    <a:pt x="0" y="13"/>
                    <a:pt x="0" y="13"/>
                    <a:pt x="0" y="13"/>
                  </a:cubicBezTo>
                  <a:cubicBezTo>
                    <a:pt x="20" y="13"/>
                    <a:pt x="20" y="13"/>
                    <a:pt x="20" y="13"/>
                  </a:cubicBezTo>
                  <a:cubicBezTo>
                    <a:pt x="20" y="11"/>
                    <a:pt x="21" y="9"/>
                    <a:pt x="21" y="6"/>
                  </a:cubicBezTo>
                  <a:cubicBezTo>
                    <a:pt x="21" y="4"/>
                    <a:pt x="20" y="2"/>
                    <a:pt x="20" y="0"/>
                  </a:cubicBezTo>
                </a:path>
              </a:pathLst>
            </a:custGeom>
            <a:solidFill>
              <a:srgbClr val="373E3E"/>
            </a:solidFill>
            <a:ln>
              <a:noFill/>
            </a:ln>
          </p:spPr>
          <p:txBody>
            <a:bodyPr vert="horz" wrap="square" lIns="68580" tIns="34290" rIns="68580" bIns="34290" numCol="1" anchor="t" anchorCtr="0" compatLnSpc="1"/>
            <a:lstStyle/>
            <a:p>
              <a:endParaRPr lang="zh-CN" altLang="en-US" sz="1400"/>
            </a:p>
          </p:txBody>
        </p:sp>
        <p:sp>
          <p:nvSpPr>
            <p:cNvPr id="1049995" name="Oval 39"/>
            <p:cNvSpPr>
              <a:spLocks noChangeArrowheads="1"/>
            </p:cNvSpPr>
            <p:nvPr/>
          </p:nvSpPr>
          <p:spPr bwMode="auto">
            <a:xfrm>
              <a:off x="5538196" y="2994469"/>
              <a:ext cx="60912" cy="62363"/>
            </a:xfrm>
            <a:prstGeom prst="ellipse">
              <a:avLst/>
            </a:prstGeom>
            <a:solidFill>
              <a:srgbClr val="E6EAEC"/>
            </a:solidFill>
            <a:ln>
              <a:noFill/>
            </a:ln>
          </p:spPr>
          <p:txBody>
            <a:bodyPr vert="horz" wrap="square" lIns="68580" tIns="34290" rIns="68580" bIns="34290" numCol="1" anchor="t" anchorCtr="0" compatLnSpc="1"/>
            <a:lstStyle/>
            <a:p>
              <a:endParaRPr lang="zh-CN" altLang="en-US" sz="1400"/>
            </a:p>
          </p:txBody>
        </p:sp>
        <p:sp>
          <p:nvSpPr>
            <p:cNvPr id="1049996" name="Oval 40"/>
            <p:cNvSpPr>
              <a:spLocks noChangeArrowheads="1"/>
            </p:cNvSpPr>
            <p:nvPr/>
          </p:nvSpPr>
          <p:spPr bwMode="auto">
            <a:xfrm>
              <a:off x="5874661" y="2997369"/>
              <a:ext cx="62363" cy="59462"/>
            </a:xfrm>
            <a:prstGeom prst="ellipse">
              <a:avLst/>
            </a:prstGeom>
            <a:solidFill>
              <a:srgbClr val="454444"/>
            </a:solidFill>
            <a:ln>
              <a:noFill/>
            </a:ln>
          </p:spPr>
          <p:txBody>
            <a:bodyPr vert="horz" wrap="square" lIns="68580" tIns="34290" rIns="68580" bIns="34290" numCol="1" anchor="t" anchorCtr="0" compatLnSpc="1"/>
            <a:lstStyle/>
            <a:p>
              <a:endParaRPr lang="zh-CN" altLang="en-US" sz="1400"/>
            </a:p>
          </p:txBody>
        </p:sp>
        <p:sp>
          <p:nvSpPr>
            <p:cNvPr id="1049997" name="Freeform 43"/>
            <p:cNvSpPr>
              <a:spLocks noEditPoints="1"/>
            </p:cNvSpPr>
            <p:nvPr/>
          </p:nvSpPr>
          <p:spPr bwMode="auto">
            <a:xfrm>
              <a:off x="4299653" y="2997369"/>
              <a:ext cx="240747" cy="364022"/>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1049998" name="文本框 131"/>
            <p:cNvSpPr txBox="1"/>
            <p:nvPr/>
          </p:nvSpPr>
          <p:spPr>
            <a:xfrm>
              <a:off x="5586055" y="2483506"/>
              <a:ext cx="462280" cy="437515"/>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a:t>
              </a:r>
              <a:r>
                <a:rPr lang="en-US" sz="2400" dirty="0">
                  <a:solidFill>
                    <a:srgbClr val="605E5E"/>
                  </a:solidFill>
                  <a:latin typeface="Impact" panose="020B0806030902050204" pitchFamily="34" charset="0"/>
                  <a:cs typeface="Aharoni" panose="02010803020104030203" pitchFamily="2" charset="-79"/>
                </a:rPr>
                <a:t>3</a:t>
              </a:r>
            </a:p>
          </p:txBody>
        </p:sp>
      </p:grpSp>
      <p:sp>
        <p:nvSpPr>
          <p:cNvPr id="1049999" name="文本框 8"/>
          <p:cNvSpPr txBox="1"/>
          <p:nvPr/>
        </p:nvSpPr>
        <p:spPr>
          <a:xfrm>
            <a:off x="1281203" y="3690605"/>
            <a:ext cx="2163967" cy="25273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200" b="1" dirty="0" smtClean="0">
                <a:solidFill>
                  <a:srgbClr val="E74C2E"/>
                </a:solidFill>
                <a:latin typeface="微软雅黑" panose="020B0503020204020204" pitchFamily="34" charset="-122"/>
                <a:ea typeface="微软雅黑" panose="020B0503020204020204" pitchFamily="34" charset="-122"/>
              </a:rPr>
              <a:t>获得职业卫生教育、培训</a:t>
            </a:r>
          </a:p>
        </p:txBody>
      </p:sp>
      <p:sp>
        <p:nvSpPr>
          <p:cNvPr id="1050000" name="文本框 8"/>
          <p:cNvSpPr txBox="1"/>
          <p:nvPr/>
        </p:nvSpPr>
        <p:spPr>
          <a:xfrm>
            <a:off x="6076315" y="2576830"/>
            <a:ext cx="2790190" cy="89916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1200" b="1" dirty="0" smtClean="0">
                <a:solidFill>
                  <a:srgbClr val="404040"/>
                </a:solidFill>
                <a:latin typeface="微软雅黑" panose="020B0503020204020204" pitchFamily="34" charset="-122"/>
                <a:ea typeface="微软雅黑" panose="020B0503020204020204" pitchFamily="34" charset="-122"/>
              </a:rPr>
              <a:t>要求用人单位提供符合防治职业病要求的职业病防护设施和个人使用的职业病防护用品，改善工作条件</a:t>
            </a:r>
          </a:p>
        </p:txBody>
      </p:sp>
      <p:sp>
        <p:nvSpPr>
          <p:cNvPr id="1050001" name="文本框 8"/>
          <p:cNvSpPr txBox="1"/>
          <p:nvPr/>
        </p:nvSpPr>
        <p:spPr>
          <a:xfrm>
            <a:off x="706120" y="1819910"/>
            <a:ext cx="2739390" cy="62230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200" b="1" dirty="0" smtClean="0">
                <a:solidFill>
                  <a:srgbClr val="E74C2E"/>
                </a:solidFill>
                <a:latin typeface="微软雅黑" panose="020B0503020204020204" pitchFamily="34" charset="-122"/>
                <a:ea typeface="微软雅黑" panose="020B0503020204020204" pitchFamily="34" charset="-122"/>
              </a:rPr>
              <a:t>对违反职业病防治法律、法规以及危及生命健康的行为提出批评、检举和控告</a:t>
            </a:r>
          </a:p>
        </p:txBody>
      </p:sp>
      <p:sp>
        <p:nvSpPr>
          <p:cNvPr id="1050002" name="文本框 8"/>
          <p:cNvSpPr txBox="1"/>
          <p:nvPr/>
        </p:nvSpPr>
        <p:spPr>
          <a:xfrm>
            <a:off x="6106795" y="1052195"/>
            <a:ext cx="2753360" cy="62230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1200" b="1" dirty="0" smtClean="0">
                <a:solidFill>
                  <a:srgbClr val="404040"/>
                </a:solidFill>
                <a:latin typeface="微软雅黑" panose="020B0503020204020204" pitchFamily="34" charset="-122"/>
                <a:ea typeface="微软雅黑" panose="020B0503020204020204" pitchFamily="34" charset="-122"/>
              </a:rPr>
              <a:t>参与用人单位职业卫生工作的民主管理，对职业病防治工作提出意见和建议</a:t>
            </a:r>
          </a:p>
        </p:txBody>
      </p:sp>
      <p:grpSp>
        <p:nvGrpSpPr>
          <p:cNvPr id="487" name="组合 58"/>
          <p:cNvGrpSpPr/>
          <p:nvPr/>
        </p:nvGrpSpPr>
        <p:grpSpPr>
          <a:xfrm>
            <a:off x="1187624" y="195486"/>
            <a:ext cx="1515760" cy="72008"/>
            <a:chOff x="539552" y="195486"/>
            <a:chExt cx="1482080" cy="72008"/>
          </a:xfrm>
        </p:grpSpPr>
        <p:sp>
          <p:nvSpPr>
            <p:cNvPr id="1050003" name="矩形 59"/>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004" name="矩形 60"/>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0005" name="TextBox 47"/>
          <p:cNvSpPr txBox="1"/>
          <p:nvPr/>
        </p:nvSpPr>
        <p:spPr>
          <a:xfrm>
            <a:off x="1160780" y="325120"/>
            <a:ext cx="1543050"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职工权利</a:t>
            </a:r>
          </a:p>
        </p:txBody>
      </p:sp>
      <p:grpSp>
        <p:nvGrpSpPr>
          <p:cNvPr id="488" name="组合 77"/>
          <p:cNvGrpSpPr/>
          <p:nvPr/>
        </p:nvGrpSpPr>
        <p:grpSpPr>
          <a:xfrm>
            <a:off x="4300288" y="3302021"/>
            <a:ext cx="4428385" cy="878205"/>
            <a:chOff x="4299653" y="2483506"/>
            <a:chExt cx="4428385" cy="878205"/>
          </a:xfrm>
        </p:grpSpPr>
        <p:sp>
          <p:nvSpPr>
            <p:cNvPr id="1050006" name="Oval 36"/>
            <p:cNvSpPr>
              <a:spLocks noChangeArrowheads="1"/>
            </p:cNvSpPr>
            <p:nvPr/>
          </p:nvSpPr>
          <p:spPr bwMode="auto">
            <a:xfrm>
              <a:off x="5500488" y="2956761"/>
              <a:ext cx="140678" cy="140678"/>
            </a:xfrm>
            <a:prstGeom prst="ellipse">
              <a:avLst/>
            </a:prstGeom>
            <a:solidFill>
              <a:srgbClr val="454444"/>
            </a:solidFill>
            <a:ln>
              <a:noFill/>
            </a:ln>
          </p:spPr>
          <p:txBody>
            <a:bodyPr vert="horz" wrap="square" lIns="68580" tIns="34290" rIns="68580" bIns="34290" numCol="1" anchor="t" anchorCtr="0" compatLnSpc="1"/>
            <a:lstStyle/>
            <a:p>
              <a:endParaRPr lang="zh-CN" altLang="en-US" sz="1400"/>
            </a:p>
          </p:txBody>
        </p:sp>
        <p:sp>
          <p:nvSpPr>
            <p:cNvPr id="1050007" name="Freeform 37"/>
            <p:cNvSpPr/>
            <p:nvPr/>
          </p:nvSpPr>
          <p:spPr bwMode="auto">
            <a:xfrm>
              <a:off x="5636816" y="3004621"/>
              <a:ext cx="268303" cy="44959"/>
            </a:xfrm>
            <a:custGeom>
              <a:avLst/>
              <a:gdLst>
                <a:gd name="T0" fmla="*/ 78 w 78"/>
                <a:gd name="T1" fmla="*/ 0 h 13"/>
                <a:gd name="T2" fmla="*/ 0 w 78"/>
                <a:gd name="T3" fmla="*/ 0 h 13"/>
                <a:gd name="T4" fmla="*/ 1 w 78"/>
                <a:gd name="T5" fmla="*/ 6 h 13"/>
                <a:gd name="T6" fmla="*/ 0 w 78"/>
                <a:gd name="T7" fmla="*/ 13 h 13"/>
                <a:gd name="T8" fmla="*/ 78 w 78"/>
                <a:gd name="T9" fmla="*/ 13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2"/>
                    <a:pt x="1" y="4"/>
                    <a:pt x="1" y="6"/>
                  </a:cubicBezTo>
                  <a:cubicBezTo>
                    <a:pt x="1" y="9"/>
                    <a:pt x="0" y="11"/>
                    <a:pt x="0" y="13"/>
                  </a:cubicBezTo>
                  <a:cubicBezTo>
                    <a:pt x="78" y="13"/>
                    <a:pt x="78" y="13"/>
                    <a:pt x="78" y="13"/>
                  </a:cubicBezTo>
                  <a:cubicBezTo>
                    <a:pt x="78" y="0"/>
                    <a:pt x="78" y="0"/>
                    <a:pt x="78" y="0"/>
                  </a:cubicBezTo>
                </a:path>
              </a:pathLst>
            </a:custGeom>
            <a:solidFill>
              <a:srgbClr val="C5CDCD"/>
            </a:solidFill>
            <a:ln>
              <a:noFill/>
            </a:ln>
          </p:spPr>
          <p:txBody>
            <a:bodyPr vert="horz" wrap="square" lIns="68580" tIns="34290" rIns="68580" bIns="34290" numCol="1" anchor="t" anchorCtr="0" compatLnSpc="1"/>
            <a:lstStyle/>
            <a:p>
              <a:endParaRPr lang="zh-CN" altLang="en-US" sz="1400"/>
            </a:p>
          </p:txBody>
        </p:sp>
        <p:sp>
          <p:nvSpPr>
            <p:cNvPr id="1050008" name="Freeform 38"/>
            <p:cNvSpPr/>
            <p:nvPr/>
          </p:nvSpPr>
          <p:spPr bwMode="auto">
            <a:xfrm>
              <a:off x="5568651" y="3004621"/>
              <a:ext cx="72515" cy="44959"/>
            </a:xfrm>
            <a:custGeom>
              <a:avLst/>
              <a:gdLst>
                <a:gd name="T0" fmla="*/ 20 w 21"/>
                <a:gd name="T1" fmla="*/ 0 h 13"/>
                <a:gd name="T2" fmla="*/ 0 w 21"/>
                <a:gd name="T3" fmla="*/ 0 h 13"/>
                <a:gd name="T4" fmla="*/ 0 w 21"/>
                <a:gd name="T5" fmla="*/ 13 h 13"/>
                <a:gd name="T6" fmla="*/ 20 w 21"/>
                <a:gd name="T7" fmla="*/ 13 h 13"/>
                <a:gd name="T8" fmla="*/ 21 w 21"/>
                <a:gd name="T9" fmla="*/ 6 h 13"/>
                <a:gd name="T10" fmla="*/ 20 w 21"/>
                <a:gd name="T11" fmla="*/ 0 h 13"/>
              </a:gdLst>
              <a:ahLst/>
              <a:cxnLst>
                <a:cxn ang="0">
                  <a:pos x="T0" y="T1"/>
                </a:cxn>
                <a:cxn ang="0">
                  <a:pos x="T2" y="T3"/>
                </a:cxn>
                <a:cxn ang="0">
                  <a:pos x="T4" y="T5"/>
                </a:cxn>
                <a:cxn ang="0">
                  <a:pos x="T6" y="T7"/>
                </a:cxn>
                <a:cxn ang="0">
                  <a:pos x="T8" y="T9"/>
                </a:cxn>
                <a:cxn ang="0">
                  <a:pos x="T10" y="T11"/>
                </a:cxn>
              </a:cxnLst>
              <a:rect l="0" t="0" r="r" b="b"/>
              <a:pathLst>
                <a:path w="21" h="13">
                  <a:moveTo>
                    <a:pt x="20" y="0"/>
                  </a:moveTo>
                  <a:cubicBezTo>
                    <a:pt x="0" y="0"/>
                    <a:pt x="0" y="0"/>
                    <a:pt x="0" y="0"/>
                  </a:cubicBezTo>
                  <a:cubicBezTo>
                    <a:pt x="0" y="13"/>
                    <a:pt x="0" y="13"/>
                    <a:pt x="0" y="13"/>
                  </a:cubicBezTo>
                  <a:cubicBezTo>
                    <a:pt x="20" y="13"/>
                    <a:pt x="20" y="13"/>
                    <a:pt x="20" y="13"/>
                  </a:cubicBezTo>
                  <a:cubicBezTo>
                    <a:pt x="20" y="11"/>
                    <a:pt x="21" y="9"/>
                    <a:pt x="21" y="6"/>
                  </a:cubicBezTo>
                  <a:cubicBezTo>
                    <a:pt x="21" y="4"/>
                    <a:pt x="20" y="2"/>
                    <a:pt x="20" y="0"/>
                  </a:cubicBezTo>
                </a:path>
              </a:pathLst>
            </a:custGeom>
            <a:solidFill>
              <a:srgbClr val="373E3E"/>
            </a:solidFill>
            <a:ln>
              <a:noFill/>
            </a:ln>
          </p:spPr>
          <p:txBody>
            <a:bodyPr vert="horz" wrap="square" lIns="68580" tIns="34290" rIns="68580" bIns="34290" numCol="1" anchor="t" anchorCtr="0" compatLnSpc="1"/>
            <a:lstStyle/>
            <a:p>
              <a:endParaRPr lang="zh-CN" altLang="en-US" sz="1400"/>
            </a:p>
          </p:txBody>
        </p:sp>
        <p:sp>
          <p:nvSpPr>
            <p:cNvPr id="1050009" name="Oval 39"/>
            <p:cNvSpPr>
              <a:spLocks noChangeArrowheads="1"/>
            </p:cNvSpPr>
            <p:nvPr/>
          </p:nvSpPr>
          <p:spPr bwMode="auto">
            <a:xfrm>
              <a:off x="5538196" y="2994469"/>
              <a:ext cx="60912" cy="62363"/>
            </a:xfrm>
            <a:prstGeom prst="ellipse">
              <a:avLst/>
            </a:prstGeom>
            <a:solidFill>
              <a:srgbClr val="E6EAEC"/>
            </a:solidFill>
            <a:ln>
              <a:noFill/>
            </a:ln>
          </p:spPr>
          <p:txBody>
            <a:bodyPr vert="horz" wrap="square" lIns="68580" tIns="34290" rIns="68580" bIns="34290" numCol="1" anchor="t" anchorCtr="0" compatLnSpc="1"/>
            <a:lstStyle/>
            <a:p>
              <a:endParaRPr lang="zh-CN" altLang="en-US" sz="1400"/>
            </a:p>
          </p:txBody>
        </p:sp>
        <p:sp>
          <p:nvSpPr>
            <p:cNvPr id="1050010" name="Oval 40"/>
            <p:cNvSpPr>
              <a:spLocks noChangeArrowheads="1"/>
            </p:cNvSpPr>
            <p:nvPr/>
          </p:nvSpPr>
          <p:spPr bwMode="auto">
            <a:xfrm>
              <a:off x="5874661" y="2997369"/>
              <a:ext cx="62363" cy="59462"/>
            </a:xfrm>
            <a:prstGeom prst="ellipse">
              <a:avLst/>
            </a:prstGeom>
            <a:solidFill>
              <a:srgbClr val="454444"/>
            </a:solidFill>
            <a:ln>
              <a:noFill/>
            </a:ln>
          </p:spPr>
          <p:txBody>
            <a:bodyPr vert="horz" wrap="square" lIns="68580" tIns="34290" rIns="68580" bIns="34290" numCol="1" anchor="t" anchorCtr="0" compatLnSpc="1"/>
            <a:lstStyle/>
            <a:p>
              <a:endParaRPr lang="zh-CN" altLang="en-US" sz="1400"/>
            </a:p>
          </p:txBody>
        </p:sp>
        <p:sp>
          <p:nvSpPr>
            <p:cNvPr id="1050011" name="Freeform 43"/>
            <p:cNvSpPr>
              <a:spLocks noEditPoints="1"/>
            </p:cNvSpPr>
            <p:nvPr/>
          </p:nvSpPr>
          <p:spPr bwMode="auto">
            <a:xfrm>
              <a:off x="4299653" y="2997369"/>
              <a:ext cx="240747" cy="364022"/>
            </a:xfrm>
            <a:custGeom>
              <a:avLst/>
              <a:gdLst>
                <a:gd name="T0" fmla="*/ 63 w 70"/>
                <a:gd name="T1" fmla="*/ 23 h 106"/>
                <a:gd name="T2" fmla="*/ 51 w 70"/>
                <a:gd name="T3" fmla="*/ 38 h 106"/>
                <a:gd name="T4" fmla="*/ 42 w 70"/>
                <a:gd name="T5" fmla="*/ 25 h 106"/>
                <a:gd name="T6" fmla="*/ 42 w 70"/>
                <a:gd name="T7" fmla="*/ 24 h 106"/>
                <a:gd name="T8" fmla="*/ 41 w 70"/>
                <a:gd name="T9" fmla="*/ 25 h 106"/>
                <a:gd name="T10" fmla="*/ 33 w 70"/>
                <a:gd name="T11" fmla="*/ 35 h 106"/>
                <a:gd name="T12" fmla="*/ 34 w 70"/>
                <a:gd name="T13" fmla="*/ 37 h 106"/>
                <a:gd name="T14" fmla="*/ 42 w 70"/>
                <a:gd name="T15" fmla="*/ 28 h 106"/>
                <a:gd name="T16" fmla="*/ 51 w 70"/>
                <a:gd name="T17" fmla="*/ 40 h 106"/>
                <a:gd name="T18" fmla="*/ 51 w 70"/>
                <a:gd name="T19" fmla="*/ 41 h 106"/>
                <a:gd name="T20" fmla="*/ 52 w 70"/>
                <a:gd name="T21" fmla="*/ 41 h 106"/>
                <a:gd name="T22" fmla="*/ 64 w 70"/>
                <a:gd name="T23" fmla="*/ 26 h 106"/>
                <a:gd name="T24" fmla="*/ 63 w 70"/>
                <a:gd name="T25" fmla="*/ 23 h 106"/>
                <a:gd name="T26" fmla="*/ 18 w 70"/>
                <a:gd name="T27" fmla="*/ 13 h 106"/>
                <a:gd name="T28" fmla="*/ 8 w 70"/>
                <a:gd name="T29" fmla="*/ 26 h 106"/>
                <a:gd name="T30" fmla="*/ 13 w 70"/>
                <a:gd name="T31" fmla="*/ 43 h 106"/>
                <a:gd name="T32" fmla="*/ 5 w 70"/>
                <a:gd name="T33" fmla="*/ 52 h 106"/>
                <a:gd name="T34" fmla="*/ 29 w 70"/>
                <a:gd name="T35" fmla="*/ 62 h 106"/>
                <a:gd name="T36" fmla="*/ 29 w 70"/>
                <a:gd name="T37" fmla="*/ 98 h 106"/>
                <a:gd name="T38" fmla="*/ 47 w 70"/>
                <a:gd name="T39" fmla="*/ 78 h 106"/>
                <a:gd name="T40" fmla="*/ 47 w 70"/>
                <a:gd name="T41" fmla="*/ 68 h 106"/>
                <a:gd name="T42" fmla="*/ 44 w 70"/>
                <a:gd name="T43" fmla="*/ 66 h 106"/>
                <a:gd name="T44" fmla="*/ 41 w 70"/>
                <a:gd name="T45" fmla="*/ 67 h 106"/>
                <a:gd name="T46" fmla="*/ 33 w 70"/>
                <a:gd name="T47" fmla="*/ 73 h 106"/>
                <a:gd name="T48" fmla="*/ 24 w 70"/>
                <a:gd name="T49" fmla="*/ 48 h 106"/>
                <a:gd name="T50" fmla="*/ 29 w 70"/>
                <a:gd name="T51" fmla="*/ 35 h 106"/>
                <a:gd name="T52" fmla="*/ 18 w 70"/>
                <a:gd name="T53" fmla="*/ 13 h 106"/>
                <a:gd name="T54" fmla="*/ 28 w 70"/>
                <a:gd name="T55" fmla="*/ 64 h 106"/>
                <a:gd name="T56" fmla="*/ 0 w 70"/>
                <a:gd name="T57" fmla="*/ 52 h 106"/>
                <a:gd name="T58" fmla="*/ 0 w 70"/>
                <a:gd name="T59" fmla="*/ 94 h 106"/>
                <a:gd name="T60" fmla="*/ 3 w 70"/>
                <a:gd name="T61" fmla="*/ 96 h 106"/>
                <a:gd name="T62" fmla="*/ 3 w 70"/>
                <a:gd name="T63" fmla="*/ 59 h 106"/>
                <a:gd name="T64" fmla="*/ 25 w 70"/>
                <a:gd name="T65" fmla="*/ 68 h 106"/>
                <a:gd name="T66" fmla="*/ 25 w 70"/>
                <a:gd name="T67" fmla="*/ 105 h 106"/>
                <a:gd name="T68" fmla="*/ 28 w 70"/>
                <a:gd name="T69" fmla="*/ 106 h 106"/>
                <a:gd name="T70" fmla="*/ 28 w 70"/>
                <a:gd name="T71" fmla="*/ 64 h 106"/>
                <a:gd name="T72" fmla="*/ 70 w 70"/>
                <a:gd name="T73" fmla="*/ 17 h 106"/>
                <a:gd name="T74" fmla="*/ 27 w 70"/>
                <a:gd name="T75" fmla="*/ 0 h 106"/>
                <a:gd name="T76" fmla="*/ 27 w 70"/>
                <a:gd name="T77" fmla="*/ 16 h 106"/>
                <a:gd name="T78" fmla="*/ 30 w 70"/>
                <a:gd name="T79" fmla="*/ 23 h 106"/>
                <a:gd name="T80" fmla="*/ 30 w 70"/>
                <a:gd name="T81" fmla="*/ 6 h 106"/>
                <a:gd name="T82" fmla="*/ 67 w 70"/>
                <a:gd name="T83" fmla="*/ 21 h 106"/>
                <a:gd name="T84" fmla="*/ 67 w 70"/>
                <a:gd name="T85" fmla="*/ 53 h 106"/>
                <a:gd name="T86" fmla="*/ 32 w 70"/>
                <a:gd name="T87" fmla="*/ 39 h 106"/>
                <a:gd name="T88" fmla="*/ 31 w 70"/>
                <a:gd name="T89" fmla="*/ 44 h 106"/>
                <a:gd name="T90" fmla="*/ 47 w 70"/>
                <a:gd name="T91" fmla="*/ 50 h 106"/>
                <a:gd name="T92" fmla="*/ 47 w 70"/>
                <a:gd name="T93" fmla="*/ 54 h 106"/>
                <a:gd name="T94" fmla="*/ 43 w 70"/>
                <a:gd name="T95" fmla="*/ 52 h 106"/>
                <a:gd name="T96" fmla="*/ 43 w 70"/>
                <a:gd name="T97" fmla="*/ 57 h 106"/>
                <a:gd name="T98" fmla="*/ 55 w 70"/>
                <a:gd name="T99" fmla="*/ 63 h 106"/>
                <a:gd name="T100" fmla="*/ 55 w 70"/>
                <a:gd name="T101" fmla="*/ 57 h 106"/>
                <a:gd name="T102" fmla="*/ 50 w 70"/>
                <a:gd name="T103" fmla="*/ 55 h 106"/>
                <a:gd name="T104" fmla="*/ 50 w 70"/>
                <a:gd name="T105" fmla="*/ 52 h 106"/>
                <a:gd name="T106" fmla="*/ 70 w 70"/>
                <a:gd name="T107" fmla="*/ 60 h 106"/>
                <a:gd name="T108" fmla="*/ 70 w 70"/>
                <a:gd name="T109" fmla="*/ 1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 h="106">
                  <a:moveTo>
                    <a:pt x="63" y="23"/>
                  </a:moveTo>
                  <a:cubicBezTo>
                    <a:pt x="51" y="38"/>
                    <a:pt x="51" y="38"/>
                    <a:pt x="51" y="38"/>
                  </a:cubicBezTo>
                  <a:cubicBezTo>
                    <a:pt x="42" y="25"/>
                    <a:pt x="42" y="25"/>
                    <a:pt x="42" y="25"/>
                  </a:cubicBezTo>
                  <a:cubicBezTo>
                    <a:pt x="42" y="24"/>
                    <a:pt x="42" y="24"/>
                    <a:pt x="42" y="24"/>
                  </a:cubicBezTo>
                  <a:cubicBezTo>
                    <a:pt x="41" y="25"/>
                    <a:pt x="41" y="25"/>
                    <a:pt x="41" y="25"/>
                  </a:cubicBezTo>
                  <a:cubicBezTo>
                    <a:pt x="33" y="35"/>
                    <a:pt x="33" y="35"/>
                    <a:pt x="33" y="35"/>
                  </a:cubicBezTo>
                  <a:cubicBezTo>
                    <a:pt x="34" y="37"/>
                    <a:pt x="34" y="37"/>
                    <a:pt x="34" y="37"/>
                  </a:cubicBezTo>
                  <a:cubicBezTo>
                    <a:pt x="42" y="28"/>
                    <a:pt x="42" y="28"/>
                    <a:pt x="42" y="28"/>
                  </a:cubicBezTo>
                  <a:cubicBezTo>
                    <a:pt x="51" y="40"/>
                    <a:pt x="51" y="40"/>
                    <a:pt x="51" y="40"/>
                  </a:cubicBezTo>
                  <a:cubicBezTo>
                    <a:pt x="51" y="41"/>
                    <a:pt x="51" y="41"/>
                    <a:pt x="51" y="41"/>
                  </a:cubicBezTo>
                  <a:cubicBezTo>
                    <a:pt x="52" y="41"/>
                    <a:pt x="52" y="41"/>
                    <a:pt x="52" y="41"/>
                  </a:cubicBezTo>
                  <a:cubicBezTo>
                    <a:pt x="64" y="26"/>
                    <a:pt x="64" y="26"/>
                    <a:pt x="64" y="26"/>
                  </a:cubicBezTo>
                  <a:lnTo>
                    <a:pt x="63" y="23"/>
                  </a:lnTo>
                  <a:close/>
                  <a:moveTo>
                    <a:pt x="18" y="13"/>
                  </a:moveTo>
                  <a:cubicBezTo>
                    <a:pt x="13" y="10"/>
                    <a:pt x="8" y="16"/>
                    <a:pt x="8" y="26"/>
                  </a:cubicBezTo>
                  <a:cubicBezTo>
                    <a:pt x="8" y="33"/>
                    <a:pt x="10" y="39"/>
                    <a:pt x="13" y="43"/>
                  </a:cubicBezTo>
                  <a:cubicBezTo>
                    <a:pt x="10" y="45"/>
                    <a:pt x="7" y="48"/>
                    <a:pt x="5" y="52"/>
                  </a:cubicBezTo>
                  <a:cubicBezTo>
                    <a:pt x="29" y="62"/>
                    <a:pt x="29" y="62"/>
                    <a:pt x="29" y="62"/>
                  </a:cubicBezTo>
                  <a:cubicBezTo>
                    <a:pt x="29" y="98"/>
                    <a:pt x="29" y="98"/>
                    <a:pt x="29" y="98"/>
                  </a:cubicBezTo>
                  <a:cubicBezTo>
                    <a:pt x="47" y="78"/>
                    <a:pt x="47" y="78"/>
                    <a:pt x="47" y="78"/>
                  </a:cubicBezTo>
                  <a:cubicBezTo>
                    <a:pt x="49" y="76"/>
                    <a:pt x="48" y="72"/>
                    <a:pt x="47" y="68"/>
                  </a:cubicBezTo>
                  <a:cubicBezTo>
                    <a:pt x="46" y="67"/>
                    <a:pt x="45" y="66"/>
                    <a:pt x="44" y="66"/>
                  </a:cubicBezTo>
                  <a:cubicBezTo>
                    <a:pt x="43" y="65"/>
                    <a:pt x="42" y="65"/>
                    <a:pt x="41" y="67"/>
                  </a:cubicBezTo>
                  <a:cubicBezTo>
                    <a:pt x="33" y="73"/>
                    <a:pt x="33" y="73"/>
                    <a:pt x="33" y="73"/>
                  </a:cubicBezTo>
                  <a:cubicBezTo>
                    <a:pt x="32" y="65"/>
                    <a:pt x="29" y="56"/>
                    <a:pt x="24" y="48"/>
                  </a:cubicBezTo>
                  <a:cubicBezTo>
                    <a:pt x="27" y="46"/>
                    <a:pt x="29" y="41"/>
                    <a:pt x="29" y="35"/>
                  </a:cubicBezTo>
                  <a:cubicBezTo>
                    <a:pt x="29" y="25"/>
                    <a:pt x="24" y="15"/>
                    <a:pt x="18" y="13"/>
                  </a:cubicBezTo>
                  <a:close/>
                  <a:moveTo>
                    <a:pt x="28" y="64"/>
                  </a:moveTo>
                  <a:cubicBezTo>
                    <a:pt x="0" y="52"/>
                    <a:pt x="0" y="52"/>
                    <a:pt x="0" y="52"/>
                  </a:cubicBezTo>
                  <a:cubicBezTo>
                    <a:pt x="0" y="94"/>
                    <a:pt x="0" y="94"/>
                    <a:pt x="0" y="94"/>
                  </a:cubicBezTo>
                  <a:cubicBezTo>
                    <a:pt x="3" y="96"/>
                    <a:pt x="3" y="96"/>
                    <a:pt x="3" y="96"/>
                  </a:cubicBezTo>
                  <a:cubicBezTo>
                    <a:pt x="3" y="59"/>
                    <a:pt x="3" y="59"/>
                    <a:pt x="3" y="59"/>
                  </a:cubicBezTo>
                  <a:cubicBezTo>
                    <a:pt x="25" y="68"/>
                    <a:pt x="25" y="68"/>
                    <a:pt x="25" y="68"/>
                  </a:cubicBezTo>
                  <a:cubicBezTo>
                    <a:pt x="25" y="105"/>
                    <a:pt x="25" y="105"/>
                    <a:pt x="25" y="105"/>
                  </a:cubicBezTo>
                  <a:cubicBezTo>
                    <a:pt x="28" y="106"/>
                    <a:pt x="28" y="106"/>
                    <a:pt x="28" y="106"/>
                  </a:cubicBezTo>
                  <a:lnTo>
                    <a:pt x="28" y="64"/>
                  </a:lnTo>
                  <a:close/>
                  <a:moveTo>
                    <a:pt x="70" y="17"/>
                  </a:moveTo>
                  <a:cubicBezTo>
                    <a:pt x="27" y="0"/>
                    <a:pt x="27" y="0"/>
                    <a:pt x="27" y="0"/>
                  </a:cubicBezTo>
                  <a:cubicBezTo>
                    <a:pt x="27" y="16"/>
                    <a:pt x="27" y="16"/>
                    <a:pt x="27" y="16"/>
                  </a:cubicBezTo>
                  <a:cubicBezTo>
                    <a:pt x="28" y="18"/>
                    <a:pt x="29" y="21"/>
                    <a:pt x="30" y="23"/>
                  </a:cubicBezTo>
                  <a:cubicBezTo>
                    <a:pt x="30" y="6"/>
                    <a:pt x="30" y="6"/>
                    <a:pt x="30" y="6"/>
                  </a:cubicBezTo>
                  <a:cubicBezTo>
                    <a:pt x="67" y="21"/>
                    <a:pt x="67" y="21"/>
                    <a:pt x="67" y="21"/>
                  </a:cubicBezTo>
                  <a:cubicBezTo>
                    <a:pt x="67" y="53"/>
                    <a:pt x="67" y="53"/>
                    <a:pt x="67" y="53"/>
                  </a:cubicBezTo>
                  <a:cubicBezTo>
                    <a:pt x="32" y="39"/>
                    <a:pt x="32" y="39"/>
                    <a:pt x="32" y="39"/>
                  </a:cubicBezTo>
                  <a:cubicBezTo>
                    <a:pt x="32" y="40"/>
                    <a:pt x="31" y="42"/>
                    <a:pt x="31" y="44"/>
                  </a:cubicBezTo>
                  <a:cubicBezTo>
                    <a:pt x="47" y="50"/>
                    <a:pt x="47" y="50"/>
                    <a:pt x="47" y="50"/>
                  </a:cubicBezTo>
                  <a:cubicBezTo>
                    <a:pt x="47" y="54"/>
                    <a:pt x="47" y="54"/>
                    <a:pt x="47" y="54"/>
                  </a:cubicBezTo>
                  <a:cubicBezTo>
                    <a:pt x="43" y="52"/>
                    <a:pt x="43" y="52"/>
                    <a:pt x="43" y="52"/>
                  </a:cubicBezTo>
                  <a:cubicBezTo>
                    <a:pt x="43" y="57"/>
                    <a:pt x="43" y="57"/>
                    <a:pt x="43" y="57"/>
                  </a:cubicBezTo>
                  <a:cubicBezTo>
                    <a:pt x="55" y="63"/>
                    <a:pt x="55" y="63"/>
                    <a:pt x="55" y="63"/>
                  </a:cubicBezTo>
                  <a:cubicBezTo>
                    <a:pt x="55" y="57"/>
                    <a:pt x="55" y="57"/>
                    <a:pt x="55" y="57"/>
                  </a:cubicBezTo>
                  <a:cubicBezTo>
                    <a:pt x="50" y="55"/>
                    <a:pt x="50" y="55"/>
                    <a:pt x="50" y="55"/>
                  </a:cubicBezTo>
                  <a:cubicBezTo>
                    <a:pt x="50" y="52"/>
                    <a:pt x="50" y="52"/>
                    <a:pt x="50" y="52"/>
                  </a:cubicBezTo>
                  <a:cubicBezTo>
                    <a:pt x="70" y="60"/>
                    <a:pt x="70" y="60"/>
                    <a:pt x="70" y="60"/>
                  </a:cubicBezTo>
                  <a:lnTo>
                    <a:pt x="70" y="17"/>
                  </a:lnTo>
                  <a:close/>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1050012" name="文本框 131"/>
            <p:cNvSpPr txBox="1"/>
            <p:nvPr/>
          </p:nvSpPr>
          <p:spPr>
            <a:xfrm>
              <a:off x="5586055" y="2483506"/>
              <a:ext cx="457498" cy="438582"/>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02</a:t>
              </a:r>
              <a:endParaRPr lang="zh-CN" altLang="en-US" sz="2400" dirty="0">
                <a:solidFill>
                  <a:srgbClr val="605E5E"/>
                </a:solidFill>
                <a:latin typeface="Impact" panose="020B0806030902050204" pitchFamily="34" charset="0"/>
                <a:cs typeface="Aharoni" panose="02010803020104030203" pitchFamily="2" charset="-79"/>
              </a:endParaRPr>
            </a:p>
          </p:txBody>
        </p:sp>
        <p:sp>
          <p:nvSpPr>
            <p:cNvPr id="1050013" name="文本框 132"/>
            <p:cNvSpPr txBox="1"/>
            <p:nvPr/>
          </p:nvSpPr>
          <p:spPr>
            <a:xfrm>
              <a:off x="6075643" y="2739411"/>
              <a:ext cx="2652395" cy="622300"/>
            </a:xfrm>
            <a:prstGeom prst="rect">
              <a:avLst/>
            </a:prstGeom>
            <a:noFill/>
          </p:spPr>
          <p:txBody>
            <a:bodyPr wrap="square" lIns="68580" tIns="34290" rIns="68580" bIns="34290" rtlCol="0">
              <a:spAutoFit/>
            </a:bodyPr>
            <a:lstStyle/>
            <a:p>
              <a:pPr algn="l" fontAlgn="auto">
                <a:lnSpc>
                  <a:spcPct val="150000"/>
                </a:lnSpc>
              </a:pPr>
              <a:r>
                <a:rPr lang="en-US" altLang="zh-CN" sz="1200" b="1" dirty="0" smtClean="0">
                  <a:solidFill>
                    <a:srgbClr val="E74C2E"/>
                  </a:solidFill>
                  <a:latin typeface="微软雅黑" panose="020B0503020204020204" pitchFamily="34" charset="-122"/>
                  <a:ea typeface="微软雅黑" panose="020B0503020204020204" pitchFamily="34" charset="-122"/>
                  <a:cs typeface="Tahoma" panose="020B0604030504040204" pitchFamily="34" charset="0"/>
                </a:rPr>
                <a:t>获得职业健康检查、职业病诊疗、康复等职业病防治服务</a:t>
              </a:r>
            </a:p>
          </p:txBody>
        </p:sp>
      </p:grpSp>
      <p:grpSp>
        <p:nvGrpSpPr>
          <p:cNvPr id="489" name="组合 89"/>
          <p:cNvGrpSpPr/>
          <p:nvPr/>
        </p:nvGrpSpPr>
        <p:grpSpPr>
          <a:xfrm>
            <a:off x="705631" y="2524560"/>
            <a:ext cx="4010230" cy="998163"/>
            <a:chOff x="736111" y="1735255"/>
            <a:chExt cx="4010230" cy="998163"/>
          </a:xfrm>
        </p:grpSpPr>
        <p:sp>
          <p:nvSpPr>
            <p:cNvPr id="1050014" name="Freeform 15"/>
            <p:cNvSpPr/>
            <p:nvPr/>
          </p:nvSpPr>
          <p:spPr bwMode="auto">
            <a:xfrm>
              <a:off x="4089362" y="2045983"/>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p:spPr>
          <p:txBody>
            <a:bodyPr vert="horz" wrap="square" lIns="68580" tIns="34290" rIns="68580" bIns="34290" numCol="1" anchor="t" anchorCtr="0" compatLnSpc="1"/>
            <a:lstStyle/>
            <a:p>
              <a:endParaRPr lang="zh-CN" altLang="en-US" sz="1400"/>
            </a:p>
          </p:txBody>
        </p:sp>
        <p:sp>
          <p:nvSpPr>
            <p:cNvPr id="1050015" name="Oval 21"/>
            <p:cNvSpPr>
              <a:spLocks noChangeArrowheads="1"/>
            </p:cNvSpPr>
            <p:nvPr/>
          </p:nvSpPr>
          <p:spPr bwMode="auto">
            <a:xfrm>
              <a:off x="3880521" y="2186660"/>
              <a:ext cx="140678" cy="140678"/>
            </a:xfrm>
            <a:prstGeom prst="ellipse">
              <a:avLst/>
            </a:prstGeom>
            <a:solidFill>
              <a:srgbClr val="D16776"/>
            </a:solidFill>
            <a:ln>
              <a:noFill/>
            </a:ln>
          </p:spPr>
          <p:txBody>
            <a:bodyPr vert="horz" wrap="square" lIns="68580" tIns="34290" rIns="68580" bIns="34290" numCol="1" anchor="t" anchorCtr="0" compatLnSpc="1"/>
            <a:lstStyle/>
            <a:p>
              <a:endParaRPr lang="zh-CN" altLang="en-US" sz="1400"/>
            </a:p>
          </p:txBody>
        </p:sp>
        <p:sp>
          <p:nvSpPr>
            <p:cNvPr id="1050016" name="Freeform 22"/>
            <p:cNvSpPr/>
            <p:nvPr/>
          </p:nvSpPr>
          <p:spPr bwMode="auto">
            <a:xfrm>
              <a:off x="3615119" y="2235971"/>
              <a:ext cx="268303" cy="43508"/>
            </a:xfrm>
            <a:custGeom>
              <a:avLst/>
              <a:gdLst>
                <a:gd name="T0" fmla="*/ 78 w 78"/>
                <a:gd name="T1" fmla="*/ 0 h 13"/>
                <a:gd name="T2" fmla="*/ 0 w 78"/>
                <a:gd name="T3" fmla="*/ 0 h 13"/>
                <a:gd name="T4" fmla="*/ 0 w 78"/>
                <a:gd name="T5" fmla="*/ 13 h 13"/>
                <a:gd name="T6" fmla="*/ 78 w 78"/>
                <a:gd name="T7" fmla="*/ 13 h 13"/>
                <a:gd name="T8" fmla="*/ 77 w 78"/>
                <a:gd name="T9" fmla="*/ 6 h 13"/>
                <a:gd name="T10" fmla="*/ 78 w 78"/>
                <a:gd name="T11" fmla="*/ 0 h 13"/>
              </a:gdLst>
              <a:ahLst/>
              <a:cxnLst>
                <a:cxn ang="0">
                  <a:pos x="T0" y="T1"/>
                </a:cxn>
                <a:cxn ang="0">
                  <a:pos x="T2" y="T3"/>
                </a:cxn>
                <a:cxn ang="0">
                  <a:pos x="T4" y="T5"/>
                </a:cxn>
                <a:cxn ang="0">
                  <a:pos x="T6" y="T7"/>
                </a:cxn>
                <a:cxn ang="0">
                  <a:pos x="T8" y="T9"/>
                </a:cxn>
                <a:cxn ang="0">
                  <a:pos x="T10" y="T11"/>
                </a:cxn>
              </a:cxnLst>
              <a:rect l="0" t="0" r="r" b="b"/>
              <a:pathLst>
                <a:path w="78" h="13">
                  <a:moveTo>
                    <a:pt x="78" y="0"/>
                  </a:moveTo>
                  <a:cubicBezTo>
                    <a:pt x="0" y="0"/>
                    <a:pt x="0" y="0"/>
                    <a:pt x="0" y="0"/>
                  </a:cubicBezTo>
                  <a:cubicBezTo>
                    <a:pt x="0" y="13"/>
                    <a:pt x="0" y="13"/>
                    <a:pt x="0" y="13"/>
                  </a:cubicBezTo>
                  <a:cubicBezTo>
                    <a:pt x="78" y="13"/>
                    <a:pt x="78" y="13"/>
                    <a:pt x="78" y="13"/>
                  </a:cubicBezTo>
                  <a:cubicBezTo>
                    <a:pt x="78" y="11"/>
                    <a:pt x="77" y="9"/>
                    <a:pt x="77" y="6"/>
                  </a:cubicBezTo>
                  <a:cubicBezTo>
                    <a:pt x="77" y="4"/>
                    <a:pt x="78" y="2"/>
                    <a:pt x="78" y="0"/>
                  </a:cubicBezTo>
                </a:path>
              </a:pathLst>
            </a:custGeom>
            <a:solidFill>
              <a:srgbClr val="C5CDCD"/>
            </a:solidFill>
            <a:ln>
              <a:noFill/>
            </a:ln>
          </p:spPr>
          <p:txBody>
            <a:bodyPr vert="horz" wrap="square" lIns="68580" tIns="34290" rIns="68580" bIns="34290" numCol="1" anchor="t" anchorCtr="0" compatLnSpc="1"/>
            <a:lstStyle/>
            <a:p>
              <a:endParaRPr lang="zh-CN" altLang="en-US" sz="1400"/>
            </a:p>
          </p:txBody>
        </p:sp>
        <p:sp>
          <p:nvSpPr>
            <p:cNvPr id="1050017" name="Freeform 23"/>
            <p:cNvSpPr/>
            <p:nvPr/>
          </p:nvSpPr>
          <p:spPr bwMode="auto">
            <a:xfrm>
              <a:off x="3880521" y="2235971"/>
              <a:ext cx="68163" cy="43508"/>
            </a:xfrm>
            <a:custGeom>
              <a:avLst/>
              <a:gdLst>
                <a:gd name="T0" fmla="*/ 20 w 20"/>
                <a:gd name="T1" fmla="*/ 0 h 13"/>
                <a:gd name="T2" fmla="*/ 1 w 20"/>
                <a:gd name="T3" fmla="*/ 0 h 13"/>
                <a:gd name="T4" fmla="*/ 0 w 20"/>
                <a:gd name="T5" fmla="*/ 6 h 13"/>
                <a:gd name="T6" fmla="*/ 1 w 20"/>
                <a:gd name="T7" fmla="*/ 13 h 13"/>
                <a:gd name="T8" fmla="*/ 20 w 20"/>
                <a:gd name="T9" fmla="*/ 13 h 13"/>
                <a:gd name="T10" fmla="*/ 20 w 20"/>
                <a:gd name="T11" fmla="*/ 0 h 13"/>
              </a:gdLst>
              <a:ahLst/>
              <a:cxnLst>
                <a:cxn ang="0">
                  <a:pos x="T0" y="T1"/>
                </a:cxn>
                <a:cxn ang="0">
                  <a:pos x="T2" y="T3"/>
                </a:cxn>
                <a:cxn ang="0">
                  <a:pos x="T4" y="T5"/>
                </a:cxn>
                <a:cxn ang="0">
                  <a:pos x="T6" y="T7"/>
                </a:cxn>
                <a:cxn ang="0">
                  <a:pos x="T8" y="T9"/>
                </a:cxn>
                <a:cxn ang="0">
                  <a:pos x="T10" y="T11"/>
                </a:cxn>
              </a:cxnLst>
              <a:rect l="0" t="0" r="r" b="b"/>
              <a:pathLst>
                <a:path w="20" h="13">
                  <a:moveTo>
                    <a:pt x="20" y="0"/>
                  </a:moveTo>
                  <a:cubicBezTo>
                    <a:pt x="1" y="0"/>
                    <a:pt x="1" y="0"/>
                    <a:pt x="1" y="0"/>
                  </a:cubicBezTo>
                  <a:cubicBezTo>
                    <a:pt x="1" y="2"/>
                    <a:pt x="0" y="4"/>
                    <a:pt x="0" y="6"/>
                  </a:cubicBezTo>
                  <a:cubicBezTo>
                    <a:pt x="0" y="9"/>
                    <a:pt x="1" y="11"/>
                    <a:pt x="1" y="13"/>
                  </a:cubicBezTo>
                  <a:cubicBezTo>
                    <a:pt x="20" y="13"/>
                    <a:pt x="20" y="13"/>
                    <a:pt x="20" y="13"/>
                  </a:cubicBezTo>
                  <a:cubicBezTo>
                    <a:pt x="20" y="0"/>
                    <a:pt x="20" y="0"/>
                    <a:pt x="20" y="0"/>
                  </a:cubicBezTo>
                </a:path>
              </a:pathLst>
            </a:custGeom>
            <a:solidFill>
              <a:srgbClr val="A95865"/>
            </a:solidFill>
            <a:ln>
              <a:noFill/>
            </a:ln>
          </p:spPr>
          <p:txBody>
            <a:bodyPr vert="horz" wrap="square" lIns="68580" tIns="34290" rIns="68580" bIns="34290" numCol="1" anchor="t" anchorCtr="0" compatLnSpc="1"/>
            <a:lstStyle/>
            <a:p>
              <a:endParaRPr lang="zh-CN" altLang="en-US" sz="1400"/>
            </a:p>
          </p:txBody>
        </p:sp>
        <p:sp>
          <p:nvSpPr>
            <p:cNvPr id="1050018" name="Oval 24"/>
            <p:cNvSpPr>
              <a:spLocks noChangeArrowheads="1"/>
            </p:cNvSpPr>
            <p:nvPr/>
          </p:nvSpPr>
          <p:spPr bwMode="auto">
            <a:xfrm>
              <a:off x="3918229" y="2224368"/>
              <a:ext cx="65263" cy="62363"/>
            </a:xfrm>
            <a:prstGeom prst="ellipse">
              <a:avLst/>
            </a:prstGeom>
            <a:solidFill>
              <a:srgbClr val="E6EAEC"/>
            </a:solidFill>
            <a:ln>
              <a:noFill/>
            </a:ln>
          </p:spPr>
          <p:txBody>
            <a:bodyPr vert="horz" wrap="square" lIns="68580" tIns="34290" rIns="68580" bIns="34290" numCol="1" anchor="t" anchorCtr="0" compatLnSpc="1"/>
            <a:lstStyle/>
            <a:p>
              <a:endParaRPr lang="zh-CN" altLang="en-US" sz="1400"/>
            </a:p>
          </p:txBody>
        </p:sp>
        <p:sp>
          <p:nvSpPr>
            <p:cNvPr id="1050019" name="Oval 25"/>
            <p:cNvSpPr>
              <a:spLocks noChangeArrowheads="1"/>
            </p:cNvSpPr>
            <p:nvPr/>
          </p:nvSpPr>
          <p:spPr bwMode="auto">
            <a:xfrm>
              <a:off x="3584663" y="2228719"/>
              <a:ext cx="60912" cy="58011"/>
            </a:xfrm>
            <a:prstGeom prst="ellipse">
              <a:avLst/>
            </a:prstGeom>
            <a:solidFill>
              <a:srgbClr val="454444"/>
            </a:solidFill>
            <a:ln>
              <a:noFill/>
            </a:ln>
          </p:spPr>
          <p:txBody>
            <a:bodyPr vert="horz" wrap="square" lIns="68580" tIns="34290" rIns="68580" bIns="34290" numCol="1" anchor="t" anchorCtr="0" compatLnSpc="1"/>
            <a:lstStyle/>
            <a:p>
              <a:endParaRPr lang="zh-CN" altLang="en-US" sz="1400"/>
            </a:p>
          </p:txBody>
        </p:sp>
        <p:sp>
          <p:nvSpPr>
            <p:cNvPr id="1050020" name="Freeform 42"/>
            <p:cNvSpPr>
              <a:spLocks noEditPoints="1"/>
            </p:cNvSpPr>
            <p:nvPr/>
          </p:nvSpPr>
          <p:spPr bwMode="auto">
            <a:xfrm>
              <a:off x="4317057" y="2183760"/>
              <a:ext cx="195788" cy="401729"/>
            </a:xfrm>
            <a:custGeom>
              <a:avLst/>
              <a:gdLst>
                <a:gd name="T0" fmla="*/ 42 w 57"/>
                <a:gd name="T1" fmla="*/ 64 h 117"/>
                <a:gd name="T2" fmla="*/ 43 w 57"/>
                <a:gd name="T3" fmla="*/ 68 h 117"/>
                <a:gd name="T4" fmla="*/ 42 w 57"/>
                <a:gd name="T5" fmla="*/ 71 h 117"/>
                <a:gd name="T6" fmla="*/ 33 w 57"/>
                <a:gd name="T7" fmla="*/ 83 h 117"/>
                <a:gd name="T8" fmla="*/ 32 w 57"/>
                <a:gd name="T9" fmla="*/ 85 h 117"/>
                <a:gd name="T10" fmla="*/ 30 w 57"/>
                <a:gd name="T11" fmla="*/ 83 h 117"/>
                <a:gd name="T12" fmla="*/ 28 w 57"/>
                <a:gd name="T13" fmla="*/ 81 h 117"/>
                <a:gd name="T14" fmla="*/ 29 w 57"/>
                <a:gd name="T15" fmla="*/ 92 h 117"/>
                <a:gd name="T16" fmla="*/ 30 w 57"/>
                <a:gd name="T17" fmla="*/ 92 h 117"/>
                <a:gd name="T18" fmla="*/ 32 w 57"/>
                <a:gd name="T19" fmla="*/ 91 h 117"/>
                <a:gd name="T20" fmla="*/ 33 w 57"/>
                <a:gd name="T21" fmla="*/ 94 h 117"/>
                <a:gd name="T22" fmla="*/ 51 w 57"/>
                <a:gd name="T23" fmla="*/ 117 h 117"/>
                <a:gd name="T24" fmla="*/ 57 w 57"/>
                <a:gd name="T25" fmla="*/ 109 h 117"/>
                <a:gd name="T26" fmla="*/ 48 w 57"/>
                <a:gd name="T27" fmla="*/ 74 h 117"/>
                <a:gd name="T28" fmla="*/ 48 w 57"/>
                <a:gd name="T29" fmla="*/ 70 h 117"/>
                <a:gd name="T30" fmla="*/ 45 w 57"/>
                <a:gd name="T31" fmla="*/ 60 h 117"/>
                <a:gd name="T32" fmla="*/ 11 w 57"/>
                <a:gd name="T33" fmla="*/ 46 h 117"/>
                <a:gd name="T34" fmla="*/ 9 w 57"/>
                <a:gd name="T35" fmla="*/ 54 h 117"/>
                <a:gd name="T36" fmla="*/ 9 w 57"/>
                <a:gd name="T37" fmla="*/ 58 h 117"/>
                <a:gd name="T38" fmla="*/ 0 w 57"/>
                <a:gd name="T39" fmla="*/ 54 h 117"/>
                <a:gd name="T40" fmla="*/ 0 w 57"/>
                <a:gd name="T41" fmla="*/ 70 h 117"/>
                <a:gd name="T42" fmla="*/ 1 w 57"/>
                <a:gd name="T43" fmla="*/ 70 h 117"/>
                <a:gd name="T44" fmla="*/ 3 w 57"/>
                <a:gd name="T45" fmla="*/ 69 h 117"/>
                <a:gd name="T46" fmla="*/ 8 w 57"/>
                <a:gd name="T47" fmla="*/ 78 h 117"/>
                <a:gd name="T48" fmla="*/ 4 w 57"/>
                <a:gd name="T49" fmla="*/ 84 h 117"/>
                <a:gd name="T50" fmla="*/ 1 w 57"/>
                <a:gd name="T51" fmla="*/ 80 h 117"/>
                <a:gd name="T52" fmla="*/ 0 w 57"/>
                <a:gd name="T53" fmla="*/ 80 h 117"/>
                <a:gd name="T54" fmla="*/ 0 w 57"/>
                <a:gd name="T55" fmla="*/ 85 h 117"/>
                <a:gd name="T56" fmla="*/ 24 w 57"/>
                <a:gd name="T57" fmla="*/ 106 h 117"/>
                <a:gd name="T58" fmla="*/ 24 w 57"/>
                <a:gd name="T59" fmla="*/ 89 h 117"/>
                <a:gd name="T60" fmla="*/ 23 w 57"/>
                <a:gd name="T61" fmla="*/ 89 h 117"/>
                <a:gd name="T62" fmla="*/ 21 w 57"/>
                <a:gd name="T63" fmla="*/ 90 h 117"/>
                <a:gd name="T64" fmla="*/ 16 w 57"/>
                <a:gd name="T65" fmla="*/ 81 h 117"/>
                <a:gd name="T66" fmla="*/ 20 w 57"/>
                <a:gd name="T67" fmla="*/ 76 h 117"/>
                <a:gd name="T68" fmla="*/ 23 w 57"/>
                <a:gd name="T69" fmla="*/ 79 h 117"/>
                <a:gd name="T70" fmla="*/ 24 w 57"/>
                <a:gd name="T71" fmla="*/ 80 h 117"/>
                <a:gd name="T72" fmla="*/ 24 w 57"/>
                <a:gd name="T73" fmla="*/ 64 h 117"/>
                <a:gd name="T74" fmla="*/ 14 w 57"/>
                <a:gd name="T75" fmla="*/ 57 h 117"/>
                <a:gd name="T76" fmla="*/ 15 w 57"/>
                <a:gd name="T77" fmla="*/ 53 h 117"/>
                <a:gd name="T78" fmla="*/ 11 w 57"/>
                <a:gd name="T79" fmla="*/ 46 h 117"/>
                <a:gd name="T80" fmla="*/ 0 w 57"/>
                <a:gd name="T81" fmla="*/ 8 h 117"/>
                <a:gd name="T82" fmla="*/ 9 w 57"/>
                <a:gd name="T83" fmla="*/ 43 h 117"/>
                <a:gd name="T84" fmla="*/ 9 w 57"/>
                <a:gd name="T85" fmla="*/ 41 h 117"/>
                <a:gd name="T86" fmla="*/ 8 w 57"/>
                <a:gd name="T87" fmla="*/ 35 h 117"/>
                <a:gd name="T88" fmla="*/ 12 w 57"/>
                <a:gd name="T89" fmla="*/ 30 h 117"/>
                <a:gd name="T90" fmla="*/ 15 w 57"/>
                <a:gd name="T91" fmla="*/ 42 h 117"/>
                <a:gd name="T92" fmla="*/ 15 w 57"/>
                <a:gd name="T93" fmla="*/ 45 h 117"/>
                <a:gd name="T94" fmla="*/ 24 w 57"/>
                <a:gd name="T95" fmla="*/ 49 h 117"/>
                <a:gd name="T96" fmla="*/ 24 w 57"/>
                <a:gd name="T97" fmla="*/ 33 h 117"/>
                <a:gd name="T98" fmla="*/ 23 w 57"/>
                <a:gd name="T99" fmla="*/ 33 h 117"/>
                <a:gd name="T100" fmla="*/ 21 w 57"/>
                <a:gd name="T101" fmla="*/ 34 h 117"/>
                <a:gd name="T102" fmla="*/ 16 w 57"/>
                <a:gd name="T103" fmla="*/ 25 h 117"/>
                <a:gd name="T104" fmla="*/ 20 w 57"/>
                <a:gd name="T105" fmla="*/ 20 h 117"/>
                <a:gd name="T106" fmla="*/ 23 w 57"/>
                <a:gd name="T107" fmla="*/ 23 h 117"/>
                <a:gd name="T108" fmla="*/ 24 w 57"/>
                <a:gd name="T109" fmla="*/ 24 h 117"/>
                <a:gd name="T110" fmla="*/ 24 w 57"/>
                <a:gd name="T111" fmla="*/ 7 h 117"/>
                <a:gd name="T112" fmla="*/ 4 w 57"/>
                <a:gd name="T11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 h="117">
                  <a:moveTo>
                    <a:pt x="44" y="59"/>
                  </a:moveTo>
                  <a:cubicBezTo>
                    <a:pt x="43" y="59"/>
                    <a:pt x="42" y="61"/>
                    <a:pt x="42" y="64"/>
                  </a:cubicBezTo>
                  <a:cubicBezTo>
                    <a:pt x="42" y="65"/>
                    <a:pt x="42" y="66"/>
                    <a:pt x="42" y="68"/>
                  </a:cubicBezTo>
                  <a:cubicBezTo>
                    <a:pt x="43" y="68"/>
                    <a:pt x="43" y="68"/>
                    <a:pt x="43" y="68"/>
                  </a:cubicBezTo>
                  <a:cubicBezTo>
                    <a:pt x="43" y="71"/>
                    <a:pt x="43" y="71"/>
                    <a:pt x="42" y="71"/>
                  </a:cubicBezTo>
                  <a:cubicBezTo>
                    <a:pt x="42" y="71"/>
                    <a:pt x="42" y="71"/>
                    <a:pt x="42" y="71"/>
                  </a:cubicBezTo>
                  <a:cubicBezTo>
                    <a:pt x="33" y="68"/>
                    <a:pt x="33" y="68"/>
                    <a:pt x="33" y="68"/>
                  </a:cubicBezTo>
                  <a:cubicBezTo>
                    <a:pt x="33" y="83"/>
                    <a:pt x="33" y="83"/>
                    <a:pt x="33" y="83"/>
                  </a:cubicBezTo>
                  <a:cubicBezTo>
                    <a:pt x="33" y="84"/>
                    <a:pt x="33" y="85"/>
                    <a:pt x="32" y="85"/>
                  </a:cubicBezTo>
                  <a:cubicBezTo>
                    <a:pt x="32" y="85"/>
                    <a:pt x="32" y="85"/>
                    <a:pt x="32" y="85"/>
                  </a:cubicBezTo>
                  <a:cubicBezTo>
                    <a:pt x="32" y="85"/>
                    <a:pt x="31" y="84"/>
                    <a:pt x="31" y="84"/>
                  </a:cubicBezTo>
                  <a:cubicBezTo>
                    <a:pt x="30" y="83"/>
                    <a:pt x="30" y="83"/>
                    <a:pt x="30" y="83"/>
                  </a:cubicBezTo>
                  <a:cubicBezTo>
                    <a:pt x="30" y="82"/>
                    <a:pt x="29" y="81"/>
                    <a:pt x="29" y="81"/>
                  </a:cubicBezTo>
                  <a:cubicBezTo>
                    <a:pt x="28" y="81"/>
                    <a:pt x="28" y="81"/>
                    <a:pt x="28" y="81"/>
                  </a:cubicBezTo>
                  <a:cubicBezTo>
                    <a:pt x="26" y="81"/>
                    <a:pt x="25" y="83"/>
                    <a:pt x="25" y="85"/>
                  </a:cubicBezTo>
                  <a:cubicBezTo>
                    <a:pt x="25" y="88"/>
                    <a:pt x="27" y="92"/>
                    <a:pt x="29" y="92"/>
                  </a:cubicBezTo>
                  <a:cubicBezTo>
                    <a:pt x="29" y="93"/>
                    <a:pt x="29" y="93"/>
                    <a:pt x="29" y="93"/>
                  </a:cubicBezTo>
                  <a:cubicBezTo>
                    <a:pt x="30" y="93"/>
                    <a:pt x="30" y="92"/>
                    <a:pt x="30" y="92"/>
                  </a:cubicBezTo>
                  <a:cubicBezTo>
                    <a:pt x="31" y="92"/>
                    <a:pt x="31" y="92"/>
                    <a:pt x="31" y="92"/>
                  </a:cubicBezTo>
                  <a:cubicBezTo>
                    <a:pt x="31" y="91"/>
                    <a:pt x="31" y="91"/>
                    <a:pt x="32" y="91"/>
                  </a:cubicBezTo>
                  <a:cubicBezTo>
                    <a:pt x="32" y="91"/>
                    <a:pt x="32" y="91"/>
                    <a:pt x="32" y="91"/>
                  </a:cubicBezTo>
                  <a:cubicBezTo>
                    <a:pt x="33" y="92"/>
                    <a:pt x="33" y="93"/>
                    <a:pt x="33" y="94"/>
                  </a:cubicBezTo>
                  <a:cubicBezTo>
                    <a:pt x="33" y="109"/>
                    <a:pt x="33" y="109"/>
                    <a:pt x="33" y="109"/>
                  </a:cubicBezTo>
                  <a:cubicBezTo>
                    <a:pt x="51" y="117"/>
                    <a:pt x="51" y="117"/>
                    <a:pt x="51" y="117"/>
                  </a:cubicBezTo>
                  <a:cubicBezTo>
                    <a:pt x="52" y="117"/>
                    <a:pt x="52" y="117"/>
                    <a:pt x="53" y="117"/>
                  </a:cubicBezTo>
                  <a:cubicBezTo>
                    <a:pt x="55" y="117"/>
                    <a:pt x="57" y="114"/>
                    <a:pt x="57" y="109"/>
                  </a:cubicBezTo>
                  <a:cubicBezTo>
                    <a:pt x="57" y="78"/>
                    <a:pt x="57" y="78"/>
                    <a:pt x="57" y="78"/>
                  </a:cubicBezTo>
                  <a:cubicBezTo>
                    <a:pt x="48" y="74"/>
                    <a:pt x="48" y="74"/>
                    <a:pt x="48" y="74"/>
                  </a:cubicBezTo>
                  <a:cubicBezTo>
                    <a:pt x="47" y="73"/>
                    <a:pt x="46" y="72"/>
                    <a:pt x="47" y="70"/>
                  </a:cubicBezTo>
                  <a:cubicBezTo>
                    <a:pt x="48" y="70"/>
                    <a:pt x="48" y="70"/>
                    <a:pt x="48" y="70"/>
                  </a:cubicBezTo>
                  <a:cubicBezTo>
                    <a:pt x="48" y="69"/>
                    <a:pt x="48" y="68"/>
                    <a:pt x="48" y="67"/>
                  </a:cubicBezTo>
                  <a:cubicBezTo>
                    <a:pt x="48" y="64"/>
                    <a:pt x="47" y="60"/>
                    <a:pt x="45" y="60"/>
                  </a:cubicBezTo>
                  <a:cubicBezTo>
                    <a:pt x="45" y="60"/>
                    <a:pt x="45" y="59"/>
                    <a:pt x="44" y="59"/>
                  </a:cubicBezTo>
                  <a:moveTo>
                    <a:pt x="11" y="46"/>
                  </a:moveTo>
                  <a:cubicBezTo>
                    <a:pt x="10" y="46"/>
                    <a:pt x="9" y="48"/>
                    <a:pt x="9" y="50"/>
                  </a:cubicBezTo>
                  <a:cubicBezTo>
                    <a:pt x="9" y="52"/>
                    <a:pt x="9" y="53"/>
                    <a:pt x="9" y="54"/>
                  </a:cubicBezTo>
                  <a:cubicBezTo>
                    <a:pt x="9" y="55"/>
                    <a:pt x="9" y="55"/>
                    <a:pt x="9" y="55"/>
                  </a:cubicBezTo>
                  <a:cubicBezTo>
                    <a:pt x="10" y="57"/>
                    <a:pt x="10" y="58"/>
                    <a:pt x="9" y="58"/>
                  </a:cubicBezTo>
                  <a:cubicBezTo>
                    <a:pt x="9" y="58"/>
                    <a:pt x="9" y="58"/>
                    <a:pt x="9" y="58"/>
                  </a:cubicBezTo>
                  <a:cubicBezTo>
                    <a:pt x="0" y="54"/>
                    <a:pt x="0" y="54"/>
                    <a:pt x="0" y="54"/>
                  </a:cubicBezTo>
                  <a:cubicBezTo>
                    <a:pt x="0" y="70"/>
                    <a:pt x="0" y="70"/>
                    <a:pt x="0" y="70"/>
                  </a:cubicBezTo>
                  <a:cubicBezTo>
                    <a:pt x="0" y="70"/>
                    <a:pt x="0" y="70"/>
                    <a:pt x="0" y="70"/>
                  </a:cubicBezTo>
                  <a:cubicBezTo>
                    <a:pt x="0" y="71"/>
                    <a:pt x="0" y="71"/>
                    <a:pt x="0" y="71"/>
                  </a:cubicBezTo>
                  <a:cubicBezTo>
                    <a:pt x="1" y="70"/>
                    <a:pt x="1" y="70"/>
                    <a:pt x="1" y="70"/>
                  </a:cubicBezTo>
                  <a:cubicBezTo>
                    <a:pt x="1" y="70"/>
                    <a:pt x="1" y="70"/>
                    <a:pt x="1" y="70"/>
                  </a:cubicBezTo>
                  <a:cubicBezTo>
                    <a:pt x="2" y="70"/>
                    <a:pt x="2" y="69"/>
                    <a:pt x="3" y="69"/>
                  </a:cubicBezTo>
                  <a:cubicBezTo>
                    <a:pt x="3" y="69"/>
                    <a:pt x="4" y="69"/>
                    <a:pt x="4" y="70"/>
                  </a:cubicBezTo>
                  <a:cubicBezTo>
                    <a:pt x="6" y="70"/>
                    <a:pt x="8" y="74"/>
                    <a:pt x="8" y="78"/>
                  </a:cubicBezTo>
                  <a:cubicBezTo>
                    <a:pt x="8" y="82"/>
                    <a:pt x="7" y="84"/>
                    <a:pt x="5" y="84"/>
                  </a:cubicBezTo>
                  <a:cubicBezTo>
                    <a:pt x="4" y="84"/>
                    <a:pt x="4" y="84"/>
                    <a:pt x="4" y="84"/>
                  </a:cubicBezTo>
                  <a:cubicBezTo>
                    <a:pt x="3" y="83"/>
                    <a:pt x="2" y="82"/>
                    <a:pt x="1" y="81"/>
                  </a:cubicBezTo>
                  <a:cubicBezTo>
                    <a:pt x="1" y="80"/>
                    <a:pt x="1" y="80"/>
                    <a:pt x="1" y="80"/>
                  </a:cubicBezTo>
                  <a:cubicBezTo>
                    <a:pt x="1" y="80"/>
                    <a:pt x="0" y="80"/>
                    <a:pt x="0" y="80"/>
                  </a:cubicBezTo>
                  <a:cubicBezTo>
                    <a:pt x="0" y="80"/>
                    <a:pt x="0" y="80"/>
                    <a:pt x="0" y="80"/>
                  </a:cubicBezTo>
                  <a:cubicBezTo>
                    <a:pt x="0" y="80"/>
                    <a:pt x="0" y="80"/>
                    <a:pt x="0" y="80"/>
                  </a:cubicBezTo>
                  <a:cubicBezTo>
                    <a:pt x="0" y="85"/>
                    <a:pt x="0" y="85"/>
                    <a:pt x="0" y="85"/>
                  </a:cubicBezTo>
                  <a:cubicBezTo>
                    <a:pt x="0" y="91"/>
                    <a:pt x="2" y="97"/>
                    <a:pt x="6" y="98"/>
                  </a:cubicBezTo>
                  <a:cubicBezTo>
                    <a:pt x="24" y="106"/>
                    <a:pt x="24" y="106"/>
                    <a:pt x="24" y="106"/>
                  </a:cubicBezTo>
                  <a:cubicBezTo>
                    <a:pt x="24" y="90"/>
                    <a:pt x="24" y="90"/>
                    <a:pt x="24" y="90"/>
                  </a:cubicBezTo>
                  <a:cubicBezTo>
                    <a:pt x="24" y="89"/>
                    <a:pt x="24" y="89"/>
                    <a:pt x="24" y="89"/>
                  </a:cubicBezTo>
                  <a:cubicBezTo>
                    <a:pt x="23" y="89"/>
                    <a:pt x="23" y="89"/>
                    <a:pt x="23" y="89"/>
                  </a:cubicBezTo>
                  <a:cubicBezTo>
                    <a:pt x="23" y="89"/>
                    <a:pt x="23" y="89"/>
                    <a:pt x="23" y="89"/>
                  </a:cubicBezTo>
                  <a:cubicBezTo>
                    <a:pt x="22" y="90"/>
                    <a:pt x="22" y="90"/>
                    <a:pt x="22" y="90"/>
                  </a:cubicBezTo>
                  <a:cubicBezTo>
                    <a:pt x="22" y="90"/>
                    <a:pt x="21" y="90"/>
                    <a:pt x="21" y="90"/>
                  </a:cubicBezTo>
                  <a:cubicBezTo>
                    <a:pt x="20" y="90"/>
                    <a:pt x="20" y="90"/>
                    <a:pt x="20" y="90"/>
                  </a:cubicBezTo>
                  <a:cubicBezTo>
                    <a:pt x="18" y="89"/>
                    <a:pt x="16" y="85"/>
                    <a:pt x="16" y="81"/>
                  </a:cubicBezTo>
                  <a:cubicBezTo>
                    <a:pt x="16" y="78"/>
                    <a:pt x="17" y="76"/>
                    <a:pt x="19" y="76"/>
                  </a:cubicBezTo>
                  <a:cubicBezTo>
                    <a:pt x="19" y="76"/>
                    <a:pt x="20" y="76"/>
                    <a:pt x="20" y="76"/>
                  </a:cubicBezTo>
                  <a:cubicBezTo>
                    <a:pt x="21" y="76"/>
                    <a:pt x="22" y="77"/>
                    <a:pt x="22" y="78"/>
                  </a:cubicBezTo>
                  <a:cubicBezTo>
                    <a:pt x="23" y="79"/>
                    <a:pt x="23" y="79"/>
                    <a:pt x="23" y="79"/>
                  </a:cubicBezTo>
                  <a:cubicBezTo>
                    <a:pt x="23" y="80"/>
                    <a:pt x="23" y="80"/>
                    <a:pt x="23" y="80"/>
                  </a:cubicBezTo>
                  <a:cubicBezTo>
                    <a:pt x="24" y="80"/>
                    <a:pt x="24" y="80"/>
                    <a:pt x="24" y="80"/>
                  </a:cubicBezTo>
                  <a:cubicBezTo>
                    <a:pt x="24" y="80"/>
                    <a:pt x="24" y="80"/>
                    <a:pt x="24" y="80"/>
                  </a:cubicBezTo>
                  <a:cubicBezTo>
                    <a:pt x="24" y="64"/>
                    <a:pt x="24" y="64"/>
                    <a:pt x="24" y="64"/>
                  </a:cubicBezTo>
                  <a:cubicBezTo>
                    <a:pt x="15" y="60"/>
                    <a:pt x="15" y="60"/>
                    <a:pt x="15" y="60"/>
                  </a:cubicBezTo>
                  <a:cubicBezTo>
                    <a:pt x="14" y="60"/>
                    <a:pt x="13" y="59"/>
                    <a:pt x="14" y="57"/>
                  </a:cubicBezTo>
                  <a:cubicBezTo>
                    <a:pt x="15" y="56"/>
                    <a:pt x="15" y="56"/>
                    <a:pt x="15" y="56"/>
                  </a:cubicBezTo>
                  <a:cubicBezTo>
                    <a:pt x="15" y="55"/>
                    <a:pt x="15" y="54"/>
                    <a:pt x="15" y="53"/>
                  </a:cubicBezTo>
                  <a:cubicBezTo>
                    <a:pt x="15" y="50"/>
                    <a:pt x="14" y="47"/>
                    <a:pt x="12" y="46"/>
                  </a:cubicBezTo>
                  <a:cubicBezTo>
                    <a:pt x="12" y="46"/>
                    <a:pt x="11" y="46"/>
                    <a:pt x="11" y="46"/>
                  </a:cubicBezTo>
                  <a:moveTo>
                    <a:pt x="4" y="0"/>
                  </a:moveTo>
                  <a:cubicBezTo>
                    <a:pt x="2" y="0"/>
                    <a:pt x="0" y="3"/>
                    <a:pt x="0" y="8"/>
                  </a:cubicBezTo>
                  <a:cubicBezTo>
                    <a:pt x="0" y="39"/>
                    <a:pt x="0" y="39"/>
                    <a:pt x="0" y="39"/>
                  </a:cubicBezTo>
                  <a:cubicBezTo>
                    <a:pt x="9" y="43"/>
                    <a:pt x="9" y="43"/>
                    <a:pt x="9" y="43"/>
                  </a:cubicBezTo>
                  <a:cubicBezTo>
                    <a:pt x="9" y="43"/>
                    <a:pt x="9" y="43"/>
                    <a:pt x="9" y="43"/>
                  </a:cubicBezTo>
                  <a:cubicBezTo>
                    <a:pt x="9" y="42"/>
                    <a:pt x="9" y="41"/>
                    <a:pt x="9" y="41"/>
                  </a:cubicBezTo>
                  <a:cubicBezTo>
                    <a:pt x="9" y="40"/>
                    <a:pt x="9" y="40"/>
                    <a:pt x="9" y="40"/>
                  </a:cubicBezTo>
                  <a:cubicBezTo>
                    <a:pt x="8" y="38"/>
                    <a:pt x="8" y="37"/>
                    <a:pt x="8" y="35"/>
                  </a:cubicBezTo>
                  <a:cubicBezTo>
                    <a:pt x="8" y="32"/>
                    <a:pt x="9" y="30"/>
                    <a:pt x="11" y="30"/>
                  </a:cubicBezTo>
                  <a:cubicBezTo>
                    <a:pt x="11" y="30"/>
                    <a:pt x="12" y="30"/>
                    <a:pt x="12" y="30"/>
                  </a:cubicBezTo>
                  <a:cubicBezTo>
                    <a:pt x="14" y="31"/>
                    <a:pt x="16" y="35"/>
                    <a:pt x="16" y="39"/>
                  </a:cubicBezTo>
                  <a:cubicBezTo>
                    <a:pt x="16" y="40"/>
                    <a:pt x="16" y="41"/>
                    <a:pt x="15" y="42"/>
                  </a:cubicBezTo>
                  <a:cubicBezTo>
                    <a:pt x="15" y="43"/>
                    <a:pt x="15" y="43"/>
                    <a:pt x="15" y="43"/>
                  </a:cubicBezTo>
                  <a:cubicBezTo>
                    <a:pt x="15" y="44"/>
                    <a:pt x="14" y="44"/>
                    <a:pt x="15" y="45"/>
                  </a:cubicBezTo>
                  <a:cubicBezTo>
                    <a:pt x="15" y="45"/>
                    <a:pt x="15" y="45"/>
                    <a:pt x="15" y="45"/>
                  </a:cubicBezTo>
                  <a:cubicBezTo>
                    <a:pt x="24" y="49"/>
                    <a:pt x="24" y="49"/>
                    <a:pt x="24" y="49"/>
                  </a:cubicBezTo>
                  <a:cubicBezTo>
                    <a:pt x="24" y="33"/>
                    <a:pt x="24" y="33"/>
                    <a:pt x="24" y="33"/>
                  </a:cubicBezTo>
                  <a:cubicBezTo>
                    <a:pt x="24" y="33"/>
                    <a:pt x="24" y="33"/>
                    <a:pt x="24" y="33"/>
                  </a:cubicBezTo>
                  <a:cubicBezTo>
                    <a:pt x="24" y="33"/>
                    <a:pt x="24" y="33"/>
                    <a:pt x="24" y="33"/>
                  </a:cubicBezTo>
                  <a:cubicBezTo>
                    <a:pt x="23" y="33"/>
                    <a:pt x="23" y="33"/>
                    <a:pt x="23" y="33"/>
                  </a:cubicBezTo>
                  <a:cubicBezTo>
                    <a:pt x="22" y="33"/>
                    <a:pt x="22" y="33"/>
                    <a:pt x="22" y="33"/>
                  </a:cubicBezTo>
                  <a:cubicBezTo>
                    <a:pt x="22" y="34"/>
                    <a:pt x="21" y="34"/>
                    <a:pt x="21" y="34"/>
                  </a:cubicBezTo>
                  <a:cubicBezTo>
                    <a:pt x="21" y="34"/>
                    <a:pt x="20" y="34"/>
                    <a:pt x="20" y="34"/>
                  </a:cubicBezTo>
                  <a:cubicBezTo>
                    <a:pt x="18" y="33"/>
                    <a:pt x="16" y="29"/>
                    <a:pt x="16" y="25"/>
                  </a:cubicBezTo>
                  <a:cubicBezTo>
                    <a:pt x="16" y="22"/>
                    <a:pt x="17" y="19"/>
                    <a:pt x="19" y="19"/>
                  </a:cubicBezTo>
                  <a:cubicBezTo>
                    <a:pt x="19" y="19"/>
                    <a:pt x="20" y="19"/>
                    <a:pt x="20" y="20"/>
                  </a:cubicBezTo>
                  <a:cubicBezTo>
                    <a:pt x="21" y="20"/>
                    <a:pt x="22" y="21"/>
                    <a:pt x="22" y="22"/>
                  </a:cubicBezTo>
                  <a:cubicBezTo>
                    <a:pt x="23" y="23"/>
                    <a:pt x="23" y="23"/>
                    <a:pt x="23" y="23"/>
                  </a:cubicBezTo>
                  <a:cubicBezTo>
                    <a:pt x="23" y="23"/>
                    <a:pt x="23" y="23"/>
                    <a:pt x="24" y="24"/>
                  </a:cubicBezTo>
                  <a:cubicBezTo>
                    <a:pt x="24" y="24"/>
                    <a:pt x="24" y="24"/>
                    <a:pt x="24" y="24"/>
                  </a:cubicBezTo>
                  <a:cubicBezTo>
                    <a:pt x="24" y="23"/>
                    <a:pt x="24" y="23"/>
                    <a:pt x="24" y="23"/>
                  </a:cubicBezTo>
                  <a:cubicBezTo>
                    <a:pt x="24" y="7"/>
                    <a:pt x="24" y="7"/>
                    <a:pt x="24" y="7"/>
                  </a:cubicBezTo>
                  <a:cubicBezTo>
                    <a:pt x="6" y="0"/>
                    <a:pt x="6" y="0"/>
                    <a:pt x="6" y="0"/>
                  </a:cubicBezTo>
                  <a:cubicBezTo>
                    <a:pt x="5" y="0"/>
                    <a:pt x="5" y="0"/>
                    <a:pt x="4" y="0"/>
                  </a:cubicBezTo>
                </a:path>
              </a:pathLst>
            </a:custGeom>
            <a:solidFill>
              <a:schemeClr val="bg1"/>
            </a:solidFill>
            <a:ln>
              <a:noFill/>
            </a:ln>
          </p:spPr>
          <p:txBody>
            <a:bodyPr vert="horz" wrap="square" lIns="68580" tIns="34290" rIns="68580" bIns="34290" numCol="1" anchor="t" anchorCtr="0" compatLnSpc="1"/>
            <a:lstStyle/>
            <a:p>
              <a:endParaRPr lang="zh-CN" altLang="en-US" sz="1400"/>
            </a:p>
          </p:txBody>
        </p:sp>
        <p:sp>
          <p:nvSpPr>
            <p:cNvPr id="1050021" name="文本框 117"/>
            <p:cNvSpPr txBox="1"/>
            <p:nvPr/>
          </p:nvSpPr>
          <p:spPr>
            <a:xfrm>
              <a:off x="3450767" y="1735255"/>
              <a:ext cx="452755" cy="437515"/>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a:t>
              </a:r>
              <a:r>
                <a:rPr lang="en-US" sz="2400" dirty="0">
                  <a:solidFill>
                    <a:srgbClr val="605E5E"/>
                  </a:solidFill>
                  <a:latin typeface="Impact" panose="020B0806030902050204" pitchFamily="34" charset="0"/>
                  <a:cs typeface="Aharoni" panose="02010803020104030203" pitchFamily="2" charset="-79"/>
                </a:rPr>
                <a:t>4</a:t>
              </a:r>
            </a:p>
          </p:txBody>
        </p:sp>
        <p:sp>
          <p:nvSpPr>
            <p:cNvPr id="1050022" name="文本框 118"/>
            <p:cNvSpPr txBox="1"/>
            <p:nvPr/>
          </p:nvSpPr>
          <p:spPr>
            <a:xfrm>
              <a:off x="736111" y="1800660"/>
              <a:ext cx="2848610" cy="899160"/>
            </a:xfrm>
            <a:prstGeom prst="rect">
              <a:avLst/>
            </a:prstGeom>
            <a:noFill/>
          </p:spPr>
          <p:txBody>
            <a:bodyPr wrap="square" lIns="68580" tIns="34290" rIns="68580" bIns="34290" rtlCol="0">
              <a:spAutoFit/>
            </a:bodyPr>
            <a:lstStyle/>
            <a:p>
              <a:pPr algn="l" fontAlgn="auto">
                <a:lnSpc>
                  <a:spcPct val="150000"/>
                </a:lnSpc>
              </a:pPr>
              <a:r>
                <a:rPr lang="en-US" altLang="zh-CN" sz="1200" b="1" dirty="0">
                  <a:solidFill>
                    <a:srgbClr val="404040"/>
                  </a:solidFill>
                  <a:latin typeface="微软雅黑" panose="020B0503020204020204" pitchFamily="34" charset="-122"/>
                  <a:ea typeface="微软雅黑" panose="020B0503020204020204" pitchFamily="34" charset="-122"/>
                  <a:cs typeface="Tahoma" panose="020B0604030504040204" pitchFamily="34" charset="0"/>
                </a:rPr>
                <a:t>了解工作场所产生或者可能产生的职业病危害因素、危害后果和应当采取的职业病防护措施.</a:t>
              </a:r>
            </a:p>
          </p:txBody>
        </p:sp>
      </p:grpSp>
      <p:grpSp>
        <p:nvGrpSpPr>
          <p:cNvPr id="490" name="组合 102"/>
          <p:cNvGrpSpPr/>
          <p:nvPr/>
        </p:nvGrpSpPr>
        <p:grpSpPr>
          <a:xfrm>
            <a:off x="4072852" y="1720404"/>
            <a:ext cx="1962149" cy="989603"/>
            <a:chOff x="4089362" y="947609"/>
            <a:chExt cx="1962149" cy="989603"/>
          </a:xfrm>
        </p:grpSpPr>
        <p:sp>
          <p:nvSpPr>
            <p:cNvPr id="1050023" name="Freeform 19"/>
            <p:cNvSpPr/>
            <p:nvPr/>
          </p:nvSpPr>
          <p:spPr bwMode="auto">
            <a:xfrm>
              <a:off x="4089362" y="1249777"/>
              <a:ext cx="656979" cy="687435"/>
            </a:xfrm>
            <a:custGeom>
              <a:avLst/>
              <a:gdLst>
                <a:gd name="T0" fmla="*/ 0 w 453"/>
                <a:gd name="T1" fmla="*/ 0 h 474"/>
                <a:gd name="T2" fmla="*/ 453 w 453"/>
                <a:gd name="T3" fmla="*/ 194 h 474"/>
                <a:gd name="T4" fmla="*/ 453 w 453"/>
                <a:gd name="T5" fmla="*/ 474 h 474"/>
                <a:gd name="T6" fmla="*/ 0 w 453"/>
                <a:gd name="T7" fmla="*/ 277 h 474"/>
                <a:gd name="T8" fmla="*/ 0 w 453"/>
                <a:gd name="T9" fmla="*/ 0 h 474"/>
              </a:gdLst>
              <a:ahLst/>
              <a:cxnLst>
                <a:cxn ang="0">
                  <a:pos x="T0" y="T1"/>
                </a:cxn>
                <a:cxn ang="0">
                  <a:pos x="T2" y="T3"/>
                </a:cxn>
                <a:cxn ang="0">
                  <a:pos x="T4" y="T5"/>
                </a:cxn>
                <a:cxn ang="0">
                  <a:pos x="T6" y="T7"/>
                </a:cxn>
                <a:cxn ang="0">
                  <a:pos x="T8" y="T9"/>
                </a:cxn>
              </a:cxnLst>
              <a:rect l="0" t="0" r="r" b="b"/>
              <a:pathLst>
                <a:path w="453" h="474">
                  <a:moveTo>
                    <a:pt x="0" y="0"/>
                  </a:moveTo>
                  <a:lnTo>
                    <a:pt x="453" y="194"/>
                  </a:lnTo>
                  <a:lnTo>
                    <a:pt x="453" y="474"/>
                  </a:lnTo>
                  <a:lnTo>
                    <a:pt x="0" y="277"/>
                  </a:lnTo>
                  <a:lnTo>
                    <a:pt x="0" y="0"/>
                  </a:lnTo>
                </a:path>
              </a:pathLst>
            </a:custGeom>
            <a:noFill/>
            <a:ln>
              <a:noFill/>
            </a:ln>
          </p:spPr>
          <p:txBody>
            <a:bodyPr vert="horz" wrap="square" lIns="68580" tIns="34290" rIns="68580" bIns="34290" numCol="1" anchor="t" anchorCtr="0" compatLnSpc="1"/>
            <a:lstStyle/>
            <a:p>
              <a:endParaRPr lang="zh-CN" altLang="en-US" sz="1400"/>
            </a:p>
          </p:txBody>
        </p:sp>
        <p:sp>
          <p:nvSpPr>
            <p:cNvPr id="1050024" name="Oval 31"/>
            <p:cNvSpPr>
              <a:spLocks noChangeArrowheads="1"/>
            </p:cNvSpPr>
            <p:nvPr/>
          </p:nvSpPr>
          <p:spPr bwMode="auto">
            <a:xfrm>
              <a:off x="5500488" y="1397707"/>
              <a:ext cx="140678" cy="136327"/>
            </a:xfrm>
            <a:prstGeom prst="ellipse">
              <a:avLst/>
            </a:prstGeom>
            <a:solidFill>
              <a:srgbClr val="EAA756"/>
            </a:solidFill>
            <a:ln>
              <a:noFill/>
            </a:ln>
          </p:spPr>
          <p:txBody>
            <a:bodyPr vert="horz" wrap="square" lIns="68580" tIns="34290" rIns="68580" bIns="34290" numCol="1" anchor="t" anchorCtr="0" compatLnSpc="1"/>
            <a:lstStyle/>
            <a:p>
              <a:endParaRPr lang="zh-CN" altLang="en-US" sz="1400"/>
            </a:p>
          </p:txBody>
        </p:sp>
        <p:sp>
          <p:nvSpPr>
            <p:cNvPr id="1050025" name="Freeform 32"/>
            <p:cNvSpPr/>
            <p:nvPr/>
          </p:nvSpPr>
          <p:spPr bwMode="auto">
            <a:xfrm>
              <a:off x="5636816" y="1441214"/>
              <a:ext cx="268303" cy="49310"/>
            </a:xfrm>
            <a:custGeom>
              <a:avLst/>
              <a:gdLst>
                <a:gd name="T0" fmla="*/ 78 w 78"/>
                <a:gd name="T1" fmla="*/ 0 h 14"/>
                <a:gd name="T2" fmla="*/ 0 w 78"/>
                <a:gd name="T3" fmla="*/ 0 h 14"/>
                <a:gd name="T4" fmla="*/ 1 w 78"/>
                <a:gd name="T5" fmla="*/ 7 h 14"/>
                <a:gd name="T6" fmla="*/ 0 w 78"/>
                <a:gd name="T7" fmla="*/ 14 h 14"/>
                <a:gd name="T8" fmla="*/ 78 w 78"/>
                <a:gd name="T9" fmla="*/ 14 h 14"/>
                <a:gd name="T10" fmla="*/ 78 w 78"/>
                <a:gd name="T11" fmla="*/ 0 h 14"/>
              </a:gdLst>
              <a:ahLst/>
              <a:cxnLst>
                <a:cxn ang="0">
                  <a:pos x="T0" y="T1"/>
                </a:cxn>
                <a:cxn ang="0">
                  <a:pos x="T2" y="T3"/>
                </a:cxn>
                <a:cxn ang="0">
                  <a:pos x="T4" y="T5"/>
                </a:cxn>
                <a:cxn ang="0">
                  <a:pos x="T6" y="T7"/>
                </a:cxn>
                <a:cxn ang="0">
                  <a:pos x="T8" y="T9"/>
                </a:cxn>
                <a:cxn ang="0">
                  <a:pos x="T10" y="T11"/>
                </a:cxn>
              </a:cxnLst>
              <a:rect l="0" t="0" r="r" b="b"/>
              <a:pathLst>
                <a:path w="78" h="14">
                  <a:moveTo>
                    <a:pt x="78" y="0"/>
                  </a:moveTo>
                  <a:cubicBezTo>
                    <a:pt x="0" y="0"/>
                    <a:pt x="0" y="0"/>
                    <a:pt x="0" y="0"/>
                  </a:cubicBezTo>
                  <a:cubicBezTo>
                    <a:pt x="0" y="2"/>
                    <a:pt x="1" y="5"/>
                    <a:pt x="1" y="7"/>
                  </a:cubicBezTo>
                  <a:cubicBezTo>
                    <a:pt x="1" y="9"/>
                    <a:pt x="0" y="12"/>
                    <a:pt x="0" y="14"/>
                  </a:cubicBezTo>
                  <a:cubicBezTo>
                    <a:pt x="78" y="14"/>
                    <a:pt x="78" y="14"/>
                    <a:pt x="78" y="14"/>
                  </a:cubicBezTo>
                  <a:cubicBezTo>
                    <a:pt x="78" y="0"/>
                    <a:pt x="78" y="0"/>
                    <a:pt x="78" y="0"/>
                  </a:cubicBezTo>
                </a:path>
              </a:pathLst>
            </a:custGeom>
            <a:solidFill>
              <a:srgbClr val="C5CDCD"/>
            </a:solidFill>
            <a:ln>
              <a:noFill/>
            </a:ln>
          </p:spPr>
          <p:txBody>
            <a:bodyPr vert="horz" wrap="square" lIns="68580" tIns="34290" rIns="68580" bIns="34290" numCol="1" anchor="t" anchorCtr="0" compatLnSpc="1"/>
            <a:lstStyle/>
            <a:p>
              <a:endParaRPr lang="zh-CN" altLang="en-US" sz="1400"/>
            </a:p>
          </p:txBody>
        </p:sp>
        <p:sp>
          <p:nvSpPr>
            <p:cNvPr id="1050026" name="Freeform 33"/>
            <p:cNvSpPr/>
            <p:nvPr/>
          </p:nvSpPr>
          <p:spPr bwMode="auto">
            <a:xfrm>
              <a:off x="5568651" y="1441214"/>
              <a:ext cx="72515" cy="49310"/>
            </a:xfrm>
            <a:custGeom>
              <a:avLst/>
              <a:gdLst>
                <a:gd name="T0" fmla="*/ 20 w 21"/>
                <a:gd name="T1" fmla="*/ 0 h 14"/>
                <a:gd name="T2" fmla="*/ 0 w 21"/>
                <a:gd name="T3" fmla="*/ 0 h 14"/>
                <a:gd name="T4" fmla="*/ 0 w 21"/>
                <a:gd name="T5" fmla="*/ 14 h 14"/>
                <a:gd name="T6" fmla="*/ 20 w 21"/>
                <a:gd name="T7" fmla="*/ 14 h 14"/>
                <a:gd name="T8" fmla="*/ 21 w 21"/>
                <a:gd name="T9" fmla="*/ 7 h 14"/>
                <a:gd name="T10" fmla="*/ 20 w 21"/>
                <a:gd name="T11" fmla="*/ 0 h 14"/>
              </a:gdLst>
              <a:ahLst/>
              <a:cxnLst>
                <a:cxn ang="0">
                  <a:pos x="T0" y="T1"/>
                </a:cxn>
                <a:cxn ang="0">
                  <a:pos x="T2" y="T3"/>
                </a:cxn>
                <a:cxn ang="0">
                  <a:pos x="T4" y="T5"/>
                </a:cxn>
                <a:cxn ang="0">
                  <a:pos x="T6" y="T7"/>
                </a:cxn>
                <a:cxn ang="0">
                  <a:pos x="T8" y="T9"/>
                </a:cxn>
                <a:cxn ang="0">
                  <a:pos x="T10" y="T11"/>
                </a:cxn>
              </a:cxnLst>
              <a:rect l="0" t="0" r="r" b="b"/>
              <a:pathLst>
                <a:path w="21" h="14">
                  <a:moveTo>
                    <a:pt x="20" y="0"/>
                  </a:moveTo>
                  <a:cubicBezTo>
                    <a:pt x="0" y="0"/>
                    <a:pt x="0" y="0"/>
                    <a:pt x="0" y="0"/>
                  </a:cubicBezTo>
                  <a:cubicBezTo>
                    <a:pt x="0" y="14"/>
                    <a:pt x="0" y="14"/>
                    <a:pt x="0" y="14"/>
                  </a:cubicBezTo>
                  <a:cubicBezTo>
                    <a:pt x="20" y="14"/>
                    <a:pt x="20" y="14"/>
                    <a:pt x="20" y="14"/>
                  </a:cubicBezTo>
                  <a:cubicBezTo>
                    <a:pt x="20" y="12"/>
                    <a:pt x="21" y="9"/>
                    <a:pt x="21" y="7"/>
                  </a:cubicBezTo>
                  <a:cubicBezTo>
                    <a:pt x="21" y="5"/>
                    <a:pt x="20" y="2"/>
                    <a:pt x="20" y="0"/>
                  </a:cubicBezTo>
                </a:path>
              </a:pathLst>
            </a:custGeom>
            <a:solidFill>
              <a:srgbClr val="BA894D"/>
            </a:solidFill>
            <a:ln>
              <a:noFill/>
            </a:ln>
          </p:spPr>
          <p:txBody>
            <a:bodyPr vert="horz" wrap="square" lIns="68580" tIns="34290" rIns="68580" bIns="34290" numCol="1" anchor="t" anchorCtr="0" compatLnSpc="1"/>
            <a:lstStyle/>
            <a:p>
              <a:endParaRPr lang="zh-CN" altLang="en-US" sz="1400"/>
            </a:p>
          </p:txBody>
        </p:sp>
        <p:sp>
          <p:nvSpPr>
            <p:cNvPr id="1050027" name="Oval 34"/>
            <p:cNvSpPr>
              <a:spLocks noChangeArrowheads="1"/>
            </p:cNvSpPr>
            <p:nvPr/>
          </p:nvSpPr>
          <p:spPr bwMode="auto">
            <a:xfrm>
              <a:off x="5538196" y="1435413"/>
              <a:ext cx="60912" cy="60912"/>
            </a:xfrm>
            <a:prstGeom prst="ellipse">
              <a:avLst/>
            </a:prstGeom>
            <a:solidFill>
              <a:srgbClr val="E6EAEC"/>
            </a:solidFill>
            <a:ln>
              <a:noFill/>
            </a:ln>
          </p:spPr>
          <p:txBody>
            <a:bodyPr vert="horz" wrap="square" lIns="68580" tIns="34290" rIns="68580" bIns="34290" numCol="1" anchor="t" anchorCtr="0" compatLnSpc="1"/>
            <a:lstStyle/>
            <a:p>
              <a:endParaRPr lang="zh-CN" altLang="en-US" sz="1400"/>
            </a:p>
          </p:txBody>
        </p:sp>
        <p:sp>
          <p:nvSpPr>
            <p:cNvPr id="1050028" name="Oval 35"/>
            <p:cNvSpPr>
              <a:spLocks noChangeArrowheads="1"/>
            </p:cNvSpPr>
            <p:nvPr/>
          </p:nvSpPr>
          <p:spPr bwMode="auto">
            <a:xfrm>
              <a:off x="5874661" y="1435413"/>
              <a:ext cx="62363" cy="60912"/>
            </a:xfrm>
            <a:prstGeom prst="ellipse">
              <a:avLst/>
            </a:prstGeom>
            <a:solidFill>
              <a:srgbClr val="454444"/>
            </a:solidFill>
            <a:ln>
              <a:noFill/>
            </a:ln>
          </p:spPr>
          <p:txBody>
            <a:bodyPr vert="horz" wrap="square" lIns="68580" tIns="34290" rIns="68580" bIns="34290" numCol="1" anchor="t" anchorCtr="0" compatLnSpc="1"/>
            <a:lstStyle/>
            <a:p>
              <a:endParaRPr lang="zh-CN" altLang="en-US" sz="1400"/>
            </a:p>
          </p:txBody>
        </p:sp>
        <p:sp>
          <p:nvSpPr>
            <p:cNvPr id="1050029" name="文本框 119"/>
            <p:cNvSpPr txBox="1"/>
            <p:nvPr/>
          </p:nvSpPr>
          <p:spPr>
            <a:xfrm>
              <a:off x="5586056" y="947609"/>
              <a:ext cx="465455" cy="437515"/>
            </a:xfrm>
            <a:prstGeom prst="rect">
              <a:avLst/>
            </a:prstGeom>
            <a:noFill/>
          </p:spPr>
          <p:txBody>
            <a:bodyPr wrap="none" lIns="68580" tIns="34290" rIns="68580" bIns="34290" rtlCol="0">
              <a:spAutoFit/>
            </a:bodyPr>
            <a:lstStyle/>
            <a:p>
              <a:r>
                <a:rPr lang="en-US" altLang="zh-CN" sz="2400" dirty="0">
                  <a:solidFill>
                    <a:srgbClr val="605E5E"/>
                  </a:solidFill>
                  <a:latin typeface="Impact" panose="020B0806030902050204" pitchFamily="34" charset="0"/>
                  <a:cs typeface="Aharoni" panose="02010803020104030203" pitchFamily="2" charset="-79"/>
                </a:rPr>
                <a:t>06</a:t>
              </a:r>
              <a:endParaRPr lang="zh-CN" altLang="en-US" sz="2400" dirty="0">
                <a:solidFill>
                  <a:srgbClr val="605E5E"/>
                </a:solidFill>
                <a:latin typeface="Impact" panose="020B0806030902050204" pitchFamily="34" charset="0"/>
                <a:cs typeface="Aharoni" panose="02010803020104030203" pitchFamily="2" charset="-79"/>
              </a:endParaRPr>
            </a:p>
          </p:txBody>
        </p:sp>
      </p:grpSp>
      <p:sp>
        <p:nvSpPr>
          <p:cNvPr id="1050030" name="文本框 8"/>
          <p:cNvSpPr txBox="1"/>
          <p:nvPr/>
        </p:nvSpPr>
        <p:spPr>
          <a:xfrm>
            <a:off x="6043295" y="1887855"/>
            <a:ext cx="2739390" cy="62230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lnSpc>
                <a:spcPct val="150000"/>
              </a:lnSpc>
            </a:pPr>
            <a:r>
              <a:rPr lang="zh-CN" altLang="en-US" sz="1200" b="1" dirty="0" smtClean="0">
                <a:solidFill>
                  <a:srgbClr val="E74C2E"/>
                </a:solidFill>
                <a:latin typeface="微软雅黑" panose="020B0503020204020204" pitchFamily="34" charset="-122"/>
                <a:ea typeface="微软雅黑" panose="020B0503020204020204" pitchFamily="34" charset="-122"/>
              </a:rPr>
              <a:t>拒绝违章指挥和强令进行没有职业病防护措施的作业</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85"/>
                                        </p:tgtEl>
                                        <p:attrNameLst>
                                          <p:attrName>style.visibility</p:attrName>
                                        </p:attrNameLst>
                                      </p:cBhvr>
                                      <p:to>
                                        <p:strVal val="visible"/>
                                      </p:to>
                                    </p:set>
                                    <p:anim calcmode="lin" valueType="num">
                                      <p:cBhvr additive="base">
                                        <p:cTn id="7" dur="500" fill="hold"/>
                                        <p:tgtEl>
                                          <p:spTgt spid="485"/>
                                        </p:tgtEl>
                                        <p:attrNameLst>
                                          <p:attrName>ppt_x</p:attrName>
                                        </p:attrNameLst>
                                      </p:cBhvr>
                                      <p:tavLst>
                                        <p:tav tm="0">
                                          <p:val>
                                            <p:strVal val="#ppt_x"/>
                                          </p:val>
                                        </p:tav>
                                        <p:tav tm="100000">
                                          <p:val>
                                            <p:strVal val="#ppt_x"/>
                                          </p:val>
                                        </p:tav>
                                      </p:tavLst>
                                    </p:anim>
                                    <p:anim calcmode="lin" valueType="num">
                                      <p:cBhvr additive="base">
                                        <p:cTn id="8" dur="500" fill="hold"/>
                                        <p:tgtEl>
                                          <p:spTgt spid="48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86"/>
                                        </p:tgtEl>
                                        <p:attrNameLst>
                                          <p:attrName>style.visibility</p:attrName>
                                        </p:attrNameLst>
                                      </p:cBhvr>
                                      <p:to>
                                        <p:strVal val="visible"/>
                                      </p:to>
                                    </p:set>
                                    <p:anim calcmode="lin" valueType="num">
                                      <p:cBhvr additive="base">
                                        <p:cTn id="12" dur="500" fill="hold"/>
                                        <p:tgtEl>
                                          <p:spTgt spid="486"/>
                                        </p:tgtEl>
                                        <p:attrNameLst>
                                          <p:attrName>ppt_x</p:attrName>
                                        </p:attrNameLst>
                                      </p:cBhvr>
                                      <p:tavLst>
                                        <p:tav tm="0">
                                          <p:val>
                                            <p:strVal val="#ppt_x"/>
                                          </p:val>
                                        </p:tav>
                                        <p:tav tm="100000">
                                          <p:val>
                                            <p:strVal val="#ppt_x"/>
                                          </p:val>
                                        </p:tav>
                                      </p:tavLst>
                                    </p:anim>
                                    <p:anim calcmode="lin" valueType="num">
                                      <p:cBhvr additive="base">
                                        <p:cTn id="13" dur="500" fill="hold"/>
                                        <p:tgtEl>
                                          <p:spTgt spid="48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483"/>
                                        </p:tgtEl>
                                        <p:attrNameLst>
                                          <p:attrName>style.visibility</p:attrName>
                                        </p:attrNameLst>
                                      </p:cBhvr>
                                      <p:to>
                                        <p:strVal val="visible"/>
                                      </p:to>
                                    </p:set>
                                    <p:anim calcmode="lin" valueType="num">
                                      <p:cBhvr additive="base">
                                        <p:cTn id="17" dur="500" fill="hold"/>
                                        <p:tgtEl>
                                          <p:spTgt spid="483"/>
                                        </p:tgtEl>
                                        <p:attrNameLst>
                                          <p:attrName>ppt_x</p:attrName>
                                        </p:attrNameLst>
                                      </p:cBhvr>
                                      <p:tavLst>
                                        <p:tav tm="0">
                                          <p:val>
                                            <p:strVal val="#ppt_x"/>
                                          </p:val>
                                        </p:tav>
                                        <p:tav tm="100000">
                                          <p:val>
                                            <p:strVal val="#ppt_x"/>
                                          </p:val>
                                        </p:tav>
                                      </p:tavLst>
                                    </p:anim>
                                    <p:anim calcmode="lin" valueType="num">
                                      <p:cBhvr additive="base">
                                        <p:cTn id="18" dur="500" fill="hold"/>
                                        <p:tgtEl>
                                          <p:spTgt spid="48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484"/>
                                        </p:tgtEl>
                                        <p:attrNameLst>
                                          <p:attrName>style.visibility</p:attrName>
                                        </p:attrNameLst>
                                      </p:cBhvr>
                                      <p:to>
                                        <p:strVal val="visible"/>
                                      </p:to>
                                    </p:set>
                                    <p:anim calcmode="lin" valueType="num">
                                      <p:cBhvr additive="base">
                                        <p:cTn id="22" dur="500" fill="hold"/>
                                        <p:tgtEl>
                                          <p:spTgt spid="484"/>
                                        </p:tgtEl>
                                        <p:attrNameLst>
                                          <p:attrName>ppt_x</p:attrName>
                                        </p:attrNameLst>
                                      </p:cBhvr>
                                      <p:tavLst>
                                        <p:tav tm="0">
                                          <p:val>
                                            <p:strVal val="#ppt_x"/>
                                          </p:val>
                                        </p:tav>
                                        <p:tav tm="100000">
                                          <p:val>
                                            <p:strVal val="#ppt_x"/>
                                          </p:val>
                                        </p:tav>
                                      </p:tavLst>
                                    </p:anim>
                                    <p:anim calcmode="lin" valueType="num">
                                      <p:cBhvr additive="base">
                                        <p:cTn id="23" dur="500" fill="hold"/>
                                        <p:tgtEl>
                                          <p:spTgt spid="48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049999"/>
                                        </p:tgtEl>
                                        <p:attrNameLst>
                                          <p:attrName>style.visibility</p:attrName>
                                        </p:attrNameLst>
                                      </p:cBhvr>
                                      <p:to>
                                        <p:strVal val="visible"/>
                                      </p:to>
                                    </p:set>
                                    <p:anim calcmode="lin" valueType="num">
                                      <p:cBhvr additive="base">
                                        <p:cTn id="27" dur="500" fill="hold"/>
                                        <p:tgtEl>
                                          <p:spTgt spid="1049999"/>
                                        </p:tgtEl>
                                        <p:attrNameLst>
                                          <p:attrName>ppt_x</p:attrName>
                                        </p:attrNameLst>
                                      </p:cBhvr>
                                      <p:tavLst>
                                        <p:tav tm="0">
                                          <p:val>
                                            <p:strVal val="0-#ppt_w/2"/>
                                          </p:val>
                                        </p:tav>
                                        <p:tav tm="100000">
                                          <p:val>
                                            <p:strVal val="#ppt_x"/>
                                          </p:val>
                                        </p:tav>
                                      </p:tavLst>
                                    </p:anim>
                                    <p:anim calcmode="lin" valueType="num">
                                      <p:cBhvr additive="base">
                                        <p:cTn id="28" dur="500" fill="hold"/>
                                        <p:tgtEl>
                                          <p:spTgt spid="104999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1050000"/>
                                        </p:tgtEl>
                                        <p:attrNameLst>
                                          <p:attrName>style.visibility</p:attrName>
                                        </p:attrNameLst>
                                      </p:cBhvr>
                                      <p:to>
                                        <p:strVal val="visible"/>
                                      </p:to>
                                    </p:set>
                                    <p:anim calcmode="lin" valueType="num">
                                      <p:cBhvr additive="base">
                                        <p:cTn id="32" dur="500" fill="hold"/>
                                        <p:tgtEl>
                                          <p:spTgt spid="1050000"/>
                                        </p:tgtEl>
                                        <p:attrNameLst>
                                          <p:attrName>ppt_x</p:attrName>
                                        </p:attrNameLst>
                                      </p:cBhvr>
                                      <p:tavLst>
                                        <p:tav tm="0">
                                          <p:val>
                                            <p:strVal val="1+#ppt_w/2"/>
                                          </p:val>
                                        </p:tav>
                                        <p:tav tm="100000">
                                          <p:val>
                                            <p:strVal val="#ppt_x"/>
                                          </p:val>
                                        </p:tav>
                                      </p:tavLst>
                                    </p:anim>
                                    <p:anim calcmode="lin" valueType="num">
                                      <p:cBhvr additive="base">
                                        <p:cTn id="33" dur="500" fill="hold"/>
                                        <p:tgtEl>
                                          <p:spTgt spid="105000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050001"/>
                                        </p:tgtEl>
                                        <p:attrNameLst>
                                          <p:attrName>style.visibility</p:attrName>
                                        </p:attrNameLst>
                                      </p:cBhvr>
                                      <p:to>
                                        <p:strVal val="visible"/>
                                      </p:to>
                                    </p:set>
                                    <p:anim calcmode="lin" valueType="num">
                                      <p:cBhvr additive="base">
                                        <p:cTn id="37" dur="500" fill="hold"/>
                                        <p:tgtEl>
                                          <p:spTgt spid="1050001"/>
                                        </p:tgtEl>
                                        <p:attrNameLst>
                                          <p:attrName>ppt_x</p:attrName>
                                        </p:attrNameLst>
                                      </p:cBhvr>
                                      <p:tavLst>
                                        <p:tav tm="0">
                                          <p:val>
                                            <p:strVal val="0-#ppt_w/2"/>
                                          </p:val>
                                        </p:tav>
                                        <p:tav tm="100000">
                                          <p:val>
                                            <p:strVal val="#ppt_x"/>
                                          </p:val>
                                        </p:tav>
                                      </p:tavLst>
                                    </p:anim>
                                    <p:anim calcmode="lin" valueType="num">
                                      <p:cBhvr additive="base">
                                        <p:cTn id="38" dur="500" fill="hold"/>
                                        <p:tgtEl>
                                          <p:spTgt spid="105000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050002"/>
                                        </p:tgtEl>
                                        <p:attrNameLst>
                                          <p:attrName>style.visibility</p:attrName>
                                        </p:attrNameLst>
                                      </p:cBhvr>
                                      <p:to>
                                        <p:strVal val="visible"/>
                                      </p:to>
                                    </p:set>
                                    <p:anim calcmode="lin" valueType="num">
                                      <p:cBhvr additive="base">
                                        <p:cTn id="42" dur="500" fill="hold"/>
                                        <p:tgtEl>
                                          <p:spTgt spid="1050002"/>
                                        </p:tgtEl>
                                        <p:attrNameLst>
                                          <p:attrName>ppt_x</p:attrName>
                                        </p:attrNameLst>
                                      </p:cBhvr>
                                      <p:tavLst>
                                        <p:tav tm="0">
                                          <p:val>
                                            <p:strVal val="1+#ppt_w/2"/>
                                          </p:val>
                                        </p:tav>
                                        <p:tav tm="100000">
                                          <p:val>
                                            <p:strVal val="#ppt_x"/>
                                          </p:val>
                                        </p:tav>
                                      </p:tavLst>
                                    </p:anim>
                                    <p:anim calcmode="lin" valueType="num">
                                      <p:cBhvr additive="base">
                                        <p:cTn id="43" dur="500" fill="hold"/>
                                        <p:tgtEl>
                                          <p:spTgt spid="1050002"/>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1" fill="hold" nodeType="afterEffect">
                                  <p:stCondLst>
                                    <p:cond delay="0"/>
                                  </p:stCondLst>
                                  <p:childTnLst>
                                    <p:set>
                                      <p:cBhvr>
                                        <p:cTn id="46" dur="1" fill="hold">
                                          <p:stCondLst>
                                            <p:cond delay="0"/>
                                          </p:stCondLst>
                                        </p:cTn>
                                        <p:tgtEl>
                                          <p:spTgt spid="489"/>
                                        </p:tgtEl>
                                        <p:attrNameLst>
                                          <p:attrName>style.visibility</p:attrName>
                                        </p:attrNameLst>
                                      </p:cBhvr>
                                      <p:to>
                                        <p:strVal val="visible"/>
                                      </p:to>
                                    </p:set>
                                    <p:anim calcmode="lin" valueType="num">
                                      <p:cBhvr additive="base">
                                        <p:cTn id="47" dur="500" fill="hold"/>
                                        <p:tgtEl>
                                          <p:spTgt spid="489"/>
                                        </p:tgtEl>
                                        <p:attrNameLst>
                                          <p:attrName>ppt_x</p:attrName>
                                        </p:attrNameLst>
                                      </p:cBhvr>
                                      <p:tavLst>
                                        <p:tav tm="0">
                                          <p:val>
                                            <p:strVal val="#ppt_x"/>
                                          </p:val>
                                        </p:tav>
                                        <p:tav tm="100000">
                                          <p:val>
                                            <p:strVal val="#ppt_x"/>
                                          </p:val>
                                        </p:tav>
                                      </p:tavLst>
                                    </p:anim>
                                    <p:anim calcmode="lin" valueType="num">
                                      <p:cBhvr additive="base">
                                        <p:cTn id="48" dur="500" fill="hold"/>
                                        <p:tgtEl>
                                          <p:spTgt spid="489"/>
                                        </p:tgtEl>
                                        <p:attrNameLst>
                                          <p:attrName>ppt_y</p:attrName>
                                        </p:attrNameLst>
                                      </p:cBhvr>
                                      <p:tavLst>
                                        <p:tav tm="0">
                                          <p:val>
                                            <p:strVal val="0-#ppt_h/2"/>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050030"/>
                                        </p:tgtEl>
                                        <p:attrNameLst>
                                          <p:attrName>style.visibility</p:attrName>
                                        </p:attrNameLst>
                                      </p:cBhvr>
                                      <p:to>
                                        <p:strVal val="visible"/>
                                      </p:to>
                                    </p:set>
                                    <p:anim calcmode="lin" valueType="num">
                                      <p:cBhvr additive="base">
                                        <p:cTn id="52" dur="500" fill="hold"/>
                                        <p:tgtEl>
                                          <p:spTgt spid="1050030"/>
                                        </p:tgtEl>
                                        <p:attrNameLst>
                                          <p:attrName>ppt_x</p:attrName>
                                        </p:attrNameLst>
                                      </p:cBhvr>
                                      <p:tavLst>
                                        <p:tav tm="0">
                                          <p:val>
                                            <p:strVal val="0-#ppt_w/2"/>
                                          </p:val>
                                        </p:tav>
                                        <p:tav tm="100000">
                                          <p:val>
                                            <p:strVal val="#ppt_x"/>
                                          </p:val>
                                        </p:tav>
                                      </p:tavLst>
                                    </p:anim>
                                    <p:anim calcmode="lin" valueType="num">
                                      <p:cBhvr additive="base">
                                        <p:cTn id="53" dur="500" fill="hold"/>
                                        <p:tgtEl>
                                          <p:spTgt spid="1050030"/>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1" fill="hold" nodeType="afterEffect">
                                  <p:stCondLst>
                                    <p:cond delay="0"/>
                                  </p:stCondLst>
                                  <p:childTnLst>
                                    <p:set>
                                      <p:cBhvr>
                                        <p:cTn id="56" dur="1" fill="hold">
                                          <p:stCondLst>
                                            <p:cond delay="0"/>
                                          </p:stCondLst>
                                        </p:cTn>
                                        <p:tgtEl>
                                          <p:spTgt spid="490"/>
                                        </p:tgtEl>
                                        <p:attrNameLst>
                                          <p:attrName>style.visibility</p:attrName>
                                        </p:attrNameLst>
                                      </p:cBhvr>
                                      <p:to>
                                        <p:strVal val="visible"/>
                                      </p:to>
                                    </p:set>
                                    <p:anim calcmode="lin" valueType="num">
                                      <p:cBhvr additive="base">
                                        <p:cTn id="57" dur="500" fill="hold"/>
                                        <p:tgtEl>
                                          <p:spTgt spid="490"/>
                                        </p:tgtEl>
                                        <p:attrNameLst>
                                          <p:attrName>ppt_x</p:attrName>
                                        </p:attrNameLst>
                                      </p:cBhvr>
                                      <p:tavLst>
                                        <p:tav tm="0">
                                          <p:val>
                                            <p:strVal val="#ppt_x"/>
                                          </p:val>
                                        </p:tav>
                                        <p:tav tm="100000">
                                          <p:val>
                                            <p:strVal val="#ppt_x"/>
                                          </p:val>
                                        </p:tav>
                                      </p:tavLst>
                                    </p:anim>
                                    <p:anim calcmode="lin" valueType="num">
                                      <p:cBhvr additive="base">
                                        <p:cTn id="58" dur="500" fill="hold"/>
                                        <p:tgtEl>
                                          <p:spTgt spid="490"/>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 presetClass="entr" presetSubtype="1" fill="hold" nodeType="afterEffect">
                                  <p:stCondLst>
                                    <p:cond delay="0"/>
                                  </p:stCondLst>
                                  <p:childTnLst>
                                    <p:set>
                                      <p:cBhvr>
                                        <p:cTn id="61" dur="1" fill="hold">
                                          <p:stCondLst>
                                            <p:cond delay="0"/>
                                          </p:stCondLst>
                                        </p:cTn>
                                        <p:tgtEl>
                                          <p:spTgt spid="488"/>
                                        </p:tgtEl>
                                        <p:attrNameLst>
                                          <p:attrName>style.visibility</p:attrName>
                                        </p:attrNameLst>
                                      </p:cBhvr>
                                      <p:to>
                                        <p:strVal val="visible"/>
                                      </p:to>
                                    </p:set>
                                    <p:anim calcmode="lin" valueType="num">
                                      <p:cBhvr additive="base">
                                        <p:cTn id="62" dur="500" fill="hold"/>
                                        <p:tgtEl>
                                          <p:spTgt spid="488"/>
                                        </p:tgtEl>
                                        <p:attrNameLst>
                                          <p:attrName>ppt_x</p:attrName>
                                        </p:attrNameLst>
                                      </p:cBhvr>
                                      <p:tavLst>
                                        <p:tav tm="0">
                                          <p:val>
                                            <p:strVal val="#ppt_x"/>
                                          </p:val>
                                        </p:tav>
                                        <p:tav tm="100000">
                                          <p:val>
                                            <p:strVal val="#ppt_x"/>
                                          </p:val>
                                        </p:tav>
                                      </p:tavLst>
                                    </p:anim>
                                    <p:anim calcmode="lin" valueType="num">
                                      <p:cBhvr additive="base">
                                        <p:cTn id="63" dur="500" fill="hold"/>
                                        <p:tgtEl>
                                          <p:spTgt spid="4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999" grpId="0"/>
      <p:bldP spid="1050000" grpId="0"/>
      <p:bldP spid="1050001" grpId="0"/>
      <p:bldP spid="1050002" grpId="0"/>
      <p:bldP spid="10500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日期占位符 1"/>
          <p:cNvSpPr>
            <a:spLocks noGrp="1"/>
          </p:cNvSpPr>
          <p:nvPr>
            <p:ph type="dt" sz="half" idx="10"/>
          </p:nvPr>
        </p:nvSpPr>
        <p:spPr/>
        <p:txBody>
          <a:bodyPr/>
          <a:lstStyle/>
          <a:p>
            <a:fld id="{1B5EF3DA-2FF8-431E-8EFC-97E321B223B6}" type="datetime1">
              <a:rPr lang="zh-CN" altLang="en-US" smtClean="0"/>
              <a:t>2020/8/14</a:t>
            </a:fld>
            <a:endParaRPr lang="zh-CN" altLang="en-US"/>
          </a:p>
        </p:txBody>
      </p:sp>
      <p:sp>
        <p:nvSpPr>
          <p:cNvPr id="1048614" name="任意多边形 3"/>
          <p:cNvSpPr/>
          <p:nvPr/>
        </p:nvSpPr>
        <p:spPr>
          <a:xfrm>
            <a:off x="728345" y="1297940"/>
            <a:ext cx="8374380" cy="2809875"/>
          </a:xfrm>
          <a:custGeom>
            <a:avLst/>
            <a:gdLst>
              <a:gd name="connsiteX0" fmla="*/ 0 w 7462038"/>
              <a:gd name="connsiteY0" fmla="*/ 153512 h 2729851"/>
              <a:gd name="connsiteX1" fmla="*/ 206908 w 7462038"/>
              <a:gd name="connsiteY1" fmla="*/ 153512 h 2729851"/>
              <a:gd name="connsiteX2" fmla="*/ 620724 w 7462038"/>
              <a:gd name="connsiteY2" fmla="*/ 180210 h 2729851"/>
              <a:gd name="connsiteX3" fmla="*/ 1047889 w 7462038"/>
              <a:gd name="connsiteY3" fmla="*/ 233605 h 2729851"/>
              <a:gd name="connsiteX4" fmla="*/ 1448356 w 7462038"/>
              <a:gd name="connsiteY4" fmla="*/ 293675 h 2729851"/>
              <a:gd name="connsiteX5" fmla="*/ 1962289 w 7462038"/>
              <a:gd name="connsiteY5" fmla="*/ 433839 h 2729851"/>
              <a:gd name="connsiteX6" fmla="*/ 2356082 w 7462038"/>
              <a:gd name="connsiteY6" fmla="*/ 580677 h 2729851"/>
              <a:gd name="connsiteX7" fmla="*/ 2763223 w 7462038"/>
              <a:gd name="connsiteY7" fmla="*/ 774236 h 2729851"/>
              <a:gd name="connsiteX8" fmla="*/ 3263807 w 7462038"/>
              <a:gd name="connsiteY8" fmla="*/ 1061237 h 2729851"/>
              <a:gd name="connsiteX9" fmla="*/ 3550809 w 7462038"/>
              <a:gd name="connsiteY9" fmla="*/ 1294843 h 2729851"/>
              <a:gd name="connsiteX10" fmla="*/ 3764391 w 7462038"/>
              <a:gd name="connsiteY10" fmla="*/ 1508426 h 2729851"/>
              <a:gd name="connsiteX11" fmla="*/ 4038044 w 7462038"/>
              <a:gd name="connsiteY11" fmla="*/ 1815451 h 2729851"/>
              <a:gd name="connsiteX12" fmla="*/ 4244952 w 7462038"/>
              <a:gd name="connsiteY12" fmla="*/ 2142499 h 2729851"/>
              <a:gd name="connsiteX13" fmla="*/ 4358418 w 7462038"/>
              <a:gd name="connsiteY13" fmla="*/ 2429500 h 2729851"/>
              <a:gd name="connsiteX14" fmla="*/ 4418488 w 7462038"/>
              <a:gd name="connsiteY14" fmla="*/ 2663106 h 2729851"/>
              <a:gd name="connsiteX15" fmla="*/ 4431837 w 7462038"/>
              <a:gd name="connsiteY15" fmla="*/ 2729851 h 2729851"/>
              <a:gd name="connsiteX16" fmla="*/ 7462038 w 7462038"/>
              <a:gd name="connsiteY16" fmla="*/ 2723176 h 2729851"/>
              <a:gd name="connsiteX17" fmla="*/ 7328549 w 7462038"/>
              <a:gd name="connsiteY17" fmla="*/ 2469547 h 2729851"/>
              <a:gd name="connsiteX18" fmla="*/ 7148339 w 7462038"/>
              <a:gd name="connsiteY18" fmla="*/ 2189220 h 2729851"/>
              <a:gd name="connsiteX19" fmla="*/ 6948105 w 7462038"/>
              <a:gd name="connsiteY19" fmla="*/ 1948940 h 2729851"/>
              <a:gd name="connsiteX20" fmla="*/ 6701150 w 7462038"/>
              <a:gd name="connsiteY20" fmla="*/ 1728683 h 2729851"/>
              <a:gd name="connsiteX21" fmla="*/ 6540964 w 7462038"/>
              <a:gd name="connsiteY21" fmla="*/ 1581845 h 2729851"/>
              <a:gd name="connsiteX22" fmla="*/ 6414149 w 7462038"/>
              <a:gd name="connsiteY22" fmla="*/ 1481728 h 2729851"/>
              <a:gd name="connsiteX23" fmla="*/ 6100450 w 7462038"/>
              <a:gd name="connsiteY23" fmla="*/ 1248122 h 2729851"/>
              <a:gd name="connsiteX24" fmla="*/ 5626564 w 7462038"/>
              <a:gd name="connsiteY24" fmla="*/ 987818 h 2729851"/>
              <a:gd name="connsiteX25" fmla="*/ 5266143 w 7462038"/>
              <a:gd name="connsiteY25" fmla="*/ 774236 h 2729851"/>
              <a:gd name="connsiteX26" fmla="*/ 4732187 w 7462038"/>
              <a:gd name="connsiteY26" fmla="*/ 540630 h 2729851"/>
              <a:gd name="connsiteX27" fmla="*/ 4318371 w 7462038"/>
              <a:gd name="connsiteY27" fmla="*/ 393792 h 2729851"/>
              <a:gd name="connsiteX28" fmla="*/ 3884531 w 7462038"/>
              <a:gd name="connsiteY28" fmla="*/ 300350 h 2729851"/>
              <a:gd name="connsiteX29" fmla="*/ 3330552 w 7462038"/>
              <a:gd name="connsiteY29" fmla="*/ 200233 h 2729851"/>
              <a:gd name="connsiteX30" fmla="*/ 2923410 w 7462038"/>
              <a:gd name="connsiteY30" fmla="*/ 146837 h 2729851"/>
              <a:gd name="connsiteX31" fmla="*/ 2603037 w 7462038"/>
              <a:gd name="connsiteY31" fmla="*/ 120140 h 2729851"/>
              <a:gd name="connsiteX32" fmla="*/ 2242616 w 7462038"/>
              <a:gd name="connsiteY32" fmla="*/ 73418 h 2729851"/>
              <a:gd name="connsiteX33" fmla="*/ 1948940 w 7462038"/>
              <a:gd name="connsiteY33" fmla="*/ 93442 h 2729851"/>
              <a:gd name="connsiteX34" fmla="*/ 1795428 w 7462038"/>
              <a:gd name="connsiteY34" fmla="*/ 80093 h 2729851"/>
              <a:gd name="connsiteX35" fmla="*/ 1481729 w 7462038"/>
              <a:gd name="connsiteY35" fmla="*/ 53395 h 2729851"/>
              <a:gd name="connsiteX36" fmla="*/ 1201402 w 7462038"/>
              <a:gd name="connsiteY36" fmla="*/ 53395 h 2729851"/>
              <a:gd name="connsiteX37" fmla="*/ 647422 w 7462038"/>
              <a:gd name="connsiteY37" fmla="*/ 20023 h 2729851"/>
              <a:gd name="connsiteX38" fmla="*/ 333723 w 7462038"/>
              <a:gd name="connsiteY38" fmla="*/ 0 h 2729851"/>
              <a:gd name="connsiteX39" fmla="*/ 33372 w 7462038"/>
              <a:gd name="connsiteY39" fmla="*/ 0 h 2729851"/>
              <a:gd name="connsiteX40" fmla="*/ 6675 w 7462038"/>
              <a:gd name="connsiteY40" fmla="*/ 0 h 2729851"/>
              <a:gd name="connsiteX41" fmla="*/ 0 w 7462038"/>
              <a:gd name="connsiteY41" fmla="*/ 153512 h 272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462038" h="2729851">
                <a:moveTo>
                  <a:pt x="0" y="153512"/>
                </a:moveTo>
                <a:lnTo>
                  <a:pt x="206908" y="153512"/>
                </a:lnTo>
                <a:lnTo>
                  <a:pt x="620724" y="180210"/>
                </a:lnTo>
                <a:lnTo>
                  <a:pt x="1047889" y="233605"/>
                </a:lnTo>
                <a:lnTo>
                  <a:pt x="1448356" y="293675"/>
                </a:lnTo>
                <a:lnTo>
                  <a:pt x="1962289" y="433839"/>
                </a:lnTo>
                <a:lnTo>
                  <a:pt x="2356082" y="580677"/>
                </a:lnTo>
                <a:lnTo>
                  <a:pt x="2763223" y="774236"/>
                </a:lnTo>
                <a:lnTo>
                  <a:pt x="3263807" y="1061237"/>
                </a:lnTo>
                <a:lnTo>
                  <a:pt x="3550809" y="1294843"/>
                </a:lnTo>
                <a:lnTo>
                  <a:pt x="3764391" y="1508426"/>
                </a:lnTo>
                <a:lnTo>
                  <a:pt x="4038044" y="1815451"/>
                </a:lnTo>
                <a:lnTo>
                  <a:pt x="4244952" y="2142499"/>
                </a:lnTo>
                <a:lnTo>
                  <a:pt x="4358418" y="2429500"/>
                </a:lnTo>
                <a:lnTo>
                  <a:pt x="4418488" y="2663106"/>
                </a:lnTo>
                <a:lnTo>
                  <a:pt x="4431837" y="2729851"/>
                </a:lnTo>
                <a:lnTo>
                  <a:pt x="7462038" y="2723176"/>
                </a:lnTo>
                <a:lnTo>
                  <a:pt x="7328549" y="2469547"/>
                </a:lnTo>
                <a:lnTo>
                  <a:pt x="7148339" y="2189220"/>
                </a:lnTo>
                <a:lnTo>
                  <a:pt x="6948105" y="1948940"/>
                </a:lnTo>
                <a:lnTo>
                  <a:pt x="6701150" y="1728683"/>
                </a:lnTo>
                <a:lnTo>
                  <a:pt x="6540964" y="1581845"/>
                </a:lnTo>
                <a:lnTo>
                  <a:pt x="6414149" y="1481728"/>
                </a:lnTo>
                <a:lnTo>
                  <a:pt x="6100450" y="1248122"/>
                </a:lnTo>
                <a:lnTo>
                  <a:pt x="5626564" y="987818"/>
                </a:lnTo>
                <a:lnTo>
                  <a:pt x="5266143" y="774236"/>
                </a:lnTo>
                <a:lnTo>
                  <a:pt x="4732187" y="540630"/>
                </a:lnTo>
                <a:lnTo>
                  <a:pt x="4318371" y="393792"/>
                </a:lnTo>
                <a:lnTo>
                  <a:pt x="3884531" y="300350"/>
                </a:lnTo>
                <a:lnTo>
                  <a:pt x="3330552" y="200233"/>
                </a:lnTo>
                <a:lnTo>
                  <a:pt x="2923410" y="146837"/>
                </a:lnTo>
                <a:lnTo>
                  <a:pt x="2603037" y="120140"/>
                </a:lnTo>
                <a:lnTo>
                  <a:pt x="2242616" y="73418"/>
                </a:lnTo>
                <a:lnTo>
                  <a:pt x="1948940" y="93442"/>
                </a:lnTo>
                <a:lnTo>
                  <a:pt x="1795428" y="80093"/>
                </a:lnTo>
                <a:lnTo>
                  <a:pt x="1481729" y="53395"/>
                </a:lnTo>
                <a:lnTo>
                  <a:pt x="1201402" y="53395"/>
                </a:lnTo>
                <a:lnTo>
                  <a:pt x="647422" y="20023"/>
                </a:lnTo>
                <a:lnTo>
                  <a:pt x="333723" y="0"/>
                </a:lnTo>
                <a:lnTo>
                  <a:pt x="33372" y="0"/>
                </a:lnTo>
                <a:lnTo>
                  <a:pt x="6675" y="0"/>
                </a:lnTo>
                <a:lnTo>
                  <a:pt x="0" y="153512"/>
                </a:lnTo>
                <a:close/>
              </a:path>
            </a:pathLst>
          </a:custGeom>
          <a:solidFill>
            <a:srgbClr val="E74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97154" name="Picture 18" descr="C:\Users\king\Desktop\IMG_20140504_141520.jpgIMG_20140504_141520"/>
          <p:cNvPicPr>
            <a:picLocks noChangeAspect="1"/>
          </p:cNvPicPr>
          <p:nvPr/>
        </p:nvPicPr>
        <p:blipFill>
          <a:blip r:embed="rId3"/>
          <a:srcRect/>
          <a:stretch>
            <a:fillRect/>
          </a:stretch>
        </p:blipFill>
        <p:spPr>
          <a:xfrm>
            <a:off x="3761740" y="1183640"/>
            <a:ext cx="854710" cy="481330"/>
          </a:xfrm>
          <a:prstGeom prst="rect">
            <a:avLst/>
          </a:prstGeom>
          <a:effectLst>
            <a:outerShdw blurRad="50800" dist="25400" dir="12720000">
              <a:sysClr val="window" lastClr="FFFFFF">
                <a:lumMod val="50000"/>
                <a:alpha val="43000"/>
              </a:sysClr>
            </a:outerShdw>
            <a:reflection stA="50000" endPos="22000" dist="12700" dir="5400000" sy="-100000" algn="bl" rotWithShape="0"/>
          </a:effectLst>
        </p:spPr>
      </p:pic>
      <p:pic>
        <p:nvPicPr>
          <p:cNvPr id="2097155" name="Picture 19" descr="Health-Care-Professional-Blue-l.jpg"/>
          <p:cNvPicPr>
            <a:picLocks noChangeAspect="1"/>
          </p:cNvPicPr>
          <p:nvPr/>
        </p:nvPicPr>
        <p:blipFill>
          <a:blip r:embed="rId4"/>
          <a:stretch>
            <a:fillRect/>
          </a:stretch>
        </p:blipFill>
        <p:spPr>
          <a:xfrm>
            <a:off x="3928745" y="1140460"/>
            <a:ext cx="861695" cy="646430"/>
          </a:xfrm>
          <a:prstGeom prst="rect">
            <a:avLst/>
          </a:prstGeom>
          <a:effectLst>
            <a:outerShdw blurRad="50800" dist="25400" dir="12240000">
              <a:sysClr val="window" lastClr="FFFFFF">
                <a:lumMod val="50000"/>
                <a:alpha val="43000"/>
              </a:sysClr>
            </a:outerShdw>
            <a:reflection stA="50000" endPos="35000" dist="12700" dir="5400000" sy="-100000" algn="bl" rotWithShape="0"/>
          </a:effectLst>
        </p:spPr>
      </p:pic>
      <p:pic>
        <p:nvPicPr>
          <p:cNvPr id="2097156" name="Picture 20" descr="C:\Documents and Settings\Administrator\桌面\新建文件夹\res01_attpic_brief.jpgres01_attpic_brief"/>
          <p:cNvPicPr>
            <a:picLocks noChangeAspect="1"/>
          </p:cNvPicPr>
          <p:nvPr/>
        </p:nvPicPr>
        <p:blipFill>
          <a:blip r:embed="rId5"/>
          <a:srcRect/>
          <a:stretch>
            <a:fillRect/>
          </a:stretch>
        </p:blipFill>
        <p:spPr>
          <a:xfrm>
            <a:off x="4137025" y="1218565"/>
            <a:ext cx="931545" cy="624840"/>
          </a:xfrm>
          <a:prstGeom prst="rect">
            <a:avLst/>
          </a:prstGeom>
          <a:effectLst>
            <a:outerShdw blurRad="50800" dist="25400" dir="12240000">
              <a:sysClr val="window" lastClr="FFFFFF">
                <a:lumMod val="50000"/>
                <a:alpha val="43000"/>
              </a:sysClr>
            </a:outerShdw>
            <a:reflection stA="50000" endPos="35000" dist="12700" dir="5400000" sy="-100000" algn="bl" rotWithShape="0"/>
          </a:effectLst>
        </p:spPr>
      </p:pic>
      <p:pic>
        <p:nvPicPr>
          <p:cNvPr id="2097157" name="Picture 21" descr="C:\Users\king\Desktop\P50313-160618.jpgP50313-160618"/>
          <p:cNvPicPr>
            <a:picLocks noChangeAspect="1"/>
          </p:cNvPicPr>
          <p:nvPr/>
        </p:nvPicPr>
        <p:blipFill>
          <a:blip r:embed="rId6"/>
          <a:srcRect/>
          <a:stretch>
            <a:fillRect/>
          </a:stretch>
        </p:blipFill>
        <p:spPr>
          <a:xfrm>
            <a:off x="4421505" y="1292860"/>
            <a:ext cx="988695" cy="593090"/>
          </a:xfrm>
          <a:prstGeom prst="rect">
            <a:avLst/>
          </a:prstGeom>
          <a:effectLst>
            <a:reflection stA="33000" endPos="34000" dist="12700" dir="5400000" sy="-100000" algn="bl" rotWithShape="0"/>
          </a:effectLst>
        </p:spPr>
      </p:pic>
      <p:pic>
        <p:nvPicPr>
          <p:cNvPr id="2097158" name="Picture 22" descr="C:\Documents and Settings\Administrator\桌面\新建文件夹\8d3c63f0cf508b31b375900b79dfb4ca.jpg8d3c63f0cf508b31b375900b79dfb4ca"/>
          <p:cNvPicPr>
            <a:picLocks noChangeAspect="1"/>
          </p:cNvPicPr>
          <p:nvPr/>
        </p:nvPicPr>
        <p:blipFill>
          <a:blip r:embed="rId7"/>
          <a:srcRect/>
          <a:stretch>
            <a:fillRect/>
          </a:stretch>
        </p:blipFill>
        <p:spPr>
          <a:xfrm>
            <a:off x="4741228" y="1297940"/>
            <a:ext cx="970915" cy="805180"/>
          </a:xfrm>
          <a:prstGeom prst="rect">
            <a:avLst/>
          </a:prstGeom>
          <a:effectLst>
            <a:outerShdw blurRad="50800" dist="25400" dir="11940000">
              <a:srgbClr val="000000">
                <a:alpha val="43000"/>
              </a:srgbClr>
            </a:outerShdw>
            <a:reflection stA="35000" endPos="26000" dist="12700" dir="5400000" sy="-100000" algn="bl" rotWithShape="0"/>
          </a:effectLst>
        </p:spPr>
      </p:pic>
      <p:pic>
        <p:nvPicPr>
          <p:cNvPr id="2097159" name="Picture 23" descr="C:\Documents and Settings\Administrator\桌面\新建文件夹\240400-150R005015541.jpg240400-150R005015541"/>
          <p:cNvPicPr>
            <a:picLocks noChangeAspect="1"/>
          </p:cNvPicPr>
          <p:nvPr/>
        </p:nvPicPr>
        <p:blipFill>
          <a:blip r:embed="rId8"/>
          <a:srcRect/>
          <a:stretch>
            <a:fillRect/>
          </a:stretch>
        </p:blipFill>
        <p:spPr>
          <a:xfrm>
            <a:off x="5068253" y="1412875"/>
            <a:ext cx="1276985" cy="915035"/>
          </a:xfrm>
          <a:prstGeom prst="rect">
            <a:avLst/>
          </a:prstGeom>
          <a:effectLst>
            <a:outerShdw blurRad="50800" dist="25400" dir="11940000">
              <a:srgbClr val="000000">
                <a:alpha val="43000"/>
              </a:srgbClr>
            </a:outerShdw>
            <a:reflection stA="35000" endPos="26000" dist="12700" dir="5400000" sy="-100000" algn="bl" rotWithShape="0"/>
          </a:effectLst>
        </p:spPr>
      </p:pic>
      <p:pic>
        <p:nvPicPr>
          <p:cNvPr id="2097160" name="Picture 24" descr="C:\Documents and Settings\Administrator\桌面\新建文件夹\1_1-1-21-312_20030918152626.jpg1_1-1-21-312_20030918152626"/>
          <p:cNvPicPr>
            <a:picLocks noChangeAspect="1"/>
          </p:cNvPicPr>
          <p:nvPr/>
        </p:nvPicPr>
        <p:blipFill>
          <a:blip r:embed="rId9"/>
          <a:srcRect/>
          <a:stretch>
            <a:fillRect/>
          </a:stretch>
        </p:blipFill>
        <p:spPr>
          <a:xfrm>
            <a:off x="5522595" y="1548448"/>
            <a:ext cx="1455420" cy="1089660"/>
          </a:xfrm>
          <a:prstGeom prst="rect">
            <a:avLst/>
          </a:prstGeom>
          <a:effectLst>
            <a:outerShdw blurRad="50800" dist="25400" dir="12000000">
              <a:srgbClr val="000000">
                <a:alpha val="43000"/>
              </a:srgbClr>
            </a:outerShdw>
            <a:reflection stA="35000" endPos="26000" dist="12700" dir="5400000" sy="-100000" algn="bl" rotWithShape="0"/>
          </a:effectLst>
        </p:spPr>
      </p:pic>
      <p:pic>
        <p:nvPicPr>
          <p:cNvPr id="2097161" name="Picture 25" descr="C:\Documents and Settings\Administrator\桌面\新建文件夹\85D58PICjum_1024.jpg85D58PICjum_1024"/>
          <p:cNvPicPr>
            <a:picLocks noChangeAspect="1"/>
          </p:cNvPicPr>
          <p:nvPr/>
        </p:nvPicPr>
        <p:blipFill>
          <a:blip r:embed="rId10"/>
          <a:srcRect/>
          <a:stretch>
            <a:fillRect/>
          </a:stretch>
        </p:blipFill>
        <p:spPr>
          <a:xfrm>
            <a:off x="5955030" y="1897698"/>
            <a:ext cx="1631315" cy="1223010"/>
          </a:xfrm>
          <a:prstGeom prst="rect">
            <a:avLst/>
          </a:prstGeom>
          <a:effectLst>
            <a:reflection stA="33000" endPos="34000" dist="12700" dir="5400000" sy="-100000" algn="bl" rotWithShape="0"/>
          </a:effectLst>
        </p:spPr>
      </p:pic>
      <p:pic>
        <p:nvPicPr>
          <p:cNvPr id="2097162" name="Picture 26" descr="C:\Documents and Settings\Administrator\桌面\新建文件夹\20160201024127385.jpg20160201024127385"/>
          <p:cNvPicPr preferRelativeResize="0">
            <a:picLocks noChangeAspect="1"/>
          </p:cNvPicPr>
          <p:nvPr/>
        </p:nvPicPr>
        <p:blipFill>
          <a:blip r:embed="rId11"/>
          <a:srcRect/>
          <a:stretch>
            <a:fillRect/>
          </a:stretch>
        </p:blipFill>
        <p:spPr>
          <a:xfrm>
            <a:off x="6439535" y="2566670"/>
            <a:ext cx="1778000" cy="1184275"/>
          </a:xfrm>
          <a:prstGeom prst="rect">
            <a:avLst/>
          </a:prstGeom>
          <a:blipFill rotWithShape="1">
            <a:blip r:embed="rId12"/>
            <a:stretch>
              <a:fillRect/>
            </a:stretch>
          </a:blipFill>
          <a:effectLst>
            <a:outerShdw blurRad="50800" dist="25400" dir="11940000">
              <a:srgbClr val="000000">
                <a:alpha val="43000"/>
              </a:srgbClr>
            </a:outerShdw>
            <a:reflection stA="35000" endPos="26000" dist="12700" dir="5400000" sy="-100000" algn="bl" rotWithShape="0"/>
          </a:effectLst>
        </p:spPr>
      </p:pic>
      <p:grpSp>
        <p:nvGrpSpPr>
          <p:cNvPr id="108" name="组合 15"/>
          <p:cNvGrpSpPr/>
          <p:nvPr/>
        </p:nvGrpSpPr>
        <p:grpSpPr>
          <a:xfrm>
            <a:off x="1187624" y="195486"/>
            <a:ext cx="1515760" cy="72008"/>
            <a:chOff x="539552" y="195486"/>
            <a:chExt cx="1482080" cy="72008"/>
          </a:xfrm>
        </p:grpSpPr>
        <p:sp>
          <p:nvSpPr>
            <p:cNvPr id="1048615" name="矩形 16"/>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16" name="矩形 17"/>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617" name="文本框 21"/>
          <p:cNvSpPr txBox="1"/>
          <p:nvPr/>
        </p:nvSpPr>
        <p:spPr>
          <a:xfrm>
            <a:off x="146685" y="1384617"/>
            <a:ext cx="4326255" cy="2987041"/>
          </a:xfrm>
          <a:prstGeom prst="rect">
            <a:avLst/>
          </a:prstGeom>
          <a:noFill/>
        </p:spPr>
        <p:txBody>
          <a:bodyPr wrap="square" rtlCol="0" anchor="ctr">
            <a:spAutoFit/>
          </a:bodyPr>
          <a:lstStyle/>
          <a:p>
            <a:pPr algn="l" fontAlgn="auto">
              <a:lnSpc>
                <a:spcPct val="20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对大多数工作者而言，要经历：</a:t>
            </a:r>
          </a:p>
          <a:p>
            <a:pPr algn="l" fontAlgn="auto">
              <a:lnSpc>
                <a:spcPct val="20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工作</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30</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年</a:t>
            </a:r>
          </a:p>
          <a:p>
            <a:pPr algn="l" fontAlgn="auto">
              <a:lnSpc>
                <a:spcPct val="20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劳动≥</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9000</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天</a:t>
            </a:r>
          </a:p>
          <a:p>
            <a:pPr algn="l" fontAlgn="auto">
              <a:lnSpc>
                <a:spcPct val="200000"/>
              </a:lnSpc>
            </a:pP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上班≥</a:t>
            </a:r>
            <a:r>
              <a:rPr lang="en-US" altLang="zh-CN" sz="1600" b="1" dirty="0" smtClean="0">
                <a:solidFill>
                  <a:schemeClr val="tx1">
                    <a:lumMod val="75000"/>
                    <a:lumOff val="25000"/>
                  </a:schemeClr>
                </a:solidFill>
                <a:latin typeface="微软雅黑" panose="020B0503020204020204" pitchFamily="34" charset="-122"/>
                <a:ea typeface="微软雅黑" panose="020B0503020204020204" pitchFamily="34" charset="-122"/>
              </a:rPr>
              <a:t>80000</a:t>
            </a:r>
            <a:r>
              <a:rPr lang="zh-CN" altLang="en-US" sz="1600" b="1" dirty="0" smtClean="0">
                <a:solidFill>
                  <a:schemeClr val="tx1">
                    <a:lumMod val="75000"/>
                    <a:lumOff val="25000"/>
                  </a:schemeClr>
                </a:solidFill>
                <a:latin typeface="微软雅黑" panose="020B0503020204020204" pitchFamily="34" charset="-122"/>
                <a:ea typeface="微软雅黑" panose="020B0503020204020204" pitchFamily="34" charset="-122"/>
              </a:rPr>
              <a:t>小时</a:t>
            </a:r>
          </a:p>
          <a:p>
            <a:pPr algn="ctr" fontAlgn="auto">
              <a:lnSpc>
                <a:spcPct val="200000"/>
              </a:lnSpc>
            </a:pPr>
            <a:r>
              <a:rPr lang="zh-CN" altLang="zh-CN" sz="1600" b="1" dirty="0" smtClean="0">
                <a:solidFill>
                  <a:srgbClr val="E74C2E"/>
                </a:solidFill>
                <a:latin typeface="微软雅黑" panose="020B0503020204020204" pitchFamily="34" charset="-122"/>
                <a:ea typeface="微软雅黑" panose="020B0503020204020204" pitchFamily="34" charset="-122"/>
              </a:rPr>
              <a:t>工作时拿命挣钱，退休后拿钱买命</a:t>
            </a:r>
          </a:p>
          <a:p>
            <a:pPr algn="ctr" fontAlgn="auto">
              <a:lnSpc>
                <a:spcPct val="200000"/>
              </a:lnSpc>
            </a:pPr>
            <a:r>
              <a:rPr lang="zh-CN" altLang="zh-CN" sz="1600" b="1" dirty="0" smtClean="0">
                <a:solidFill>
                  <a:srgbClr val="E74C2E"/>
                </a:solidFill>
                <a:latin typeface="微软雅黑" panose="020B0503020204020204" pitchFamily="34" charset="-122"/>
                <a:ea typeface="微软雅黑" panose="020B0503020204020204" pitchFamily="34" charset="-122"/>
              </a:rPr>
              <a:t>要职业不要职业病</a:t>
            </a:r>
            <a:endParaRPr lang="zh-CN" altLang="en-US" sz="1600" b="1" dirty="0" smtClean="0">
              <a:solidFill>
                <a:srgbClr val="E74C2E"/>
              </a:solidFill>
              <a:latin typeface="微软雅黑" panose="020B0503020204020204" pitchFamily="34" charset="-122"/>
              <a:ea typeface="微软雅黑" panose="020B0503020204020204" pitchFamily="34" charset="-122"/>
              <a:sym typeface="+mn-ea"/>
            </a:endParaRPr>
          </a:p>
        </p:txBody>
      </p:sp>
      <p:sp>
        <p:nvSpPr>
          <p:cNvPr id="1048618" name="TextBox 47"/>
          <p:cNvSpPr txBox="1"/>
          <p:nvPr/>
        </p:nvSpPr>
        <p:spPr>
          <a:xfrm>
            <a:off x="1161029" y="325429"/>
            <a:ext cx="1572260"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引言</a:t>
            </a:r>
          </a:p>
        </p:txBody>
      </p:sp>
      <p:sp>
        <p:nvSpPr>
          <p:cNvPr id="1048619" name="文本框 2"/>
          <p:cNvSpPr txBox="1"/>
          <p:nvPr/>
        </p:nvSpPr>
        <p:spPr>
          <a:xfrm>
            <a:off x="168275" y="4348480"/>
            <a:ext cx="4754880" cy="368300"/>
          </a:xfrm>
          <a:prstGeom prst="rect">
            <a:avLst/>
          </a:prstGeom>
          <a:noFill/>
        </p:spPr>
        <p:txBody>
          <a:bodyPr wrap="none" rtlCol="0" anchor="t">
            <a:spAutoFit/>
          </a:bodyPr>
          <a:lstStyle/>
          <a:p>
            <a:r>
              <a:rPr lang="zh-CN" altLang="en-US" b="1" dirty="0">
                <a:solidFill>
                  <a:srgbClr val="E74C2E"/>
                </a:solidFill>
                <a:latin typeface="微软雅黑" panose="020B0503020204020204" pitchFamily="34" charset="-122"/>
                <a:ea typeface="微软雅黑" panose="020B0503020204020204" pitchFamily="34" charset="-122"/>
                <a:sym typeface="+mn-ea"/>
              </a:rPr>
              <a:t>高高兴兴上班、平平安安回家、健健康康退休</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048614"/>
                                        </p:tgtEl>
                                        <p:attrNameLst>
                                          <p:attrName>style.visibility</p:attrName>
                                        </p:attrNameLst>
                                      </p:cBhvr>
                                      <p:to>
                                        <p:strVal val="visible"/>
                                      </p:to>
                                    </p:set>
                                    <p:animEffect transition="in" filter="box(out)">
                                      <p:cBhvr>
                                        <p:cTn id="7" dur="2000"/>
                                        <p:tgtEl>
                                          <p:spTgt spid="104861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097154"/>
                                        </p:tgtEl>
                                        <p:attrNameLst>
                                          <p:attrName>style.visibility</p:attrName>
                                        </p:attrNameLst>
                                      </p:cBhvr>
                                      <p:to>
                                        <p:strVal val="visible"/>
                                      </p:to>
                                    </p:set>
                                    <p:anim calcmode="lin" valueType="num">
                                      <p:cBhvr additive="base">
                                        <p:cTn id="11" dur="500" fill="hold"/>
                                        <p:tgtEl>
                                          <p:spTgt spid="2097154"/>
                                        </p:tgtEl>
                                        <p:attrNameLst>
                                          <p:attrName>ppt_x</p:attrName>
                                        </p:attrNameLst>
                                      </p:cBhvr>
                                      <p:tavLst>
                                        <p:tav tm="0">
                                          <p:val>
                                            <p:strVal val="#ppt_x"/>
                                          </p:val>
                                        </p:tav>
                                        <p:tav tm="100000">
                                          <p:val>
                                            <p:strVal val="#ppt_x"/>
                                          </p:val>
                                        </p:tav>
                                      </p:tavLst>
                                    </p:anim>
                                    <p:anim calcmode="lin" valueType="num">
                                      <p:cBhvr additive="base">
                                        <p:cTn id="12" dur="500" fill="hold"/>
                                        <p:tgtEl>
                                          <p:spTgt spid="2097154"/>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2097155"/>
                                        </p:tgtEl>
                                        <p:attrNameLst>
                                          <p:attrName>style.visibility</p:attrName>
                                        </p:attrNameLst>
                                      </p:cBhvr>
                                      <p:to>
                                        <p:strVal val="visible"/>
                                      </p:to>
                                    </p:set>
                                    <p:anim calcmode="lin" valueType="num">
                                      <p:cBhvr additive="base">
                                        <p:cTn id="16" dur="500" fill="hold"/>
                                        <p:tgtEl>
                                          <p:spTgt spid="2097155"/>
                                        </p:tgtEl>
                                        <p:attrNameLst>
                                          <p:attrName>ppt_x</p:attrName>
                                        </p:attrNameLst>
                                      </p:cBhvr>
                                      <p:tavLst>
                                        <p:tav tm="0">
                                          <p:val>
                                            <p:strVal val="#ppt_x"/>
                                          </p:val>
                                        </p:tav>
                                        <p:tav tm="100000">
                                          <p:val>
                                            <p:strVal val="#ppt_x"/>
                                          </p:val>
                                        </p:tav>
                                      </p:tavLst>
                                    </p:anim>
                                    <p:anim calcmode="lin" valueType="num">
                                      <p:cBhvr additive="base">
                                        <p:cTn id="17" dur="500" fill="hold"/>
                                        <p:tgtEl>
                                          <p:spTgt spid="2097155"/>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2097156"/>
                                        </p:tgtEl>
                                        <p:attrNameLst>
                                          <p:attrName>style.visibility</p:attrName>
                                        </p:attrNameLst>
                                      </p:cBhvr>
                                      <p:to>
                                        <p:strVal val="visible"/>
                                      </p:to>
                                    </p:set>
                                    <p:anim calcmode="lin" valueType="num">
                                      <p:cBhvr additive="base">
                                        <p:cTn id="21" dur="500" fill="hold"/>
                                        <p:tgtEl>
                                          <p:spTgt spid="2097156"/>
                                        </p:tgtEl>
                                        <p:attrNameLst>
                                          <p:attrName>ppt_x</p:attrName>
                                        </p:attrNameLst>
                                      </p:cBhvr>
                                      <p:tavLst>
                                        <p:tav tm="0">
                                          <p:val>
                                            <p:strVal val="#ppt_x"/>
                                          </p:val>
                                        </p:tav>
                                        <p:tav tm="100000">
                                          <p:val>
                                            <p:strVal val="#ppt_x"/>
                                          </p:val>
                                        </p:tav>
                                      </p:tavLst>
                                    </p:anim>
                                    <p:anim calcmode="lin" valueType="num">
                                      <p:cBhvr additive="base">
                                        <p:cTn id="22" dur="500" fill="hold"/>
                                        <p:tgtEl>
                                          <p:spTgt spid="2097156"/>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nodeType="afterEffect">
                                  <p:stCondLst>
                                    <p:cond delay="0"/>
                                  </p:stCondLst>
                                  <p:childTnLst>
                                    <p:set>
                                      <p:cBhvr>
                                        <p:cTn id="25" dur="1" fill="hold">
                                          <p:stCondLst>
                                            <p:cond delay="0"/>
                                          </p:stCondLst>
                                        </p:cTn>
                                        <p:tgtEl>
                                          <p:spTgt spid="2097157"/>
                                        </p:tgtEl>
                                        <p:attrNameLst>
                                          <p:attrName>style.visibility</p:attrName>
                                        </p:attrNameLst>
                                      </p:cBhvr>
                                      <p:to>
                                        <p:strVal val="visible"/>
                                      </p:to>
                                    </p:set>
                                    <p:anim calcmode="lin" valueType="num">
                                      <p:cBhvr additive="base">
                                        <p:cTn id="26" dur="500" fill="hold"/>
                                        <p:tgtEl>
                                          <p:spTgt spid="2097157"/>
                                        </p:tgtEl>
                                        <p:attrNameLst>
                                          <p:attrName>ppt_x</p:attrName>
                                        </p:attrNameLst>
                                      </p:cBhvr>
                                      <p:tavLst>
                                        <p:tav tm="0">
                                          <p:val>
                                            <p:strVal val="#ppt_x"/>
                                          </p:val>
                                        </p:tav>
                                        <p:tav tm="100000">
                                          <p:val>
                                            <p:strVal val="#ppt_x"/>
                                          </p:val>
                                        </p:tav>
                                      </p:tavLst>
                                    </p:anim>
                                    <p:anim calcmode="lin" valueType="num">
                                      <p:cBhvr additive="base">
                                        <p:cTn id="27" dur="500" fill="hold"/>
                                        <p:tgtEl>
                                          <p:spTgt spid="2097157"/>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nodeType="afterEffect">
                                  <p:stCondLst>
                                    <p:cond delay="0"/>
                                  </p:stCondLst>
                                  <p:childTnLst>
                                    <p:set>
                                      <p:cBhvr>
                                        <p:cTn id="30" dur="1" fill="hold">
                                          <p:stCondLst>
                                            <p:cond delay="0"/>
                                          </p:stCondLst>
                                        </p:cTn>
                                        <p:tgtEl>
                                          <p:spTgt spid="2097158"/>
                                        </p:tgtEl>
                                        <p:attrNameLst>
                                          <p:attrName>style.visibility</p:attrName>
                                        </p:attrNameLst>
                                      </p:cBhvr>
                                      <p:to>
                                        <p:strVal val="visible"/>
                                      </p:to>
                                    </p:set>
                                    <p:anim calcmode="lin" valueType="num">
                                      <p:cBhvr additive="base">
                                        <p:cTn id="31" dur="500" fill="hold"/>
                                        <p:tgtEl>
                                          <p:spTgt spid="2097158"/>
                                        </p:tgtEl>
                                        <p:attrNameLst>
                                          <p:attrName>ppt_x</p:attrName>
                                        </p:attrNameLst>
                                      </p:cBhvr>
                                      <p:tavLst>
                                        <p:tav tm="0">
                                          <p:val>
                                            <p:strVal val="#ppt_x"/>
                                          </p:val>
                                        </p:tav>
                                        <p:tav tm="100000">
                                          <p:val>
                                            <p:strVal val="#ppt_x"/>
                                          </p:val>
                                        </p:tav>
                                      </p:tavLst>
                                    </p:anim>
                                    <p:anim calcmode="lin" valueType="num">
                                      <p:cBhvr additive="base">
                                        <p:cTn id="32" dur="500" fill="hold"/>
                                        <p:tgtEl>
                                          <p:spTgt spid="2097158"/>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4" fill="hold" nodeType="afterEffect">
                                  <p:stCondLst>
                                    <p:cond delay="0"/>
                                  </p:stCondLst>
                                  <p:childTnLst>
                                    <p:set>
                                      <p:cBhvr>
                                        <p:cTn id="35" dur="1" fill="hold">
                                          <p:stCondLst>
                                            <p:cond delay="0"/>
                                          </p:stCondLst>
                                        </p:cTn>
                                        <p:tgtEl>
                                          <p:spTgt spid="2097159"/>
                                        </p:tgtEl>
                                        <p:attrNameLst>
                                          <p:attrName>style.visibility</p:attrName>
                                        </p:attrNameLst>
                                      </p:cBhvr>
                                      <p:to>
                                        <p:strVal val="visible"/>
                                      </p:to>
                                    </p:set>
                                    <p:anim calcmode="lin" valueType="num">
                                      <p:cBhvr additive="base">
                                        <p:cTn id="36" dur="500" fill="hold"/>
                                        <p:tgtEl>
                                          <p:spTgt spid="2097159"/>
                                        </p:tgtEl>
                                        <p:attrNameLst>
                                          <p:attrName>ppt_x</p:attrName>
                                        </p:attrNameLst>
                                      </p:cBhvr>
                                      <p:tavLst>
                                        <p:tav tm="0">
                                          <p:val>
                                            <p:strVal val="#ppt_x"/>
                                          </p:val>
                                        </p:tav>
                                        <p:tav tm="100000">
                                          <p:val>
                                            <p:strVal val="#ppt_x"/>
                                          </p:val>
                                        </p:tav>
                                      </p:tavLst>
                                    </p:anim>
                                    <p:anim calcmode="lin" valueType="num">
                                      <p:cBhvr additive="base">
                                        <p:cTn id="37" dur="500" fill="hold"/>
                                        <p:tgtEl>
                                          <p:spTgt spid="2097159"/>
                                        </p:tgtEl>
                                        <p:attrNameLst>
                                          <p:attrName>ppt_y</p:attrName>
                                        </p:attrNameLst>
                                      </p:cBhvr>
                                      <p:tavLst>
                                        <p:tav tm="0">
                                          <p:val>
                                            <p:strVal val="1+#ppt_h/2"/>
                                          </p:val>
                                        </p:tav>
                                        <p:tav tm="100000">
                                          <p:val>
                                            <p:strVal val="#ppt_y"/>
                                          </p:val>
                                        </p:tav>
                                      </p:tavLst>
                                    </p:anim>
                                  </p:childTnLst>
                                </p:cTn>
                              </p:par>
                            </p:childTnLst>
                          </p:cTn>
                        </p:par>
                        <p:par>
                          <p:cTn id="38" fill="hold">
                            <p:stCondLst>
                              <p:cond delay="5000"/>
                            </p:stCondLst>
                            <p:childTnLst>
                              <p:par>
                                <p:cTn id="39" presetID="2" presetClass="entr" presetSubtype="4" fill="hold" nodeType="afterEffect">
                                  <p:stCondLst>
                                    <p:cond delay="0"/>
                                  </p:stCondLst>
                                  <p:childTnLst>
                                    <p:set>
                                      <p:cBhvr>
                                        <p:cTn id="40" dur="1" fill="hold">
                                          <p:stCondLst>
                                            <p:cond delay="0"/>
                                          </p:stCondLst>
                                        </p:cTn>
                                        <p:tgtEl>
                                          <p:spTgt spid="2097160"/>
                                        </p:tgtEl>
                                        <p:attrNameLst>
                                          <p:attrName>style.visibility</p:attrName>
                                        </p:attrNameLst>
                                      </p:cBhvr>
                                      <p:to>
                                        <p:strVal val="visible"/>
                                      </p:to>
                                    </p:set>
                                    <p:anim calcmode="lin" valueType="num">
                                      <p:cBhvr additive="base">
                                        <p:cTn id="41" dur="500" fill="hold"/>
                                        <p:tgtEl>
                                          <p:spTgt spid="2097160"/>
                                        </p:tgtEl>
                                        <p:attrNameLst>
                                          <p:attrName>ppt_x</p:attrName>
                                        </p:attrNameLst>
                                      </p:cBhvr>
                                      <p:tavLst>
                                        <p:tav tm="0">
                                          <p:val>
                                            <p:strVal val="#ppt_x"/>
                                          </p:val>
                                        </p:tav>
                                        <p:tav tm="100000">
                                          <p:val>
                                            <p:strVal val="#ppt_x"/>
                                          </p:val>
                                        </p:tav>
                                      </p:tavLst>
                                    </p:anim>
                                    <p:anim calcmode="lin" valueType="num">
                                      <p:cBhvr additive="base">
                                        <p:cTn id="42" dur="500" fill="hold"/>
                                        <p:tgtEl>
                                          <p:spTgt spid="2097160"/>
                                        </p:tgtEl>
                                        <p:attrNameLst>
                                          <p:attrName>ppt_y</p:attrName>
                                        </p:attrNameLst>
                                      </p:cBhvr>
                                      <p:tavLst>
                                        <p:tav tm="0">
                                          <p:val>
                                            <p:strVal val="1+#ppt_h/2"/>
                                          </p:val>
                                        </p:tav>
                                        <p:tav tm="100000">
                                          <p:val>
                                            <p:strVal val="#ppt_y"/>
                                          </p:val>
                                        </p:tav>
                                      </p:tavLst>
                                    </p:anim>
                                  </p:childTnLst>
                                </p:cTn>
                              </p:par>
                            </p:childTnLst>
                          </p:cTn>
                        </p:par>
                        <p:par>
                          <p:cTn id="43" fill="hold">
                            <p:stCondLst>
                              <p:cond delay="5500"/>
                            </p:stCondLst>
                            <p:childTnLst>
                              <p:par>
                                <p:cTn id="44" presetID="2" presetClass="entr" presetSubtype="4" fill="hold" nodeType="afterEffect">
                                  <p:stCondLst>
                                    <p:cond delay="0"/>
                                  </p:stCondLst>
                                  <p:childTnLst>
                                    <p:set>
                                      <p:cBhvr>
                                        <p:cTn id="45" dur="1" fill="hold">
                                          <p:stCondLst>
                                            <p:cond delay="0"/>
                                          </p:stCondLst>
                                        </p:cTn>
                                        <p:tgtEl>
                                          <p:spTgt spid="2097161"/>
                                        </p:tgtEl>
                                        <p:attrNameLst>
                                          <p:attrName>style.visibility</p:attrName>
                                        </p:attrNameLst>
                                      </p:cBhvr>
                                      <p:to>
                                        <p:strVal val="visible"/>
                                      </p:to>
                                    </p:set>
                                    <p:anim calcmode="lin" valueType="num">
                                      <p:cBhvr additive="base">
                                        <p:cTn id="46" dur="500" fill="hold"/>
                                        <p:tgtEl>
                                          <p:spTgt spid="2097161"/>
                                        </p:tgtEl>
                                        <p:attrNameLst>
                                          <p:attrName>ppt_x</p:attrName>
                                        </p:attrNameLst>
                                      </p:cBhvr>
                                      <p:tavLst>
                                        <p:tav tm="0">
                                          <p:val>
                                            <p:strVal val="#ppt_x"/>
                                          </p:val>
                                        </p:tav>
                                        <p:tav tm="100000">
                                          <p:val>
                                            <p:strVal val="#ppt_x"/>
                                          </p:val>
                                        </p:tav>
                                      </p:tavLst>
                                    </p:anim>
                                    <p:anim calcmode="lin" valueType="num">
                                      <p:cBhvr additive="base">
                                        <p:cTn id="47" dur="500" fill="hold"/>
                                        <p:tgtEl>
                                          <p:spTgt spid="2097161"/>
                                        </p:tgtEl>
                                        <p:attrNameLst>
                                          <p:attrName>ppt_y</p:attrName>
                                        </p:attrNameLst>
                                      </p:cBhvr>
                                      <p:tavLst>
                                        <p:tav tm="0">
                                          <p:val>
                                            <p:strVal val="1+#ppt_h/2"/>
                                          </p:val>
                                        </p:tav>
                                        <p:tav tm="100000">
                                          <p:val>
                                            <p:strVal val="#ppt_y"/>
                                          </p:val>
                                        </p:tav>
                                      </p:tavLst>
                                    </p:anim>
                                  </p:childTnLst>
                                </p:cTn>
                              </p:par>
                            </p:childTnLst>
                          </p:cTn>
                        </p:par>
                        <p:par>
                          <p:cTn id="48" fill="hold">
                            <p:stCondLst>
                              <p:cond delay="6000"/>
                            </p:stCondLst>
                            <p:childTnLst>
                              <p:par>
                                <p:cTn id="49" presetID="2" presetClass="entr" presetSubtype="4" fill="hold" nodeType="afterEffect">
                                  <p:stCondLst>
                                    <p:cond delay="0"/>
                                  </p:stCondLst>
                                  <p:childTnLst>
                                    <p:set>
                                      <p:cBhvr>
                                        <p:cTn id="50" dur="1" fill="hold">
                                          <p:stCondLst>
                                            <p:cond delay="0"/>
                                          </p:stCondLst>
                                        </p:cTn>
                                        <p:tgtEl>
                                          <p:spTgt spid="2097162"/>
                                        </p:tgtEl>
                                        <p:attrNameLst>
                                          <p:attrName>style.visibility</p:attrName>
                                        </p:attrNameLst>
                                      </p:cBhvr>
                                      <p:to>
                                        <p:strVal val="visible"/>
                                      </p:to>
                                    </p:set>
                                    <p:anim calcmode="lin" valueType="num">
                                      <p:cBhvr additive="base">
                                        <p:cTn id="51" dur="500" fill="hold"/>
                                        <p:tgtEl>
                                          <p:spTgt spid="2097162"/>
                                        </p:tgtEl>
                                        <p:attrNameLst>
                                          <p:attrName>ppt_x</p:attrName>
                                        </p:attrNameLst>
                                      </p:cBhvr>
                                      <p:tavLst>
                                        <p:tav tm="0">
                                          <p:val>
                                            <p:strVal val="#ppt_x"/>
                                          </p:val>
                                        </p:tav>
                                        <p:tav tm="100000">
                                          <p:val>
                                            <p:strVal val="#ppt_x"/>
                                          </p:val>
                                        </p:tav>
                                      </p:tavLst>
                                    </p:anim>
                                    <p:anim calcmode="lin" valueType="num">
                                      <p:cBhvr additive="base">
                                        <p:cTn id="52" dur="500" fill="hold"/>
                                        <p:tgtEl>
                                          <p:spTgt spid="2097162"/>
                                        </p:tgtEl>
                                        <p:attrNameLst>
                                          <p:attrName>ppt_y</p:attrName>
                                        </p:attrNameLst>
                                      </p:cBhvr>
                                      <p:tavLst>
                                        <p:tav tm="0">
                                          <p:val>
                                            <p:strVal val="1+#ppt_h/2"/>
                                          </p:val>
                                        </p:tav>
                                        <p:tav tm="100000">
                                          <p:val>
                                            <p:strVal val="#ppt_y"/>
                                          </p:val>
                                        </p:tav>
                                      </p:tavLst>
                                    </p:anim>
                                  </p:childTnLst>
                                </p:cTn>
                              </p:par>
                            </p:childTnLst>
                          </p:cTn>
                        </p:par>
                        <p:par>
                          <p:cTn id="53" fill="hold">
                            <p:stCondLst>
                              <p:cond delay="6500"/>
                            </p:stCondLst>
                            <p:childTnLst>
                              <p:par>
                                <p:cTn id="54" presetID="3" presetClass="entr" presetSubtype="10" fill="hold" grpId="0" nodeType="afterEffect">
                                  <p:stCondLst>
                                    <p:cond delay="0"/>
                                  </p:stCondLst>
                                  <p:childTnLst>
                                    <p:set>
                                      <p:cBhvr>
                                        <p:cTn id="55" dur="1" fill="hold">
                                          <p:stCondLst>
                                            <p:cond delay="0"/>
                                          </p:stCondLst>
                                        </p:cTn>
                                        <p:tgtEl>
                                          <p:spTgt spid="1048617"/>
                                        </p:tgtEl>
                                        <p:attrNameLst>
                                          <p:attrName>style.visibility</p:attrName>
                                        </p:attrNameLst>
                                      </p:cBhvr>
                                      <p:to>
                                        <p:strVal val="visible"/>
                                      </p:to>
                                    </p:set>
                                    <p:animEffect transition="in" filter="blinds(horizontal)">
                                      <p:cBhvr>
                                        <p:cTn id="56" dur="500"/>
                                        <p:tgtEl>
                                          <p:spTgt spid="104861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48619"/>
                                        </p:tgtEl>
                                        <p:attrNameLst>
                                          <p:attrName>style.visibility</p:attrName>
                                        </p:attrNameLst>
                                      </p:cBhvr>
                                      <p:to>
                                        <p:strVal val="visible"/>
                                      </p:to>
                                    </p:set>
                                    <p:anim calcmode="lin" valueType="num">
                                      <p:cBhvr additive="base">
                                        <p:cTn id="61" dur="500" fill="hold"/>
                                        <p:tgtEl>
                                          <p:spTgt spid="1048619"/>
                                        </p:tgtEl>
                                        <p:attrNameLst>
                                          <p:attrName>ppt_x</p:attrName>
                                        </p:attrNameLst>
                                      </p:cBhvr>
                                      <p:tavLst>
                                        <p:tav tm="0">
                                          <p:val>
                                            <p:strVal val="#ppt_x"/>
                                          </p:val>
                                        </p:tav>
                                        <p:tav tm="100000">
                                          <p:val>
                                            <p:strVal val="#ppt_x"/>
                                          </p:val>
                                        </p:tav>
                                      </p:tavLst>
                                    </p:anim>
                                    <p:anim calcmode="lin" valueType="num">
                                      <p:cBhvr additive="base">
                                        <p:cTn id="62" dur="500" fill="hold"/>
                                        <p:tgtEl>
                                          <p:spTgt spid="10486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4" grpId="0" animBg="1"/>
      <p:bldP spid="1048617" grpId="0"/>
      <p:bldP spid="10486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117"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506" name="组合 39"/>
          <p:cNvGrpSpPr/>
          <p:nvPr/>
        </p:nvGrpSpPr>
        <p:grpSpPr>
          <a:xfrm>
            <a:off x="1187624" y="195486"/>
            <a:ext cx="1515760" cy="72008"/>
            <a:chOff x="539552" y="195486"/>
            <a:chExt cx="1482080" cy="72008"/>
          </a:xfrm>
        </p:grpSpPr>
        <p:sp>
          <p:nvSpPr>
            <p:cNvPr id="1050118"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119"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0120" name="矩形 2"/>
          <p:cNvSpPr/>
          <p:nvPr/>
        </p:nvSpPr>
        <p:spPr>
          <a:xfrm>
            <a:off x="565150" y="1960245"/>
            <a:ext cx="4216400" cy="1060450"/>
          </a:xfrm>
          <a:prstGeom prst="rect">
            <a:avLst/>
          </a:prstGeom>
        </p:spPr>
        <p:txBody>
          <a:bodyPr>
            <a:spAutoFit/>
          </a:bodyPr>
          <a:lstStyle/>
          <a:p>
            <a:pPr marL="0" marR="0" lvl="0" indent="0" algn="l" defTabSz="914400" rtl="0" fontAlgn="auto">
              <a:lnSpc>
                <a:spcPct val="150000"/>
              </a:lnSpc>
              <a:spcBef>
                <a:spcPts val="0"/>
              </a:spcBef>
              <a:spcAft>
                <a:spcPts val="0"/>
              </a:spcAft>
              <a:buClrTx/>
              <a:buSzTx/>
              <a:buFontTx/>
              <a:buNone/>
            </a:pPr>
            <a:r>
              <a:rPr kumimoji="0" lang="zh-CN" altLang="en-US" sz="14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生产工作过程及其环境中产生和（或）存在的，对职业人群的健康、安全和作业能力可能造成不良影响的一切要素或条件的总称。</a:t>
            </a:r>
          </a:p>
        </p:txBody>
      </p:sp>
      <p:sp>
        <p:nvSpPr>
          <p:cNvPr id="1050121" name="矩形 3"/>
          <p:cNvSpPr/>
          <p:nvPr/>
        </p:nvSpPr>
        <p:spPr>
          <a:xfrm>
            <a:off x="565150" y="1062990"/>
            <a:ext cx="4006215" cy="6451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b="1" i="0" u="none" strike="noStrike" kern="1200" cap="none" spc="0" normalizeH="0" baseline="0" noProof="0" dirty="0">
                <a:ln>
                  <a:noFill/>
                </a:ln>
                <a:solidFill>
                  <a:srgbClr val="E74C2E"/>
                </a:solidFill>
                <a:effectLst/>
                <a:uLnTx/>
                <a:uFillTx/>
                <a:latin typeface="微软雅黑" panose="020B0503020204020204" pitchFamily="34" charset="-122"/>
                <a:ea typeface="微软雅黑" panose="020B0503020204020204" pitchFamily="34" charset="-122"/>
                <a:cs typeface="+mn-cs"/>
              </a:rPr>
              <a:t>职业危害因素</a:t>
            </a:r>
          </a:p>
          <a:p>
            <a:pPr marL="0" marR="0" lvl="0" indent="0" algn="ctr" defTabSz="914400" rtl="0" eaLnBrk="1" fontAlgn="auto" latinLnBrk="0" hangingPunct="1">
              <a:lnSpc>
                <a:spcPct val="100000"/>
              </a:lnSpc>
              <a:spcBef>
                <a:spcPts val="0"/>
              </a:spcBef>
              <a:spcAft>
                <a:spcPts val="0"/>
              </a:spcAft>
              <a:buClrTx/>
              <a:buSzTx/>
              <a:buFontTx/>
              <a:buNone/>
            </a:pPr>
            <a:r>
              <a:rPr kumimoji="0" lang="zh-CN" altLang="en-US"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（occupational hazards）</a:t>
            </a:r>
          </a:p>
        </p:txBody>
      </p:sp>
      <p:sp>
        <p:nvSpPr>
          <p:cNvPr id="1050122" name="矩形 4"/>
          <p:cNvSpPr/>
          <p:nvPr/>
        </p:nvSpPr>
        <p:spPr>
          <a:xfrm>
            <a:off x="565150" y="3198495"/>
            <a:ext cx="4216400" cy="1060450"/>
          </a:xfrm>
          <a:prstGeom prst="rect">
            <a:avLst/>
          </a:prstGeom>
        </p:spPr>
        <p:txBody>
          <a:bodyPr>
            <a:spAutoFit/>
          </a:bodyPr>
          <a:lstStyle/>
          <a:p>
            <a:pPr marL="0" marR="0" lvl="0" indent="0" algn="l" defTabSz="914400" rtl="0" fontAlgn="auto">
              <a:lnSpc>
                <a:spcPct val="150000"/>
              </a:lnSpc>
              <a:spcBef>
                <a:spcPts val="0"/>
              </a:spcBef>
              <a:spcAft>
                <a:spcPts val="0"/>
              </a:spcAft>
              <a:buClrTx/>
              <a:buSzTx/>
              <a:buFontTx/>
              <a:buNone/>
            </a:pPr>
            <a:r>
              <a:rPr kumimoji="0" lang="zh-CN" altLang="en-US" sz="1400"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mn-cs"/>
              </a:rPr>
              <a:t>在实际的生产场所中，这些有害因素常不是单一存在的，往往同时存在着多种有害因素，这对劳动者的健康将产生联合的、危害更大的影响。</a:t>
            </a:r>
          </a:p>
        </p:txBody>
      </p:sp>
      <p:cxnSp>
        <p:nvCxnSpPr>
          <p:cNvPr id="3145780" name="直接连接符 6"/>
          <p:cNvCxnSpPr/>
          <p:nvPr/>
        </p:nvCxnSpPr>
        <p:spPr>
          <a:xfrm>
            <a:off x="622300" y="1868805"/>
            <a:ext cx="3949700" cy="0"/>
          </a:xfrm>
          <a:prstGeom prst="line">
            <a:avLst/>
          </a:prstGeom>
          <a:ln w="76200" cmpd="thinThick">
            <a:solidFill>
              <a:srgbClr val="E74C2E"/>
            </a:solidFill>
          </a:ln>
        </p:spPr>
        <p:style>
          <a:lnRef idx="1">
            <a:schemeClr val="accent1"/>
          </a:lnRef>
          <a:fillRef idx="0">
            <a:schemeClr val="accent1"/>
          </a:fillRef>
          <a:effectRef idx="0">
            <a:schemeClr val="accent1"/>
          </a:effectRef>
          <a:fontRef idx="minor">
            <a:schemeClr val="tx1"/>
          </a:fontRef>
        </p:style>
      </p:cxnSp>
      <p:sp>
        <p:nvSpPr>
          <p:cNvPr id="1050123" name="TextBox 47"/>
          <p:cNvSpPr txBox="1"/>
          <p:nvPr/>
        </p:nvSpPr>
        <p:spPr>
          <a:xfrm>
            <a:off x="1160780" y="325120"/>
            <a:ext cx="1543050" cy="337185"/>
          </a:xfrm>
          <a:prstGeom prst="rect">
            <a:avLst/>
          </a:prstGeom>
          <a:noFill/>
        </p:spPr>
        <p:txBody>
          <a:bodyPr wrap="square" rtlCol="0">
            <a:spAutoFit/>
          </a:bodyPr>
          <a:lstStyle/>
          <a:p>
            <a:pPr algn="ctr"/>
            <a:r>
              <a:rPr lang="zh-CN" altLang="zh-CN" sz="1600" b="1" dirty="0">
                <a:solidFill>
                  <a:srgbClr val="E74C2E"/>
                </a:solidFill>
                <a:latin typeface="Impact" panose="020B0806030902050204" pitchFamily="34" charset="0"/>
                <a:ea typeface="微软雅黑" panose="020B0503020204020204" pitchFamily="34" charset="-122"/>
              </a:rPr>
              <a:t>职业危害因素</a:t>
            </a:r>
          </a:p>
        </p:txBody>
      </p:sp>
      <p:grpSp>
        <p:nvGrpSpPr>
          <p:cNvPr id="507" name="组合 11"/>
          <p:cNvGrpSpPr/>
          <p:nvPr/>
        </p:nvGrpSpPr>
        <p:grpSpPr>
          <a:xfrm>
            <a:off x="5085715" y="831850"/>
            <a:ext cx="3476625" cy="624840"/>
            <a:chOff x="8009" y="1310"/>
            <a:chExt cx="5475" cy="984"/>
          </a:xfrm>
        </p:grpSpPr>
        <p:sp>
          <p:nvSpPr>
            <p:cNvPr id="1050124" name="AutoShape 3"/>
            <p:cNvSpPr/>
            <p:nvPr/>
          </p:nvSpPr>
          <p:spPr>
            <a:xfrm>
              <a:off x="8009" y="1310"/>
              <a:ext cx="1019" cy="984"/>
            </a:xfrm>
            <a:prstGeom prst="roundRect">
              <a:avLst>
                <a:gd name="adj" fmla="val 18519"/>
              </a:avLst>
            </a:prstGeom>
            <a:solidFill>
              <a:srgbClr val="CB3519"/>
            </a:solidFill>
            <a:ln w="63500">
              <a:noFill/>
            </a:ln>
            <a:effectLst>
              <a:outerShdw dist="12699" dir="5400000" algn="ctr" rotWithShape="0">
                <a:schemeClr val="bg2">
                  <a:alpha val="50000"/>
                </a:schemeClr>
              </a:outerShdw>
            </a:effectLst>
          </p:spPr>
          <p:txBody>
            <a:bodyPr lIns="0" tIns="0" rIns="0" bIns="0" anchor="ctr"/>
            <a:lstStyle/>
            <a:p>
              <a:pPr algn="ctr"/>
              <a:endParaRPr lang="en-US" altLang="zh-CN" sz="3600" b="1" dirty="0">
                <a:solidFill>
                  <a:schemeClr val="bg1"/>
                </a:solidFill>
                <a:latin typeface="微软雅黑" panose="020B0503020204020204" pitchFamily="34" charset="-122"/>
                <a:ea typeface="微软雅黑" panose="020B0503020204020204" pitchFamily="34" charset="-122"/>
                <a:sym typeface="Comic Sans MS" panose="030F0702030302020204" pitchFamily="66" charset="0"/>
              </a:endParaRPr>
            </a:p>
          </p:txBody>
        </p:sp>
        <p:sp>
          <p:nvSpPr>
            <p:cNvPr id="1050125" name="AutoShape 8"/>
            <p:cNvSpPr/>
            <p:nvPr/>
          </p:nvSpPr>
          <p:spPr bwMode="auto">
            <a:xfrm>
              <a:off x="10940" y="1310"/>
              <a:ext cx="2544" cy="984"/>
            </a:xfrm>
            <a:prstGeom prst="roundRect">
              <a:avLst>
                <a:gd name="adj" fmla="val 18519"/>
              </a:avLst>
            </a:prstGeom>
            <a:noFill/>
            <a:ln w="63500" cap="flat">
              <a:solidFill>
                <a:srgbClr val="CB3519">
                  <a:alpha val="85000"/>
                </a:srgbClr>
              </a:solid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zh-CN"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噪声</a:t>
              </a:r>
            </a:p>
          </p:txBody>
        </p:sp>
        <p:sp>
          <p:nvSpPr>
            <p:cNvPr id="1050126" name="虚尾箭头 8"/>
            <p:cNvSpPr/>
            <p:nvPr/>
          </p:nvSpPr>
          <p:spPr>
            <a:xfrm>
              <a:off x="9476" y="1477"/>
              <a:ext cx="1172" cy="650"/>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08" name="组合 329"/>
            <p:cNvGrpSpPr/>
            <p:nvPr/>
          </p:nvGrpSpPr>
          <p:grpSpPr>
            <a:xfrm>
              <a:off x="8128" y="1426"/>
              <a:ext cx="765" cy="700"/>
              <a:chOff x="2855366" y="2301118"/>
              <a:chExt cx="1229112" cy="958730"/>
            </a:xfrm>
            <a:solidFill>
              <a:srgbClr val="E74C2E"/>
            </a:solidFill>
          </p:grpSpPr>
          <p:sp>
            <p:nvSpPr>
              <p:cNvPr id="1050127" name="Freeform 26"/>
              <p:cNvSpPr/>
              <p:nvPr/>
            </p:nvSpPr>
            <p:spPr bwMode="auto">
              <a:xfrm>
                <a:off x="2855366" y="2531318"/>
                <a:ext cx="807015" cy="728530"/>
              </a:xfrm>
              <a:custGeom>
                <a:avLst/>
                <a:gdLst>
                  <a:gd name="T0" fmla="*/ 129 w 908"/>
                  <a:gd name="T1" fmla="*/ 646 h 819"/>
                  <a:gd name="T2" fmla="*/ 86 w 908"/>
                  <a:gd name="T3" fmla="*/ 646 h 819"/>
                  <a:gd name="T4" fmla="*/ 0 w 908"/>
                  <a:gd name="T5" fmla="*/ 560 h 819"/>
                  <a:gd name="T6" fmla="*/ 0 w 908"/>
                  <a:gd name="T7" fmla="*/ 87 h 819"/>
                  <a:gd name="T8" fmla="*/ 87 w 908"/>
                  <a:gd name="T9" fmla="*/ 0 h 819"/>
                  <a:gd name="T10" fmla="*/ 822 w 908"/>
                  <a:gd name="T11" fmla="*/ 0 h 819"/>
                  <a:gd name="T12" fmla="*/ 908 w 908"/>
                  <a:gd name="T13" fmla="*/ 90 h 819"/>
                  <a:gd name="T14" fmla="*/ 908 w 908"/>
                  <a:gd name="T15" fmla="*/ 470 h 819"/>
                  <a:gd name="T16" fmla="*/ 908 w 908"/>
                  <a:gd name="T17" fmla="*/ 557 h 819"/>
                  <a:gd name="T18" fmla="*/ 818 w 908"/>
                  <a:gd name="T19" fmla="*/ 646 h 819"/>
                  <a:gd name="T20" fmla="*/ 338 w 908"/>
                  <a:gd name="T21" fmla="*/ 646 h 819"/>
                  <a:gd name="T22" fmla="*/ 313 w 908"/>
                  <a:gd name="T23" fmla="*/ 656 h 819"/>
                  <a:gd name="T24" fmla="*/ 166 w 908"/>
                  <a:gd name="T25" fmla="*/ 804 h 819"/>
                  <a:gd name="T26" fmla="*/ 156 w 908"/>
                  <a:gd name="T27" fmla="*/ 813 h 819"/>
                  <a:gd name="T28" fmla="*/ 139 w 908"/>
                  <a:gd name="T29" fmla="*/ 817 h 819"/>
                  <a:gd name="T30" fmla="*/ 130 w 908"/>
                  <a:gd name="T31" fmla="*/ 802 h 819"/>
                  <a:gd name="T32" fmla="*/ 129 w 908"/>
                  <a:gd name="T33" fmla="*/ 770 h 819"/>
                  <a:gd name="T34" fmla="*/ 129 w 908"/>
                  <a:gd name="T35" fmla="*/ 64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8" h="819">
                    <a:moveTo>
                      <a:pt x="129" y="646"/>
                    </a:moveTo>
                    <a:cubicBezTo>
                      <a:pt x="114" y="646"/>
                      <a:pt x="100" y="646"/>
                      <a:pt x="86" y="646"/>
                    </a:cubicBezTo>
                    <a:cubicBezTo>
                      <a:pt x="38" y="646"/>
                      <a:pt x="0" y="608"/>
                      <a:pt x="0" y="560"/>
                    </a:cubicBezTo>
                    <a:cubicBezTo>
                      <a:pt x="0" y="402"/>
                      <a:pt x="0" y="245"/>
                      <a:pt x="0" y="87"/>
                    </a:cubicBezTo>
                    <a:cubicBezTo>
                      <a:pt x="0" y="38"/>
                      <a:pt x="38" y="0"/>
                      <a:pt x="87" y="0"/>
                    </a:cubicBezTo>
                    <a:cubicBezTo>
                      <a:pt x="332" y="0"/>
                      <a:pt x="577" y="0"/>
                      <a:pt x="822" y="0"/>
                    </a:cubicBezTo>
                    <a:cubicBezTo>
                      <a:pt x="872" y="0"/>
                      <a:pt x="908" y="38"/>
                      <a:pt x="908" y="90"/>
                    </a:cubicBezTo>
                    <a:cubicBezTo>
                      <a:pt x="908" y="217"/>
                      <a:pt x="908" y="343"/>
                      <a:pt x="908" y="470"/>
                    </a:cubicBezTo>
                    <a:cubicBezTo>
                      <a:pt x="908" y="499"/>
                      <a:pt x="908" y="528"/>
                      <a:pt x="908" y="557"/>
                    </a:cubicBezTo>
                    <a:cubicBezTo>
                      <a:pt x="908" y="609"/>
                      <a:pt x="871" y="646"/>
                      <a:pt x="818" y="646"/>
                    </a:cubicBezTo>
                    <a:cubicBezTo>
                      <a:pt x="658" y="646"/>
                      <a:pt x="498" y="646"/>
                      <a:pt x="338" y="646"/>
                    </a:cubicBezTo>
                    <a:cubicBezTo>
                      <a:pt x="328" y="646"/>
                      <a:pt x="321" y="649"/>
                      <a:pt x="313" y="656"/>
                    </a:cubicBezTo>
                    <a:cubicBezTo>
                      <a:pt x="265" y="706"/>
                      <a:pt x="215" y="755"/>
                      <a:pt x="166" y="804"/>
                    </a:cubicBezTo>
                    <a:cubicBezTo>
                      <a:pt x="163" y="807"/>
                      <a:pt x="160" y="811"/>
                      <a:pt x="156" y="813"/>
                    </a:cubicBezTo>
                    <a:cubicBezTo>
                      <a:pt x="151" y="815"/>
                      <a:pt x="143" y="819"/>
                      <a:pt x="139" y="817"/>
                    </a:cubicBezTo>
                    <a:cubicBezTo>
                      <a:pt x="134" y="815"/>
                      <a:pt x="131" y="807"/>
                      <a:pt x="130" y="802"/>
                    </a:cubicBezTo>
                    <a:cubicBezTo>
                      <a:pt x="129" y="791"/>
                      <a:pt x="130" y="781"/>
                      <a:pt x="129" y="770"/>
                    </a:cubicBezTo>
                    <a:cubicBezTo>
                      <a:pt x="129" y="730"/>
                      <a:pt x="129" y="689"/>
                      <a:pt x="129" y="646"/>
                    </a:cubicBezTo>
                    <a:close/>
                  </a:path>
                </a:pathLst>
              </a:custGeom>
              <a:solidFill>
                <a:schemeClr val="bg1"/>
              </a:solidFill>
              <a:ln>
                <a:noFill/>
              </a:ln>
            </p:spPr>
            <p:txBody>
              <a:bodyPr vert="horz" wrap="square" lIns="91440" tIns="45720" rIns="91440" bIns="45720" numCol="1" anchor="t" anchorCtr="0" compatLnSpc="1"/>
              <a:lstStyle/>
              <a:p>
                <a:endParaRPr lang="zh-HK" altLang="en-US"/>
              </a:p>
            </p:txBody>
          </p:sp>
          <p:sp>
            <p:nvSpPr>
              <p:cNvPr id="1050128" name="Freeform 27"/>
              <p:cNvSpPr/>
              <p:nvPr/>
            </p:nvSpPr>
            <p:spPr bwMode="auto">
              <a:xfrm>
                <a:off x="3237656" y="2301118"/>
                <a:ext cx="846822" cy="731909"/>
              </a:xfrm>
              <a:custGeom>
                <a:avLst/>
                <a:gdLst>
                  <a:gd name="T0" fmla="*/ 824 w 953"/>
                  <a:gd name="T1" fmla="*/ 647 h 823"/>
                  <a:gd name="T2" fmla="*/ 824 w 953"/>
                  <a:gd name="T3" fmla="*/ 785 h 823"/>
                  <a:gd name="T4" fmla="*/ 814 w 953"/>
                  <a:gd name="T5" fmla="*/ 817 h 823"/>
                  <a:gd name="T6" fmla="*/ 785 w 953"/>
                  <a:gd name="T7" fmla="*/ 802 h 823"/>
                  <a:gd name="T8" fmla="*/ 638 w 953"/>
                  <a:gd name="T9" fmla="*/ 656 h 823"/>
                  <a:gd name="T10" fmla="*/ 618 w 953"/>
                  <a:gd name="T11" fmla="*/ 647 h 823"/>
                  <a:gd name="T12" fmla="*/ 542 w 953"/>
                  <a:gd name="T13" fmla="*/ 647 h 823"/>
                  <a:gd name="T14" fmla="*/ 542 w 953"/>
                  <a:gd name="T15" fmla="*/ 630 h 823"/>
                  <a:gd name="T16" fmla="*/ 542 w 953"/>
                  <a:gd name="T17" fmla="*/ 351 h 823"/>
                  <a:gd name="T18" fmla="*/ 385 w 953"/>
                  <a:gd name="T19" fmla="*/ 194 h 823"/>
                  <a:gd name="T20" fmla="*/ 20 w 953"/>
                  <a:gd name="T21" fmla="*/ 194 h 823"/>
                  <a:gd name="T22" fmla="*/ 4 w 953"/>
                  <a:gd name="T23" fmla="*/ 194 h 823"/>
                  <a:gd name="T24" fmla="*/ 5 w 953"/>
                  <a:gd name="T25" fmla="*/ 71 h 823"/>
                  <a:gd name="T26" fmla="*/ 93 w 953"/>
                  <a:gd name="T27" fmla="*/ 0 h 823"/>
                  <a:gd name="T28" fmla="*/ 393 w 953"/>
                  <a:gd name="T29" fmla="*/ 0 h 823"/>
                  <a:gd name="T30" fmla="*/ 857 w 953"/>
                  <a:gd name="T31" fmla="*/ 0 h 823"/>
                  <a:gd name="T32" fmla="*/ 953 w 953"/>
                  <a:gd name="T33" fmla="*/ 97 h 823"/>
                  <a:gd name="T34" fmla="*/ 953 w 953"/>
                  <a:gd name="T35" fmla="*/ 552 h 823"/>
                  <a:gd name="T36" fmla="*/ 859 w 953"/>
                  <a:gd name="T37" fmla="*/ 647 h 823"/>
                  <a:gd name="T38" fmla="*/ 824 w 953"/>
                  <a:gd name="T39" fmla="*/ 647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3" h="823">
                    <a:moveTo>
                      <a:pt x="824" y="647"/>
                    </a:moveTo>
                    <a:cubicBezTo>
                      <a:pt x="824" y="694"/>
                      <a:pt x="824" y="740"/>
                      <a:pt x="824" y="785"/>
                    </a:cubicBezTo>
                    <a:cubicBezTo>
                      <a:pt x="823" y="796"/>
                      <a:pt x="828" y="811"/>
                      <a:pt x="814" y="817"/>
                    </a:cubicBezTo>
                    <a:cubicBezTo>
                      <a:pt x="801" y="823"/>
                      <a:pt x="793" y="810"/>
                      <a:pt x="785" y="802"/>
                    </a:cubicBezTo>
                    <a:cubicBezTo>
                      <a:pt x="736" y="753"/>
                      <a:pt x="687" y="704"/>
                      <a:pt x="638" y="656"/>
                    </a:cubicBezTo>
                    <a:cubicBezTo>
                      <a:pt x="633" y="651"/>
                      <a:pt x="625" y="648"/>
                      <a:pt x="618" y="647"/>
                    </a:cubicBezTo>
                    <a:cubicBezTo>
                      <a:pt x="593" y="646"/>
                      <a:pt x="569" y="647"/>
                      <a:pt x="542" y="647"/>
                    </a:cubicBezTo>
                    <a:cubicBezTo>
                      <a:pt x="542" y="641"/>
                      <a:pt x="542" y="636"/>
                      <a:pt x="542" y="630"/>
                    </a:cubicBezTo>
                    <a:cubicBezTo>
                      <a:pt x="542" y="537"/>
                      <a:pt x="542" y="444"/>
                      <a:pt x="542" y="351"/>
                    </a:cubicBezTo>
                    <a:cubicBezTo>
                      <a:pt x="542" y="258"/>
                      <a:pt x="478" y="194"/>
                      <a:pt x="385" y="194"/>
                    </a:cubicBezTo>
                    <a:cubicBezTo>
                      <a:pt x="263" y="194"/>
                      <a:pt x="142" y="194"/>
                      <a:pt x="20" y="194"/>
                    </a:cubicBezTo>
                    <a:cubicBezTo>
                      <a:pt x="15" y="194"/>
                      <a:pt x="9" y="194"/>
                      <a:pt x="4" y="194"/>
                    </a:cubicBezTo>
                    <a:cubicBezTo>
                      <a:pt x="4" y="152"/>
                      <a:pt x="0" y="111"/>
                      <a:pt x="5" y="71"/>
                    </a:cubicBezTo>
                    <a:cubicBezTo>
                      <a:pt x="9" y="27"/>
                      <a:pt x="47" y="0"/>
                      <a:pt x="93" y="0"/>
                    </a:cubicBezTo>
                    <a:cubicBezTo>
                      <a:pt x="193" y="0"/>
                      <a:pt x="293" y="0"/>
                      <a:pt x="393" y="0"/>
                    </a:cubicBezTo>
                    <a:cubicBezTo>
                      <a:pt x="548" y="0"/>
                      <a:pt x="702" y="0"/>
                      <a:pt x="857" y="0"/>
                    </a:cubicBezTo>
                    <a:cubicBezTo>
                      <a:pt x="918" y="0"/>
                      <a:pt x="953" y="35"/>
                      <a:pt x="953" y="97"/>
                    </a:cubicBezTo>
                    <a:cubicBezTo>
                      <a:pt x="953" y="249"/>
                      <a:pt x="953" y="401"/>
                      <a:pt x="953" y="552"/>
                    </a:cubicBezTo>
                    <a:cubicBezTo>
                      <a:pt x="953" y="611"/>
                      <a:pt x="917" y="647"/>
                      <a:pt x="859" y="647"/>
                    </a:cubicBezTo>
                    <a:cubicBezTo>
                      <a:pt x="848" y="647"/>
                      <a:pt x="837" y="647"/>
                      <a:pt x="824" y="647"/>
                    </a:cubicBezTo>
                    <a:close/>
                  </a:path>
                </a:pathLst>
              </a:custGeom>
              <a:solidFill>
                <a:schemeClr val="bg1"/>
              </a:solidFill>
              <a:ln>
                <a:noFill/>
              </a:ln>
            </p:spPr>
            <p:txBody>
              <a:bodyPr vert="horz" wrap="square" lIns="91440" tIns="45720" rIns="91440" bIns="45720" numCol="1" anchor="t" anchorCtr="0" compatLnSpc="1"/>
              <a:lstStyle/>
              <a:p>
                <a:endParaRPr lang="zh-HK" altLang="en-US"/>
              </a:p>
            </p:txBody>
          </p:sp>
        </p:grpSp>
      </p:grpSp>
      <p:grpSp>
        <p:nvGrpSpPr>
          <p:cNvPr id="509" name="组合 12"/>
          <p:cNvGrpSpPr/>
          <p:nvPr/>
        </p:nvGrpSpPr>
        <p:grpSpPr>
          <a:xfrm>
            <a:off x="5085715" y="1622425"/>
            <a:ext cx="3476625" cy="631825"/>
            <a:chOff x="8009" y="2555"/>
            <a:chExt cx="5475" cy="995"/>
          </a:xfrm>
        </p:grpSpPr>
        <p:sp>
          <p:nvSpPr>
            <p:cNvPr id="1050129" name="AutoShape 4"/>
            <p:cNvSpPr/>
            <p:nvPr/>
          </p:nvSpPr>
          <p:spPr>
            <a:xfrm>
              <a:off x="8009" y="2566"/>
              <a:ext cx="1019" cy="984"/>
            </a:xfrm>
            <a:prstGeom prst="roundRect">
              <a:avLst>
                <a:gd name="adj" fmla="val 18519"/>
              </a:avLst>
            </a:prstGeom>
            <a:solidFill>
              <a:srgbClr val="CB3519"/>
            </a:solidFill>
            <a:ln w="63500">
              <a:noFill/>
            </a:ln>
            <a:effectLst>
              <a:outerShdw dist="12699" dir="5400000" algn="ctr" rotWithShape="0">
                <a:schemeClr val="bg2">
                  <a:alpha val="50000"/>
                </a:schemeClr>
              </a:outerShdw>
            </a:effectLst>
          </p:spPr>
          <p:txBody>
            <a:bodyPr lIns="0" tIns="0" rIns="0" bIns="0" anchor="ctr"/>
            <a:lstStyle/>
            <a:p>
              <a:pPr algn="ctr"/>
              <a:endParaRPr lang="en-US" altLang="zh-CN" sz="3600" b="1" dirty="0">
                <a:solidFill>
                  <a:schemeClr val="bg1"/>
                </a:solidFill>
                <a:latin typeface="微软雅黑" panose="020B0503020204020204" pitchFamily="34" charset="-122"/>
                <a:ea typeface="微软雅黑" panose="020B0503020204020204" pitchFamily="34" charset="-122"/>
                <a:sym typeface="Comic Sans MS" panose="030F0702030302020204" pitchFamily="66" charset="0"/>
              </a:endParaRPr>
            </a:p>
          </p:txBody>
        </p:sp>
        <p:sp>
          <p:nvSpPr>
            <p:cNvPr id="1050130" name="AutoShape 9"/>
            <p:cNvSpPr/>
            <p:nvPr/>
          </p:nvSpPr>
          <p:spPr bwMode="auto">
            <a:xfrm>
              <a:off x="10940" y="2555"/>
              <a:ext cx="2544" cy="984"/>
            </a:xfrm>
            <a:prstGeom prst="roundRect">
              <a:avLst>
                <a:gd name="adj" fmla="val 18519"/>
              </a:avLst>
            </a:prstGeom>
            <a:noFill/>
            <a:ln w="63500" cap="flat">
              <a:solidFill>
                <a:srgbClr val="CB3519">
                  <a:alpha val="85000"/>
                </a:srgbClr>
              </a:solid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粉尘</a:t>
              </a:r>
            </a:p>
          </p:txBody>
        </p:sp>
        <p:sp>
          <p:nvSpPr>
            <p:cNvPr id="1050131" name="虚尾箭头 72"/>
            <p:cNvSpPr/>
            <p:nvPr/>
          </p:nvSpPr>
          <p:spPr>
            <a:xfrm>
              <a:off x="9476" y="2735"/>
              <a:ext cx="1172" cy="648"/>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10" name="组合 320"/>
            <p:cNvGrpSpPr/>
            <p:nvPr/>
          </p:nvGrpSpPr>
          <p:grpSpPr>
            <a:xfrm>
              <a:off x="8200" y="2735"/>
              <a:ext cx="680" cy="603"/>
              <a:chOff x="882603" y="2302677"/>
              <a:chExt cx="1093895" cy="955612"/>
            </a:xfrm>
            <a:solidFill>
              <a:schemeClr val="bg1"/>
            </a:solidFill>
          </p:grpSpPr>
          <p:sp>
            <p:nvSpPr>
              <p:cNvPr id="1050132" name="Freeform 14"/>
              <p:cNvSpPr/>
              <p:nvPr/>
            </p:nvSpPr>
            <p:spPr bwMode="auto">
              <a:xfrm>
                <a:off x="882603" y="2302677"/>
                <a:ext cx="820672" cy="955612"/>
              </a:xfrm>
              <a:custGeom>
                <a:avLst/>
                <a:gdLst>
                  <a:gd name="T0" fmla="*/ 908 w 1036"/>
                  <a:gd name="T1" fmla="*/ 372 h 1206"/>
                  <a:gd name="T2" fmla="*/ 908 w 1036"/>
                  <a:gd name="T3" fmla="*/ 296 h 1206"/>
                  <a:gd name="T4" fmla="*/ 908 w 1036"/>
                  <a:gd name="T5" fmla="*/ 152 h 1206"/>
                  <a:gd name="T6" fmla="*/ 883 w 1036"/>
                  <a:gd name="T7" fmla="*/ 128 h 1206"/>
                  <a:gd name="T8" fmla="*/ 405 w 1036"/>
                  <a:gd name="T9" fmla="*/ 128 h 1206"/>
                  <a:gd name="T10" fmla="*/ 387 w 1036"/>
                  <a:gd name="T11" fmla="*/ 128 h 1206"/>
                  <a:gd name="T12" fmla="*/ 387 w 1036"/>
                  <a:gd name="T13" fmla="*/ 150 h 1206"/>
                  <a:gd name="T14" fmla="*/ 387 w 1036"/>
                  <a:gd name="T15" fmla="*/ 296 h 1206"/>
                  <a:gd name="T16" fmla="*/ 295 w 1036"/>
                  <a:gd name="T17" fmla="*/ 386 h 1206"/>
                  <a:gd name="T18" fmla="*/ 145 w 1036"/>
                  <a:gd name="T19" fmla="*/ 386 h 1206"/>
                  <a:gd name="T20" fmla="*/ 128 w 1036"/>
                  <a:gd name="T21" fmla="*/ 386 h 1206"/>
                  <a:gd name="T22" fmla="*/ 128 w 1036"/>
                  <a:gd name="T23" fmla="*/ 404 h 1206"/>
                  <a:gd name="T24" fmla="*/ 128 w 1036"/>
                  <a:gd name="T25" fmla="*/ 1052 h 1206"/>
                  <a:gd name="T26" fmla="*/ 153 w 1036"/>
                  <a:gd name="T27" fmla="*/ 1078 h 1206"/>
                  <a:gd name="T28" fmla="*/ 882 w 1036"/>
                  <a:gd name="T29" fmla="*/ 1078 h 1206"/>
                  <a:gd name="T30" fmla="*/ 908 w 1036"/>
                  <a:gd name="T31" fmla="*/ 1052 h 1206"/>
                  <a:gd name="T32" fmla="*/ 908 w 1036"/>
                  <a:gd name="T33" fmla="*/ 869 h 1206"/>
                  <a:gd name="T34" fmla="*/ 914 w 1036"/>
                  <a:gd name="T35" fmla="*/ 851 h 1206"/>
                  <a:gd name="T36" fmla="*/ 1028 w 1036"/>
                  <a:gd name="T37" fmla="*/ 729 h 1206"/>
                  <a:gd name="T38" fmla="*/ 1035 w 1036"/>
                  <a:gd name="T39" fmla="*/ 724 h 1206"/>
                  <a:gd name="T40" fmla="*/ 1036 w 1036"/>
                  <a:gd name="T41" fmla="*/ 738 h 1206"/>
                  <a:gd name="T42" fmla="*/ 1036 w 1036"/>
                  <a:gd name="T43" fmla="*/ 1069 h 1206"/>
                  <a:gd name="T44" fmla="*/ 899 w 1036"/>
                  <a:gd name="T45" fmla="*/ 1206 h 1206"/>
                  <a:gd name="T46" fmla="*/ 133 w 1036"/>
                  <a:gd name="T47" fmla="*/ 1206 h 1206"/>
                  <a:gd name="T48" fmla="*/ 0 w 1036"/>
                  <a:gd name="T49" fmla="*/ 1073 h 1206"/>
                  <a:gd name="T50" fmla="*/ 0 w 1036"/>
                  <a:gd name="T51" fmla="*/ 316 h 1206"/>
                  <a:gd name="T52" fmla="*/ 19 w 1036"/>
                  <a:gd name="T53" fmla="*/ 267 h 1206"/>
                  <a:gd name="T54" fmla="*/ 265 w 1036"/>
                  <a:gd name="T55" fmla="*/ 27 h 1206"/>
                  <a:gd name="T56" fmla="*/ 331 w 1036"/>
                  <a:gd name="T57" fmla="*/ 0 h 1206"/>
                  <a:gd name="T58" fmla="*/ 902 w 1036"/>
                  <a:gd name="T59" fmla="*/ 0 h 1206"/>
                  <a:gd name="T60" fmla="*/ 1036 w 1036"/>
                  <a:gd name="T61" fmla="*/ 129 h 1206"/>
                  <a:gd name="T62" fmla="*/ 1035 w 1036"/>
                  <a:gd name="T63" fmla="*/ 206 h 1206"/>
                  <a:gd name="T64" fmla="*/ 1028 w 1036"/>
                  <a:gd name="T65" fmla="*/ 224 h 1206"/>
                  <a:gd name="T66" fmla="*/ 942 w 1036"/>
                  <a:gd name="T67" fmla="*/ 328 h 1206"/>
                  <a:gd name="T68" fmla="*/ 921 w 1036"/>
                  <a:gd name="T69" fmla="*/ 358 h 1206"/>
                  <a:gd name="T70" fmla="*/ 908 w 1036"/>
                  <a:gd name="T71" fmla="*/ 372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36" h="1206">
                    <a:moveTo>
                      <a:pt x="908" y="372"/>
                    </a:moveTo>
                    <a:cubicBezTo>
                      <a:pt x="908" y="344"/>
                      <a:pt x="908" y="320"/>
                      <a:pt x="908" y="296"/>
                    </a:cubicBezTo>
                    <a:cubicBezTo>
                      <a:pt x="908" y="248"/>
                      <a:pt x="908" y="200"/>
                      <a:pt x="908" y="152"/>
                    </a:cubicBezTo>
                    <a:cubicBezTo>
                      <a:pt x="908" y="131"/>
                      <a:pt x="905" y="128"/>
                      <a:pt x="883" y="128"/>
                    </a:cubicBezTo>
                    <a:cubicBezTo>
                      <a:pt x="724" y="128"/>
                      <a:pt x="565" y="128"/>
                      <a:pt x="405" y="128"/>
                    </a:cubicBezTo>
                    <a:cubicBezTo>
                      <a:pt x="400" y="128"/>
                      <a:pt x="394" y="128"/>
                      <a:pt x="387" y="128"/>
                    </a:cubicBezTo>
                    <a:cubicBezTo>
                      <a:pt x="387" y="137"/>
                      <a:pt x="387" y="144"/>
                      <a:pt x="387" y="150"/>
                    </a:cubicBezTo>
                    <a:cubicBezTo>
                      <a:pt x="387" y="199"/>
                      <a:pt x="387" y="247"/>
                      <a:pt x="387" y="296"/>
                    </a:cubicBezTo>
                    <a:cubicBezTo>
                      <a:pt x="386" y="352"/>
                      <a:pt x="351" y="386"/>
                      <a:pt x="295" y="386"/>
                    </a:cubicBezTo>
                    <a:cubicBezTo>
                      <a:pt x="245" y="386"/>
                      <a:pt x="195" y="386"/>
                      <a:pt x="145" y="386"/>
                    </a:cubicBezTo>
                    <a:cubicBezTo>
                      <a:pt x="140" y="386"/>
                      <a:pt x="135" y="386"/>
                      <a:pt x="128" y="386"/>
                    </a:cubicBezTo>
                    <a:cubicBezTo>
                      <a:pt x="128" y="394"/>
                      <a:pt x="128" y="399"/>
                      <a:pt x="128" y="404"/>
                    </a:cubicBezTo>
                    <a:cubicBezTo>
                      <a:pt x="128" y="620"/>
                      <a:pt x="128" y="836"/>
                      <a:pt x="128" y="1052"/>
                    </a:cubicBezTo>
                    <a:cubicBezTo>
                      <a:pt x="128" y="1076"/>
                      <a:pt x="130" y="1078"/>
                      <a:pt x="153" y="1078"/>
                    </a:cubicBezTo>
                    <a:cubicBezTo>
                      <a:pt x="396" y="1078"/>
                      <a:pt x="639" y="1078"/>
                      <a:pt x="882" y="1078"/>
                    </a:cubicBezTo>
                    <a:cubicBezTo>
                      <a:pt x="906" y="1078"/>
                      <a:pt x="908" y="1076"/>
                      <a:pt x="908" y="1052"/>
                    </a:cubicBezTo>
                    <a:cubicBezTo>
                      <a:pt x="908" y="991"/>
                      <a:pt x="908" y="930"/>
                      <a:pt x="908" y="869"/>
                    </a:cubicBezTo>
                    <a:cubicBezTo>
                      <a:pt x="908" y="863"/>
                      <a:pt x="910" y="855"/>
                      <a:pt x="914" y="851"/>
                    </a:cubicBezTo>
                    <a:cubicBezTo>
                      <a:pt x="952" y="810"/>
                      <a:pt x="990" y="770"/>
                      <a:pt x="1028" y="729"/>
                    </a:cubicBezTo>
                    <a:cubicBezTo>
                      <a:pt x="1030" y="728"/>
                      <a:pt x="1031" y="727"/>
                      <a:pt x="1035" y="724"/>
                    </a:cubicBezTo>
                    <a:cubicBezTo>
                      <a:pt x="1035" y="730"/>
                      <a:pt x="1036" y="734"/>
                      <a:pt x="1036" y="738"/>
                    </a:cubicBezTo>
                    <a:cubicBezTo>
                      <a:pt x="1036" y="849"/>
                      <a:pt x="1036" y="959"/>
                      <a:pt x="1036" y="1069"/>
                    </a:cubicBezTo>
                    <a:cubicBezTo>
                      <a:pt x="1035" y="1151"/>
                      <a:pt x="981" y="1206"/>
                      <a:pt x="899" y="1206"/>
                    </a:cubicBezTo>
                    <a:cubicBezTo>
                      <a:pt x="643" y="1206"/>
                      <a:pt x="388" y="1206"/>
                      <a:pt x="133" y="1206"/>
                    </a:cubicBezTo>
                    <a:cubicBezTo>
                      <a:pt x="56" y="1206"/>
                      <a:pt x="0" y="1150"/>
                      <a:pt x="0" y="1073"/>
                    </a:cubicBezTo>
                    <a:cubicBezTo>
                      <a:pt x="0" y="821"/>
                      <a:pt x="0" y="568"/>
                      <a:pt x="0" y="316"/>
                    </a:cubicBezTo>
                    <a:cubicBezTo>
                      <a:pt x="0" y="297"/>
                      <a:pt x="6" y="281"/>
                      <a:pt x="19" y="267"/>
                    </a:cubicBezTo>
                    <a:cubicBezTo>
                      <a:pt x="101" y="187"/>
                      <a:pt x="183" y="107"/>
                      <a:pt x="265" y="27"/>
                    </a:cubicBezTo>
                    <a:cubicBezTo>
                      <a:pt x="283" y="9"/>
                      <a:pt x="305" y="0"/>
                      <a:pt x="331" y="0"/>
                    </a:cubicBezTo>
                    <a:cubicBezTo>
                      <a:pt x="521" y="0"/>
                      <a:pt x="712" y="0"/>
                      <a:pt x="902" y="0"/>
                    </a:cubicBezTo>
                    <a:cubicBezTo>
                      <a:pt x="978" y="1"/>
                      <a:pt x="1033" y="53"/>
                      <a:pt x="1036" y="129"/>
                    </a:cubicBezTo>
                    <a:cubicBezTo>
                      <a:pt x="1036" y="155"/>
                      <a:pt x="1036" y="180"/>
                      <a:pt x="1035" y="206"/>
                    </a:cubicBezTo>
                    <a:cubicBezTo>
                      <a:pt x="1035" y="212"/>
                      <a:pt x="1032" y="219"/>
                      <a:pt x="1028" y="224"/>
                    </a:cubicBezTo>
                    <a:cubicBezTo>
                      <a:pt x="999" y="259"/>
                      <a:pt x="970" y="293"/>
                      <a:pt x="942" y="328"/>
                    </a:cubicBezTo>
                    <a:cubicBezTo>
                      <a:pt x="934" y="337"/>
                      <a:pt x="928" y="348"/>
                      <a:pt x="921" y="358"/>
                    </a:cubicBezTo>
                    <a:cubicBezTo>
                      <a:pt x="918" y="362"/>
                      <a:pt x="914" y="365"/>
                      <a:pt x="908" y="372"/>
                    </a:cubicBezTo>
                    <a:close/>
                  </a:path>
                </a:pathLst>
              </a:custGeom>
              <a:grpFill/>
              <a:ln>
                <a:noFill/>
              </a:ln>
            </p:spPr>
            <p:txBody>
              <a:bodyPr vert="horz" wrap="square" lIns="91440" tIns="45720" rIns="91440" bIns="45720" numCol="1" anchor="t" anchorCtr="0" compatLnSpc="1"/>
              <a:lstStyle/>
              <a:p>
                <a:endParaRPr lang="zh-HK" altLang="en-US"/>
              </a:p>
            </p:txBody>
          </p:sp>
          <p:sp>
            <p:nvSpPr>
              <p:cNvPr id="1050133" name="Freeform 15"/>
              <p:cNvSpPr/>
              <p:nvPr/>
            </p:nvSpPr>
            <p:spPr bwMode="auto">
              <a:xfrm>
                <a:off x="1362082" y="2640858"/>
                <a:ext cx="386396" cy="443988"/>
              </a:xfrm>
              <a:custGeom>
                <a:avLst/>
                <a:gdLst>
                  <a:gd name="T0" fmla="*/ 351 w 488"/>
                  <a:gd name="T1" fmla="*/ 0 h 560"/>
                  <a:gd name="T2" fmla="*/ 488 w 488"/>
                  <a:gd name="T3" fmla="*/ 114 h 560"/>
                  <a:gd name="T4" fmla="*/ 431 w 488"/>
                  <a:gd name="T5" fmla="*/ 180 h 560"/>
                  <a:gd name="T6" fmla="*/ 127 w 488"/>
                  <a:gd name="T7" fmla="*/ 490 h 560"/>
                  <a:gd name="T8" fmla="*/ 39 w 488"/>
                  <a:gd name="T9" fmla="*/ 554 h 560"/>
                  <a:gd name="T10" fmla="*/ 5 w 488"/>
                  <a:gd name="T11" fmla="*/ 560 h 560"/>
                  <a:gd name="T12" fmla="*/ 4 w 488"/>
                  <a:gd name="T13" fmla="*/ 526 h 560"/>
                  <a:gd name="T14" fmla="*/ 64 w 488"/>
                  <a:gd name="T15" fmla="*/ 404 h 560"/>
                  <a:gd name="T16" fmla="*/ 347 w 488"/>
                  <a:gd name="T17" fmla="*/ 7 h 560"/>
                  <a:gd name="T18" fmla="*/ 351 w 488"/>
                  <a:gd name="T19"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 h="560">
                    <a:moveTo>
                      <a:pt x="351" y="0"/>
                    </a:moveTo>
                    <a:cubicBezTo>
                      <a:pt x="398" y="39"/>
                      <a:pt x="443" y="76"/>
                      <a:pt x="488" y="114"/>
                    </a:cubicBezTo>
                    <a:cubicBezTo>
                      <a:pt x="469" y="137"/>
                      <a:pt x="450" y="159"/>
                      <a:pt x="431" y="180"/>
                    </a:cubicBezTo>
                    <a:cubicBezTo>
                      <a:pt x="336" y="289"/>
                      <a:pt x="238" y="396"/>
                      <a:pt x="127" y="490"/>
                    </a:cubicBezTo>
                    <a:cubicBezTo>
                      <a:pt x="100" y="514"/>
                      <a:pt x="69" y="534"/>
                      <a:pt x="39" y="554"/>
                    </a:cubicBezTo>
                    <a:cubicBezTo>
                      <a:pt x="30" y="560"/>
                      <a:pt x="17" y="558"/>
                      <a:pt x="5" y="560"/>
                    </a:cubicBezTo>
                    <a:cubicBezTo>
                      <a:pt x="5" y="549"/>
                      <a:pt x="0" y="536"/>
                      <a:pt x="4" y="526"/>
                    </a:cubicBezTo>
                    <a:cubicBezTo>
                      <a:pt x="23" y="485"/>
                      <a:pt x="41" y="443"/>
                      <a:pt x="64" y="404"/>
                    </a:cubicBezTo>
                    <a:cubicBezTo>
                      <a:pt x="147" y="264"/>
                      <a:pt x="245" y="134"/>
                      <a:pt x="347" y="7"/>
                    </a:cubicBezTo>
                    <a:cubicBezTo>
                      <a:pt x="348" y="5"/>
                      <a:pt x="349" y="3"/>
                      <a:pt x="351" y="0"/>
                    </a:cubicBezTo>
                    <a:close/>
                  </a:path>
                </a:pathLst>
              </a:custGeom>
              <a:grpFill/>
              <a:ln>
                <a:noFill/>
              </a:ln>
            </p:spPr>
            <p:txBody>
              <a:bodyPr vert="horz" wrap="square" lIns="91440" tIns="45720" rIns="91440" bIns="45720" numCol="1" anchor="t" anchorCtr="0" compatLnSpc="1"/>
              <a:lstStyle/>
              <a:p>
                <a:endParaRPr lang="zh-HK" altLang="en-US"/>
              </a:p>
            </p:txBody>
          </p:sp>
          <p:sp>
            <p:nvSpPr>
              <p:cNvPr id="1050134" name="Freeform 16"/>
              <p:cNvSpPr/>
              <p:nvPr/>
            </p:nvSpPr>
            <p:spPr bwMode="auto">
              <a:xfrm>
                <a:off x="1667783" y="2400113"/>
                <a:ext cx="273223" cy="299340"/>
              </a:xfrm>
              <a:custGeom>
                <a:avLst/>
                <a:gdLst>
                  <a:gd name="T0" fmla="*/ 139 w 345"/>
                  <a:gd name="T1" fmla="*/ 378 h 378"/>
                  <a:gd name="T2" fmla="*/ 0 w 345"/>
                  <a:gd name="T3" fmla="*/ 264 h 378"/>
                  <a:gd name="T4" fmla="*/ 19 w 345"/>
                  <a:gd name="T5" fmla="*/ 240 h 378"/>
                  <a:gd name="T6" fmla="*/ 183 w 345"/>
                  <a:gd name="T7" fmla="*/ 54 h 378"/>
                  <a:gd name="T8" fmla="*/ 231 w 345"/>
                  <a:gd name="T9" fmla="*/ 17 h 378"/>
                  <a:gd name="T10" fmla="*/ 308 w 345"/>
                  <a:gd name="T11" fmla="*/ 26 h 378"/>
                  <a:gd name="T12" fmla="*/ 334 w 345"/>
                  <a:gd name="T13" fmla="*/ 103 h 378"/>
                  <a:gd name="T14" fmla="*/ 312 w 345"/>
                  <a:gd name="T15" fmla="*/ 150 h 378"/>
                  <a:gd name="T16" fmla="*/ 139 w 345"/>
                  <a:gd name="T17"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378">
                    <a:moveTo>
                      <a:pt x="139" y="378"/>
                    </a:moveTo>
                    <a:cubicBezTo>
                      <a:pt x="90" y="338"/>
                      <a:pt x="46" y="301"/>
                      <a:pt x="0" y="264"/>
                    </a:cubicBezTo>
                    <a:cubicBezTo>
                      <a:pt x="7" y="255"/>
                      <a:pt x="13" y="247"/>
                      <a:pt x="19" y="240"/>
                    </a:cubicBezTo>
                    <a:cubicBezTo>
                      <a:pt x="74" y="178"/>
                      <a:pt x="128" y="115"/>
                      <a:pt x="183" y="54"/>
                    </a:cubicBezTo>
                    <a:cubicBezTo>
                      <a:pt x="196" y="39"/>
                      <a:pt x="214" y="27"/>
                      <a:pt x="231" y="17"/>
                    </a:cubicBezTo>
                    <a:cubicBezTo>
                      <a:pt x="259" y="0"/>
                      <a:pt x="280" y="4"/>
                      <a:pt x="308" y="26"/>
                    </a:cubicBezTo>
                    <a:cubicBezTo>
                      <a:pt x="336" y="50"/>
                      <a:pt x="345" y="73"/>
                      <a:pt x="334" y="103"/>
                    </a:cubicBezTo>
                    <a:cubicBezTo>
                      <a:pt x="328" y="119"/>
                      <a:pt x="322" y="136"/>
                      <a:pt x="312" y="150"/>
                    </a:cubicBezTo>
                    <a:cubicBezTo>
                      <a:pt x="255" y="226"/>
                      <a:pt x="197" y="301"/>
                      <a:pt x="139" y="378"/>
                    </a:cubicBezTo>
                    <a:close/>
                  </a:path>
                </a:pathLst>
              </a:custGeom>
              <a:grpFill/>
              <a:ln>
                <a:noFill/>
              </a:ln>
            </p:spPr>
            <p:txBody>
              <a:bodyPr vert="horz" wrap="square" lIns="91440" tIns="45720" rIns="91440" bIns="45720" numCol="1" anchor="t" anchorCtr="0" compatLnSpc="1"/>
              <a:lstStyle/>
              <a:p>
                <a:endParaRPr lang="zh-HK" altLang="en-US"/>
              </a:p>
            </p:txBody>
          </p:sp>
          <p:sp>
            <p:nvSpPr>
              <p:cNvPr id="1050135" name="Freeform 17"/>
              <p:cNvSpPr/>
              <p:nvPr/>
            </p:nvSpPr>
            <p:spPr bwMode="auto">
              <a:xfrm>
                <a:off x="1088524" y="2679029"/>
                <a:ext cx="408829" cy="66632"/>
              </a:xfrm>
              <a:custGeom>
                <a:avLst/>
                <a:gdLst>
                  <a:gd name="T0" fmla="*/ 257 w 516"/>
                  <a:gd name="T1" fmla="*/ 0 h 84"/>
                  <a:gd name="T2" fmla="*/ 496 w 516"/>
                  <a:gd name="T3" fmla="*/ 0 h 84"/>
                  <a:gd name="T4" fmla="*/ 516 w 516"/>
                  <a:gd name="T5" fmla="*/ 19 h 84"/>
                  <a:gd name="T6" fmla="*/ 516 w 516"/>
                  <a:gd name="T7" fmla="*/ 49 h 84"/>
                  <a:gd name="T8" fmla="*/ 481 w 516"/>
                  <a:gd name="T9" fmla="*/ 84 h 84"/>
                  <a:gd name="T10" fmla="*/ 23 w 516"/>
                  <a:gd name="T11" fmla="*/ 84 h 84"/>
                  <a:gd name="T12" fmla="*/ 0 w 516"/>
                  <a:gd name="T13" fmla="*/ 61 h 84"/>
                  <a:gd name="T14" fmla="*/ 0 w 516"/>
                  <a:gd name="T15" fmla="*/ 22 h 84"/>
                  <a:gd name="T16" fmla="*/ 22 w 516"/>
                  <a:gd name="T17" fmla="*/ 0 h 84"/>
                  <a:gd name="T18" fmla="*/ 257 w 516"/>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6" h="84">
                    <a:moveTo>
                      <a:pt x="257" y="0"/>
                    </a:moveTo>
                    <a:cubicBezTo>
                      <a:pt x="337" y="0"/>
                      <a:pt x="416" y="0"/>
                      <a:pt x="496" y="0"/>
                    </a:cubicBezTo>
                    <a:cubicBezTo>
                      <a:pt x="515" y="0"/>
                      <a:pt x="516" y="1"/>
                      <a:pt x="516" y="19"/>
                    </a:cubicBezTo>
                    <a:cubicBezTo>
                      <a:pt x="516" y="29"/>
                      <a:pt x="516" y="39"/>
                      <a:pt x="516" y="49"/>
                    </a:cubicBezTo>
                    <a:cubicBezTo>
                      <a:pt x="516" y="71"/>
                      <a:pt x="503" y="84"/>
                      <a:pt x="481" y="84"/>
                    </a:cubicBezTo>
                    <a:cubicBezTo>
                      <a:pt x="329" y="84"/>
                      <a:pt x="176" y="84"/>
                      <a:pt x="23" y="84"/>
                    </a:cubicBezTo>
                    <a:cubicBezTo>
                      <a:pt x="0" y="84"/>
                      <a:pt x="0" y="83"/>
                      <a:pt x="0" y="61"/>
                    </a:cubicBezTo>
                    <a:cubicBezTo>
                      <a:pt x="0" y="48"/>
                      <a:pt x="0" y="35"/>
                      <a:pt x="0" y="22"/>
                    </a:cubicBezTo>
                    <a:cubicBezTo>
                      <a:pt x="0" y="0"/>
                      <a:pt x="0" y="0"/>
                      <a:pt x="22" y="0"/>
                    </a:cubicBezTo>
                    <a:cubicBezTo>
                      <a:pt x="100" y="0"/>
                      <a:pt x="179" y="0"/>
                      <a:pt x="257" y="0"/>
                    </a:cubicBezTo>
                    <a:close/>
                  </a:path>
                </a:pathLst>
              </a:custGeom>
              <a:grpFill/>
              <a:ln>
                <a:noFill/>
              </a:ln>
            </p:spPr>
            <p:txBody>
              <a:bodyPr vert="horz" wrap="square" lIns="91440" tIns="45720" rIns="91440" bIns="45720" numCol="1" anchor="t" anchorCtr="0" compatLnSpc="1"/>
              <a:lstStyle/>
              <a:p>
                <a:endParaRPr lang="zh-HK" altLang="en-US"/>
              </a:p>
            </p:txBody>
          </p:sp>
          <p:sp>
            <p:nvSpPr>
              <p:cNvPr id="1050136" name="Freeform 18"/>
              <p:cNvSpPr/>
              <p:nvPr/>
            </p:nvSpPr>
            <p:spPr bwMode="auto">
              <a:xfrm>
                <a:off x="1087855" y="2815306"/>
                <a:ext cx="344542" cy="67301"/>
              </a:xfrm>
              <a:custGeom>
                <a:avLst/>
                <a:gdLst>
                  <a:gd name="T0" fmla="*/ 435 w 435"/>
                  <a:gd name="T1" fmla="*/ 0 h 85"/>
                  <a:gd name="T2" fmla="*/ 382 w 435"/>
                  <a:gd name="T3" fmla="*/ 80 h 85"/>
                  <a:gd name="T4" fmla="*/ 371 w 435"/>
                  <a:gd name="T5" fmla="*/ 84 h 85"/>
                  <a:gd name="T6" fmla="*/ 15 w 435"/>
                  <a:gd name="T7" fmla="*/ 85 h 85"/>
                  <a:gd name="T8" fmla="*/ 1 w 435"/>
                  <a:gd name="T9" fmla="*/ 69 h 85"/>
                  <a:gd name="T10" fmla="*/ 0 w 435"/>
                  <a:gd name="T11" fmla="*/ 18 h 85"/>
                  <a:gd name="T12" fmla="*/ 19 w 435"/>
                  <a:gd name="T13" fmla="*/ 0 h 85"/>
                  <a:gd name="T14" fmla="*/ 190 w 435"/>
                  <a:gd name="T15" fmla="*/ 0 h 85"/>
                  <a:gd name="T16" fmla="*/ 415 w 435"/>
                  <a:gd name="T17" fmla="*/ 0 h 85"/>
                  <a:gd name="T18" fmla="*/ 435 w 435"/>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5" h="85">
                    <a:moveTo>
                      <a:pt x="435" y="0"/>
                    </a:moveTo>
                    <a:cubicBezTo>
                      <a:pt x="417" y="29"/>
                      <a:pt x="400" y="55"/>
                      <a:pt x="382" y="80"/>
                    </a:cubicBezTo>
                    <a:cubicBezTo>
                      <a:pt x="380" y="83"/>
                      <a:pt x="375" y="84"/>
                      <a:pt x="371" y="84"/>
                    </a:cubicBezTo>
                    <a:cubicBezTo>
                      <a:pt x="252" y="85"/>
                      <a:pt x="134" y="84"/>
                      <a:pt x="15" y="85"/>
                    </a:cubicBezTo>
                    <a:cubicBezTo>
                      <a:pt x="4" y="85"/>
                      <a:pt x="0" y="80"/>
                      <a:pt x="1" y="69"/>
                    </a:cubicBezTo>
                    <a:cubicBezTo>
                      <a:pt x="1" y="52"/>
                      <a:pt x="1" y="35"/>
                      <a:pt x="0" y="18"/>
                    </a:cubicBezTo>
                    <a:cubicBezTo>
                      <a:pt x="0" y="4"/>
                      <a:pt x="6" y="0"/>
                      <a:pt x="19" y="0"/>
                    </a:cubicBezTo>
                    <a:cubicBezTo>
                      <a:pt x="76" y="0"/>
                      <a:pt x="133" y="0"/>
                      <a:pt x="190" y="0"/>
                    </a:cubicBezTo>
                    <a:cubicBezTo>
                      <a:pt x="265" y="0"/>
                      <a:pt x="340" y="0"/>
                      <a:pt x="415" y="0"/>
                    </a:cubicBezTo>
                    <a:cubicBezTo>
                      <a:pt x="421" y="0"/>
                      <a:pt x="426" y="0"/>
                      <a:pt x="435" y="0"/>
                    </a:cubicBezTo>
                    <a:close/>
                  </a:path>
                </a:pathLst>
              </a:custGeom>
              <a:grpFill/>
              <a:ln>
                <a:noFill/>
              </a:ln>
            </p:spPr>
            <p:txBody>
              <a:bodyPr vert="horz" wrap="square" lIns="91440" tIns="45720" rIns="91440" bIns="45720" numCol="1" anchor="t" anchorCtr="0" compatLnSpc="1"/>
              <a:lstStyle/>
              <a:p>
                <a:endParaRPr lang="zh-HK" altLang="en-US"/>
              </a:p>
            </p:txBody>
          </p:sp>
          <p:sp>
            <p:nvSpPr>
              <p:cNvPr id="1050137" name="Freeform 19"/>
              <p:cNvSpPr/>
              <p:nvPr/>
            </p:nvSpPr>
            <p:spPr bwMode="auto">
              <a:xfrm>
                <a:off x="1082497" y="2945221"/>
                <a:ext cx="244427" cy="146657"/>
              </a:xfrm>
              <a:custGeom>
                <a:avLst/>
                <a:gdLst>
                  <a:gd name="T0" fmla="*/ 286 w 309"/>
                  <a:gd name="T1" fmla="*/ 148 h 185"/>
                  <a:gd name="T2" fmla="*/ 283 w 309"/>
                  <a:gd name="T3" fmla="*/ 148 h 185"/>
                  <a:gd name="T4" fmla="*/ 234 w 309"/>
                  <a:gd name="T5" fmla="*/ 153 h 185"/>
                  <a:gd name="T6" fmla="*/ 214 w 309"/>
                  <a:gd name="T7" fmla="*/ 169 h 185"/>
                  <a:gd name="T8" fmla="*/ 156 w 309"/>
                  <a:gd name="T9" fmla="*/ 164 h 185"/>
                  <a:gd name="T10" fmla="*/ 105 w 309"/>
                  <a:gd name="T11" fmla="*/ 110 h 185"/>
                  <a:gd name="T12" fmla="*/ 80 w 309"/>
                  <a:gd name="T13" fmla="*/ 157 h 185"/>
                  <a:gd name="T14" fmla="*/ 38 w 309"/>
                  <a:gd name="T15" fmla="*/ 178 h 185"/>
                  <a:gd name="T16" fmla="*/ 11 w 309"/>
                  <a:gd name="T17" fmla="*/ 126 h 185"/>
                  <a:gd name="T18" fmla="*/ 64 w 309"/>
                  <a:gd name="T19" fmla="*/ 24 h 185"/>
                  <a:gd name="T20" fmla="*/ 126 w 309"/>
                  <a:gd name="T21" fmla="*/ 21 h 185"/>
                  <a:gd name="T22" fmla="*/ 191 w 309"/>
                  <a:gd name="T23" fmla="*/ 90 h 185"/>
                  <a:gd name="T24" fmla="*/ 230 w 309"/>
                  <a:gd name="T25" fmla="*/ 60 h 185"/>
                  <a:gd name="T26" fmla="*/ 281 w 309"/>
                  <a:gd name="T27" fmla="*/ 58 h 185"/>
                  <a:gd name="T28" fmla="*/ 309 w 309"/>
                  <a:gd name="T29" fmla="*/ 76 h 185"/>
                  <a:gd name="T30" fmla="*/ 286 w 309"/>
                  <a:gd name="T31" fmla="*/ 14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9" h="185">
                    <a:moveTo>
                      <a:pt x="286" y="148"/>
                    </a:moveTo>
                    <a:cubicBezTo>
                      <a:pt x="284" y="148"/>
                      <a:pt x="284" y="148"/>
                      <a:pt x="283" y="148"/>
                    </a:cubicBezTo>
                    <a:cubicBezTo>
                      <a:pt x="265" y="131"/>
                      <a:pt x="249" y="137"/>
                      <a:pt x="234" y="153"/>
                    </a:cubicBezTo>
                    <a:cubicBezTo>
                      <a:pt x="228" y="159"/>
                      <a:pt x="221" y="164"/>
                      <a:pt x="214" y="169"/>
                    </a:cubicBezTo>
                    <a:cubicBezTo>
                      <a:pt x="193" y="185"/>
                      <a:pt x="174" y="183"/>
                      <a:pt x="156" y="164"/>
                    </a:cubicBezTo>
                    <a:cubicBezTo>
                      <a:pt x="139" y="147"/>
                      <a:pt x="123" y="129"/>
                      <a:pt x="105" y="110"/>
                    </a:cubicBezTo>
                    <a:cubicBezTo>
                      <a:pt x="96" y="126"/>
                      <a:pt x="88" y="142"/>
                      <a:pt x="80" y="157"/>
                    </a:cubicBezTo>
                    <a:cubicBezTo>
                      <a:pt x="71" y="174"/>
                      <a:pt x="55" y="181"/>
                      <a:pt x="38" y="178"/>
                    </a:cubicBezTo>
                    <a:cubicBezTo>
                      <a:pt x="14" y="174"/>
                      <a:pt x="0" y="149"/>
                      <a:pt x="11" y="126"/>
                    </a:cubicBezTo>
                    <a:cubicBezTo>
                      <a:pt x="28" y="92"/>
                      <a:pt x="45" y="57"/>
                      <a:pt x="64" y="24"/>
                    </a:cubicBezTo>
                    <a:cubicBezTo>
                      <a:pt x="77" y="0"/>
                      <a:pt x="107" y="0"/>
                      <a:pt x="126" y="21"/>
                    </a:cubicBezTo>
                    <a:cubicBezTo>
                      <a:pt x="148" y="43"/>
                      <a:pt x="169" y="66"/>
                      <a:pt x="191" y="90"/>
                    </a:cubicBezTo>
                    <a:cubicBezTo>
                      <a:pt x="204" y="80"/>
                      <a:pt x="217" y="70"/>
                      <a:pt x="230" y="60"/>
                    </a:cubicBezTo>
                    <a:cubicBezTo>
                      <a:pt x="247" y="47"/>
                      <a:pt x="262" y="46"/>
                      <a:pt x="281" y="58"/>
                    </a:cubicBezTo>
                    <a:cubicBezTo>
                      <a:pt x="291" y="64"/>
                      <a:pt x="300" y="70"/>
                      <a:pt x="309" y="76"/>
                    </a:cubicBezTo>
                    <a:cubicBezTo>
                      <a:pt x="301" y="100"/>
                      <a:pt x="294" y="124"/>
                      <a:pt x="286" y="148"/>
                    </a:cubicBezTo>
                    <a:close/>
                  </a:path>
                </a:pathLst>
              </a:custGeom>
              <a:grpFill/>
              <a:ln>
                <a:noFill/>
              </a:ln>
            </p:spPr>
            <p:txBody>
              <a:bodyPr vert="horz" wrap="square" lIns="91440" tIns="45720" rIns="91440" bIns="45720" numCol="1" anchor="t" anchorCtr="0" compatLnSpc="1"/>
              <a:lstStyle/>
              <a:p>
                <a:endParaRPr lang="zh-HK" altLang="en-US"/>
              </a:p>
            </p:txBody>
          </p:sp>
          <p:sp>
            <p:nvSpPr>
              <p:cNvPr id="1050138" name="Freeform 20"/>
              <p:cNvSpPr/>
              <p:nvPr/>
            </p:nvSpPr>
            <p:spPr bwMode="auto">
              <a:xfrm>
                <a:off x="1748478" y="2540408"/>
                <a:ext cx="228020" cy="273223"/>
              </a:xfrm>
              <a:custGeom>
                <a:avLst/>
                <a:gdLst>
                  <a:gd name="T0" fmla="*/ 288 w 288"/>
                  <a:gd name="T1" fmla="*/ 37 h 345"/>
                  <a:gd name="T2" fmla="*/ 280 w 288"/>
                  <a:gd name="T3" fmla="*/ 52 h 345"/>
                  <a:gd name="T4" fmla="*/ 118 w 288"/>
                  <a:gd name="T5" fmla="*/ 260 h 345"/>
                  <a:gd name="T6" fmla="*/ 57 w 288"/>
                  <a:gd name="T7" fmla="*/ 326 h 345"/>
                  <a:gd name="T8" fmla="*/ 24 w 288"/>
                  <a:gd name="T9" fmla="*/ 343 h 345"/>
                  <a:gd name="T10" fmla="*/ 3 w 288"/>
                  <a:gd name="T11" fmla="*/ 338 h 345"/>
                  <a:gd name="T12" fmla="*/ 3 w 288"/>
                  <a:gd name="T13" fmla="*/ 314 h 345"/>
                  <a:gd name="T14" fmla="*/ 44 w 288"/>
                  <a:gd name="T15" fmla="*/ 262 h 345"/>
                  <a:gd name="T16" fmla="*/ 210 w 288"/>
                  <a:gd name="T17" fmla="*/ 53 h 345"/>
                  <a:gd name="T18" fmla="*/ 236 w 288"/>
                  <a:gd name="T19" fmla="*/ 15 h 345"/>
                  <a:gd name="T20" fmla="*/ 263 w 288"/>
                  <a:gd name="T21" fmla="*/ 4 h 345"/>
                  <a:gd name="T22" fmla="*/ 288 w 288"/>
                  <a:gd name="T23" fmla="*/ 37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345">
                    <a:moveTo>
                      <a:pt x="288" y="37"/>
                    </a:moveTo>
                    <a:cubicBezTo>
                      <a:pt x="286" y="40"/>
                      <a:pt x="284" y="46"/>
                      <a:pt x="280" y="52"/>
                    </a:cubicBezTo>
                    <a:cubicBezTo>
                      <a:pt x="226" y="121"/>
                      <a:pt x="172" y="191"/>
                      <a:pt x="118" y="260"/>
                    </a:cubicBezTo>
                    <a:cubicBezTo>
                      <a:pt x="99" y="283"/>
                      <a:pt x="78" y="305"/>
                      <a:pt x="57" y="326"/>
                    </a:cubicBezTo>
                    <a:cubicBezTo>
                      <a:pt x="48" y="334"/>
                      <a:pt x="36" y="339"/>
                      <a:pt x="24" y="343"/>
                    </a:cubicBezTo>
                    <a:cubicBezTo>
                      <a:pt x="18" y="345"/>
                      <a:pt x="6" y="343"/>
                      <a:pt x="3" y="338"/>
                    </a:cubicBezTo>
                    <a:cubicBezTo>
                      <a:pt x="0" y="332"/>
                      <a:pt x="0" y="320"/>
                      <a:pt x="3" y="314"/>
                    </a:cubicBezTo>
                    <a:cubicBezTo>
                      <a:pt x="15" y="296"/>
                      <a:pt x="30" y="279"/>
                      <a:pt x="44" y="262"/>
                    </a:cubicBezTo>
                    <a:cubicBezTo>
                      <a:pt x="99" y="192"/>
                      <a:pt x="154" y="123"/>
                      <a:pt x="210" y="53"/>
                    </a:cubicBezTo>
                    <a:cubicBezTo>
                      <a:pt x="219" y="41"/>
                      <a:pt x="228" y="28"/>
                      <a:pt x="236" y="15"/>
                    </a:cubicBezTo>
                    <a:cubicBezTo>
                      <a:pt x="243" y="5"/>
                      <a:pt x="251" y="0"/>
                      <a:pt x="263" y="4"/>
                    </a:cubicBezTo>
                    <a:cubicBezTo>
                      <a:pt x="275" y="7"/>
                      <a:pt x="288" y="23"/>
                      <a:pt x="288" y="37"/>
                    </a:cubicBezTo>
                    <a:close/>
                  </a:path>
                </a:pathLst>
              </a:custGeom>
              <a:grpFill/>
              <a:ln>
                <a:noFill/>
              </a:ln>
            </p:spPr>
            <p:txBody>
              <a:bodyPr vert="horz" wrap="square" lIns="91440" tIns="45720" rIns="91440" bIns="45720" numCol="1" anchor="t" anchorCtr="0" compatLnSpc="1"/>
              <a:lstStyle/>
              <a:p>
                <a:endParaRPr lang="zh-HK" altLang="en-US"/>
              </a:p>
            </p:txBody>
          </p:sp>
          <p:sp>
            <p:nvSpPr>
              <p:cNvPr id="1050139" name="Freeform 21"/>
              <p:cNvSpPr/>
              <p:nvPr/>
            </p:nvSpPr>
            <p:spPr bwMode="auto">
              <a:xfrm>
                <a:off x="1293107" y="2473776"/>
                <a:ext cx="204247" cy="66632"/>
              </a:xfrm>
              <a:custGeom>
                <a:avLst/>
                <a:gdLst>
                  <a:gd name="T0" fmla="*/ 129 w 258"/>
                  <a:gd name="T1" fmla="*/ 84 h 84"/>
                  <a:gd name="T2" fmla="*/ 18 w 258"/>
                  <a:gd name="T3" fmla="*/ 84 h 84"/>
                  <a:gd name="T4" fmla="*/ 0 w 258"/>
                  <a:gd name="T5" fmla="*/ 66 h 84"/>
                  <a:gd name="T6" fmla="*/ 0 w 258"/>
                  <a:gd name="T7" fmla="*/ 16 h 84"/>
                  <a:gd name="T8" fmla="*/ 15 w 258"/>
                  <a:gd name="T9" fmla="*/ 0 h 84"/>
                  <a:gd name="T10" fmla="*/ 243 w 258"/>
                  <a:gd name="T11" fmla="*/ 0 h 84"/>
                  <a:gd name="T12" fmla="*/ 258 w 258"/>
                  <a:gd name="T13" fmla="*/ 15 h 84"/>
                  <a:gd name="T14" fmla="*/ 258 w 258"/>
                  <a:gd name="T15" fmla="*/ 68 h 84"/>
                  <a:gd name="T16" fmla="*/ 241 w 258"/>
                  <a:gd name="T17" fmla="*/ 84 h 84"/>
                  <a:gd name="T18" fmla="*/ 129 w 25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 h="84">
                    <a:moveTo>
                      <a:pt x="129" y="84"/>
                    </a:moveTo>
                    <a:cubicBezTo>
                      <a:pt x="92" y="84"/>
                      <a:pt x="55" y="83"/>
                      <a:pt x="18" y="84"/>
                    </a:cubicBezTo>
                    <a:cubicBezTo>
                      <a:pt x="5" y="84"/>
                      <a:pt x="0" y="79"/>
                      <a:pt x="0" y="66"/>
                    </a:cubicBezTo>
                    <a:cubicBezTo>
                      <a:pt x="1" y="50"/>
                      <a:pt x="1" y="33"/>
                      <a:pt x="0" y="16"/>
                    </a:cubicBezTo>
                    <a:cubicBezTo>
                      <a:pt x="0" y="5"/>
                      <a:pt x="4" y="0"/>
                      <a:pt x="15" y="0"/>
                    </a:cubicBezTo>
                    <a:cubicBezTo>
                      <a:pt x="91" y="0"/>
                      <a:pt x="167" y="0"/>
                      <a:pt x="243" y="0"/>
                    </a:cubicBezTo>
                    <a:cubicBezTo>
                      <a:pt x="254" y="0"/>
                      <a:pt x="258" y="4"/>
                      <a:pt x="258" y="15"/>
                    </a:cubicBezTo>
                    <a:cubicBezTo>
                      <a:pt x="257" y="33"/>
                      <a:pt x="257" y="50"/>
                      <a:pt x="258" y="68"/>
                    </a:cubicBezTo>
                    <a:cubicBezTo>
                      <a:pt x="258" y="80"/>
                      <a:pt x="253" y="84"/>
                      <a:pt x="241" y="84"/>
                    </a:cubicBezTo>
                    <a:cubicBezTo>
                      <a:pt x="203" y="84"/>
                      <a:pt x="166" y="84"/>
                      <a:pt x="129" y="84"/>
                    </a:cubicBezTo>
                    <a:close/>
                  </a:path>
                </a:pathLst>
              </a:custGeom>
              <a:grpFill/>
              <a:ln>
                <a:noFill/>
              </a:ln>
            </p:spPr>
            <p:txBody>
              <a:bodyPr vert="horz" wrap="square" lIns="91440" tIns="45720" rIns="91440" bIns="45720" numCol="1" anchor="t" anchorCtr="0" compatLnSpc="1"/>
              <a:lstStyle/>
              <a:p>
                <a:endParaRPr lang="zh-HK" altLang="en-US"/>
              </a:p>
            </p:txBody>
          </p:sp>
        </p:grpSp>
      </p:grpSp>
      <p:grpSp>
        <p:nvGrpSpPr>
          <p:cNvPr id="511" name="组合 13"/>
          <p:cNvGrpSpPr/>
          <p:nvPr/>
        </p:nvGrpSpPr>
        <p:grpSpPr>
          <a:xfrm>
            <a:off x="5096510" y="2428240"/>
            <a:ext cx="3465830" cy="624840"/>
            <a:chOff x="8026" y="3824"/>
            <a:chExt cx="5458" cy="984"/>
          </a:xfrm>
        </p:grpSpPr>
        <p:grpSp>
          <p:nvGrpSpPr>
            <p:cNvPr id="512" name="组合 10"/>
            <p:cNvGrpSpPr/>
            <p:nvPr/>
          </p:nvGrpSpPr>
          <p:grpSpPr>
            <a:xfrm>
              <a:off x="8026" y="3824"/>
              <a:ext cx="5458" cy="984"/>
              <a:chOff x="8026" y="3824"/>
              <a:chExt cx="5458" cy="984"/>
            </a:xfrm>
          </p:grpSpPr>
          <p:sp>
            <p:nvSpPr>
              <p:cNvPr id="1050140" name="AutoShape 5"/>
              <p:cNvSpPr/>
              <p:nvPr/>
            </p:nvSpPr>
            <p:spPr>
              <a:xfrm>
                <a:off x="8026" y="3824"/>
                <a:ext cx="984" cy="983"/>
              </a:xfrm>
              <a:prstGeom prst="roundRect">
                <a:avLst>
                  <a:gd name="adj" fmla="val 18519"/>
                </a:avLst>
              </a:prstGeom>
              <a:solidFill>
                <a:srgbClr val="CB3519"/>
              </a:solidFill>
              <a:ln w="63500">
                <a:noFill/>
              </a:ln>
              <a:effectLst>
                <a:outerShdw dist="12699" dir="5400000" algn="ctr" rotWithShape="0">
                  <a:schemeClr val="bg2">
                    <a:alpha val="50000"/>
                  </a:schemeClr>
                </a:outerShdw>
              </a:effectLst>
            </p:spPr>
            <p:txBody>
              <a:bodyPr lIns="0" tIns="0" rIns="0" bIns="0" anchor="ctr"/>
              <a:lstStyle/>
              <a:p>
                <a:pPr algn="ctr"/>
                <a:endParaRPr lang="en-US" altLang="zh-CN" sz="3600" b="1" dirty="0">
                  <a:solidFill>
                    <a:schemeClr val="bg1"/>
                  </a:solidFill>
                  <a:latin typeface="微软雅黑" panose="020B0503020204020204" pitchFamily="34" charset="-122"/>
                  <a:ea typeface="微软雅黑" panose="020B0503020204020204" pitchFamily="34" charset="-122"/>
                  <a:sym typeface="Comic Sans MS" panose="030F0702030302020204" pitchFamily="66" charset="0"/>
                </a:endParaRPr>
              </a:p>
            </p:txBody>
          </p:sp>
          <p:sp>
            <p:nvSpPr>
              <p:cNvPr id="1050141" name="AutoShape 10"/>
              <p:cNvSpPr/>
              <p:nvPr/>
            </p:nvSpPr>
            <p:spPr bwMode="auto">
              <a:xfrm>
                <a:off x="10940" y="3824"/>
                <a:ext cx="2544" cy="984"/>
              </a:xfrm>
              <a:prstGeom prst="roundRect">
                <a:avLst>
                  <a:gd name="adj" fmla="val 18519"/>
                </a:avLst>
              </a:prstGeom>
              <a:noFill/>
              <a:ln w="63500" cap="flat">
                <a:solidFill>
                  <a:srgbClr val="CB3519">
                    <a:alpha val="85000"/>
                  </a:srgbClr>
                </a:solid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毒物</a:t>
                </a:r>
              </a:p>
            </p:txBody>
          </p:sp>
          <p:sp>
            <p:nvSpPr>
              <p:cNvPr id="1050142" name="虚尾箭头 69"/>
              <p:cNvSpPr/>
              <p:nvPr/>
            </p:nvSpPr>
            <p:spPr>
              <a:xfrm>
                <a:off x="9476" y="3991"/>
                <a:ext cx="1172" cy="648"/>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513" name="组合 332"/>
            <p:cNvGrpSpPr/>
            <p:nvPr/>
          </p:nvGrpSpPr>
          <p:grpSpPr>
            <a:xfrm>
              <a:off x="8231" y="3999"/>
              <a:ext cx="567" cy="567"/>
              <a:chOff x="7367401" y="2282771"/>
              <a:chExt cx="1001878" cy="994714"/>
            </a:xfrm>
            <a:solidFill>
              <a:schemeClr val="bg1"/>
            </a:solidFill>
          </p:grpSpPr>
          <p:sp>
            <p:nvSpPr>
              <p:cNvPr id="1050143" name="Freeform 32"/>
              <p:cNvSpPr/>
              <p:nvPr/>
            </p:nvSpPr>
            <p:spPr bwMode="auto">
              <a:xfrm>
                <a:off x="7634210" y="2488996"/>
                <a:ext cx="473930" cy="596888"/>
              </a:xfrm>
              <a:custGeom>
                <a:avLst/>
                <a:gdLst>
                  <a:gd name="T0" fmla="*/ 659 w 671"/>
                  <a:gd name="T1" fmla="*/ 351 h 845"/>
                  <a:gd name="T2" fmla="*/ 643 w 671"/>
                  <a:gd name="T3" fmla="*/ 429 h 845"/>
                  <a:gd name="T4" fmla="*/ 659 w 671"/>
                  <a:gd name="T5" fmla="*/ 458 h 845"/>
                  <a:gd name="T6" fmla="*/ 664 w 671"/>
                  <a:gd name="T7" fmla="*/ 493 h 845"/>
                  <a:gd name="T8" fmla="*/ 378 w 671"/>
                  <a:gd name="T9" fmla="*/ 838 h 845"/>
                  <a:gd name="T10" fmla="*/ 357 w 671"/>
                  <a:gd name="T11" fmla="*/ 840 h 845"/>
                  <a:gd name="T12" fmla="*/ 286 w 671"/>
                  <a:gd name="T13" fmla="*/ 838 h 845"/>
                  <a:gd name="T14" fmla="*/ 267 w 671"/>
                  <a:gd name="T15" fmla="*/ 834 h 845"/>
                  <a:gd name="T16" fmla="*/ 15 w 671"/>
                  <a:gd name="T17" fmla="*/ 366 h 845"/>
                  <a:gd name="T18" fmla="*/ 41 w 671"/>
                  <a:gd name="T19" fmla="*/ 49 h 845"/>
                  <a:gd name="T20" fmla="*/ 45 w 671"/>
                  <a:gd name="T21" fmla="*/ 39 h 845"/>
                  <a:gd name="T22" fmla="*/ 58 w 671"/>
                  <a:gd name="T23" fmla="*/ 39 h 845"/>
                  <a:gd name="T24" fmla="*/ 130 w 671"/>
                  <a:gd name="T25" fmla="*/ 7 h 845"/>
                  <a:gd name="T26" fmla="*/ 145 w 671"/>
                  <a:gd name="T27" fmla="*/ 1 h 845"/>
                  <a:gd name="T28" fmla="*/ 658 w 671"/>
                  <a:gd name="T29" fmla="*/ 349 h 845"/>
                  <a:gd name="T30" fmla="*/ 659 w 671"/>
                  <a:gd name="T31" fmla="*/ 35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1" h="845">
                    <a:moveTo>
                      <a:pt x="659" y="351"/>
                    </a:moveTo>
                    <a:cubicBezTo>
                      <a:pt x="641" y="374"/>
                      <a:pt x="634" y="401"/>
                      <a:pt x="643" y="429"/>
                    </a:cubicBezTo>
                    <a:cubicBezTo>
                      <a:pt x="647" y="440"/>
                      <a:pt x="651" y="451"/>
                      <a:pt x="659" y="458"/>
                    </a:cubicBezTo>
                    <a:cubicBezTo>
                      <a:pt x="671" y="469"/>
                      <a:pt x="670" y="479"/>
                      <a:pt x="664" y="493"/>
                    </a:cubicBezTo>
                    <a:cubicBezTo>
                      <a:pt x="602" y="635"/>
                      <a:pt x="505" y="749"/>
                      <a:pt x="378" y="838"/>
                    </a:cubicBezTo>
                    <a:cubicBezTo>
                      <a:pt x="371" y="844"/>
                      <a:pt x="366" y="845"/>
                      <a:pt x="357" y="840"/>
                    </a:cubicBezTo>
                    <a:cubicBezTo>
                      <a:pt x="334" y="828"/>
                      <a:pt x="310" y="827"/>
                      <a:pt x="286" y="838"/>
                    </a:cubicBezTo>
                    <a:cubicBezTo>
                      <a:pt x="278" y="842"/>
                      <a:pt x="273" y="840"/>
                      <a:pt x="267" y="834"/>
                    </a:cubicBezTo>
                    <a:cubicBezTo>
                      <a:pt x="129" y="707"/>
                      <a:pt x="41" y="553"/>
                      <a:pt x="15" y="366"/>
                    </a:cubicBezTo>
                    <a:cubicBezTo>
                      <a:pt x="0" y="259"/>
                      <a:pt x="9" y="153"/>
                      <a:pt x="41" y="49"/>
                    </a:cubicBezTo>
                    <a:cubicBezTo>
                      <a:pt x="42" y="46"/>
                      <a:pt x="44" y="43"/>
                      <a:pt x="45" y="39"/>
                    </a:cubicBezTo>
                    <a:cubicBezTo>
                      <a:pt x="50" y="39"/>
                      <a:pt x="54" y="39"/>
                      <a:pt x="58" y="39"/>
                    </a:cubicBezTo>
                    <a:cubicBezTo>
                      <a:pt x="87" y="40"/>
                      <a:pt x="110" y="29"/>
                      <a:pt x="130" y="7"/>
                    </a:cubicBezTo>
                    <a:cubicBezTo>
                      <a:pt x="133" y="3"/>
                      <a:pt x="141" y="0"/>
                      <a:pt x="145" y="1"/>
                    </a:cubicBezTo>
                    <a:cubicBezTo>
                      <a:pt x="359" y="54"/>
                      <a:pt x="532" y="167"/>
                      <a:pt x="658" y="349"/>
                    </a:cubicBezTo>
                    <a:cubicBezTo>
                      <a:pt x="658" y="349"/>
                      <a:pt x="658" y="350"/>
                      <a:pt x="659" y="351"/>
                    </a:cubicBezTo>
                    <a:close/>
                  </a:path>
                </a:pathLst>
              </a:custGeom>
              <a:grpFill/>
              <a:ln>
                <a:noFill/>
              </a:ln>
            </p:spPr>
            <p:txBody>
              <a:bodyPr vert="horz" wrap="square" lIns="91440" tIns="45720" rIns="91440" bIns="45720" numCol="1" anchor="t" anchorCtr="0" compatLnSpc="1"/>
              <a:lstStyle/>
              <a:p>
                <a:endParaRPr lang="zh-HK" altLang="en-US"/>
              </a:p>
            </p:txBody>
          </p:sp>
          <p:sp>
            <p:nvSpPr>
              <p:cNvPr id="1050144" name="Freeform 33"/>
              <p:cNvSpPr/>
              <p:nvPr/>
            </p:nvSpPr>
            <p:spPr bwMode="auto">
              <a:xfrm>
                <a:off x="7367401" y="2493174"/>
                <a:ext cx="439907" cy="697464"/>
              </a:xfrm>
              <a:custGeom>
                <a:avLst/>
                <a:gdLst>
                  <a:gd name="T0" fmla="*/ 338 w 623"/>
                  <a:gd name="T1" fmla="*/ 987 h 987"/>
                  <a:gd name="T2" fmla="*/ 328 w 623"/>
                  <a:gd name="T3" fmla="*/ 982 h 987"/>
                  <a:gd name="T4" fmla="*/ 13 w 623"/>
                  <a:gd name="T5" fmla="*/ 504 h 987"/>
                  <a:gd name="T6" fmla="*/ 20 w 623"/>
                  <a:gd name="T7" fmla="*/ 260 h 987"/>
                  <a:gd name="T8" fmla="*/ 38 w 623"/>
                  <a:gd name="T9" fmla="*/ 223 h 987"/>
                  <a:gd name="T10" fmla="*/ 362 w 623"/>
                  <a:gd name="T11" fmla="*/ 1 h 987"/>
                  <a:gd name="T12" fmla="*/ 375 w 623"/>
                  <a:gd name="T13" fmla="*/ 3 h 987"/>
                  <a:gd name="T14" fmla="*/ 380 w 623"/>
                  <a:gd name="T15" fmla="*/ 21 h 987"/>
                  <a:gd name="T16" fmla="*/ 344 w 623"/>
                  <a:gd name="T17" fmla="*/ 309 h 987"/>
                  <a:gd name="T18" fmla="*/ 567 w 623"/>
                  <a:gd name="T19" fmla="*/ 812 h 987"/>
                  <a:gd name="T20" fmla="*/ 615 w 623"/>
                  <a:gd name="T21" fmla="*/ 859 h 987"/>
                  <a:gd name="T22" fmla="*/ 618 w 623"/>
                  <a:gd name="T23" fmla="*/ 875 h 987"/>
                  <a:gd name="T24" fmla="*/ 612 w 623"/>
                  <a:gd name="T25" fmla="*/ 895 h 987"/>
                  <a:gd name="T26" fmla="*/ 588 w 623"/>
                  <a:gd name="T27" fmla="*/ 924 h 987"/>
                  <a:gd name="T28" fmla="*/ 345 w 623"/>
                  <a:gd name="T29" fmla="*/ 986 h 987"/>
                  <a:gd name="T30" fmla="*/ 338 w 623"/>
                  <a:gd name="T31" fmla="*/ 987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3" h="987">
                    <a:moveTo>
                      <a:pt x="338" y="987"/>
                    </a:moveTo>
                    <a:cubicBezTo>
                      <a:pt x="336" y="986"/>
                      <a:pt x="332" y="984"/>
                      <a:pt x="328" y="982"/>
                    </a:cubicBezTo>
                    <a:cubicBezTo>
                      <a:pt x="154" y="868"/>
                      <a:pt x="47" y="710"/>
                      <a:pt x="13" y="504"/>
                    </a:cubicBezTo>
                    <a:cubicBezTo>
                      <a:pt x="0" y="422"/>
                      <a:pt x="3" y="341"/>
                      <a:pt x="20" y="260"/>
                    </a:cubicBezTo>
                    <a:cubicBezTo>
                      <a:pt x="23" y="245"/>
                      <a:pt x="28" y="234"/>
                      <a:pt x="38" y="223"/>
                    </a:cubicBezTo>
                    <a:cubicBezTo>
                      <a:pt x="129" y="124"/>
                      <a:pt x="237" y="51"/>
                      <a:pt x="362" y="1"/>
                    </a:cubicBezTo>
                    <a:cubicBezTo>
                      <a:pt x="365" y="0"/>
                      <a:pt x="373" y="1"/>
                      <a:pt x="375" y="3"/>
                    </a:cubicBezTo>
                    <a:cubicBezTo>
                      <a:pt x="379" y="8"/>
                      <a:pt x="382" y="16"/>
                      <a:pt x="380" y="21"/>
                    </a:cubicBezTo>
                    <a:cubicBezTo>
                      <a:pt x="351" y="115"/>
                      <a:pt x="338" y="211"/>
                      <a:pt x="344" y="309"/>
                    </a:cubicBezTo>
                    <a:cubicBezTo>
                      <a:pt x="358" y="504"/>
                      <a:pt x="435" y="670"/>
                      <a:pt x="567" y="812"/>
                    </a:cubicBezTo>
                    <a:cubicBezTo>
                      <a:pt x="582" y="828"/>
                      <a:pt x="598" y="844"/>
                      <a:pt x="615" y="859"/>
                    </a:cubicBezTo>
                    <a:cubicBezTo>
                      <a:pt x="620" y="864"/>
                      <a:pt x="623" y="868"/>
                      <a:pt x="618" y="875"/>
                    </a:cubicBezTo>
                    <a:cubicBezTo>
                      <a:pt x="615" y="881"/>
                      <a:pt x="612" y="889"/>
                      <a:pt x="612" y="895"/>
                    </a:cubicBezTo>
                    <a:cubicBezTo>
                      <a:pt x="614" y="914"/>
                      <a:pt x="601" y="918"/>
                      <a:pt x="588" y="924"/>
                    </a:cubicBezTo>
                    <a:cubicBezTo>
                      <a:pt x="510" y="956"/>
                      <a:pt x="429" y="976"/>
                      <a:pt x="345" y="986"/>
                    </a:cubicBezTo>
                    <a:cubicBezTo>
                      <a:pt x="344" y="986"/>
                      <a:pt x="342" y="986"/>
                      <a:pt x="338" y="987"/>
                    </a:cubicBezTo>
                    <a:close/>
                  </a:path>
                </a:pathLst>
              </a:custGeom>
              <a:grpFill/>
              <a:ln>
                <a:noFill/>
              </a:ln>
            </p:spPr>
            <p:txBody>
              <a:bodyPr vert="horz" wrap="square" lIns="91440" tIns="45720" rIns="91440" bIns="45720" numCol="1" anchor="t" anchorCtr="0" compatLnSpc="1"/>
              <a:lstStyle/>
              <a:p>
                <a:endParaRPr lang="zh-HK" altLang="en-US"/>
              </a:p>
            </p:txBody>
          </p:sp>
          <p:sp>
            <p:nvSpPr>
              <p:cNvPr id="1050145" name="Freeform 34"/>
              <p:cNvSpPr/>
              <p:nvPr/>
            </p:nvSpPr>
            <p:spPr bwMode="auto">
              <a:xfrm>
                <a:off x="8168724" y="2543313"/>
                <a:ext cx="200555" cy="558090"/>
              </a:xfrm>
              <a:custGeom>
                <a:avLst/>
                <a:gdLst>
                  <a:gd name="T0" fmla="*/ 39 w 284"/>
                  <a:gd name="T1" fmla="*/ 0 h 790"/>
                  <a:gd name="T2" fmla="*/ 229 w 284"/>
                  <a:gd name="T3" fmla="*/ 159 h 790"/>
                  <a:gd name="T4" fmla="*/ 235 w 284"/>
                  <a:gd name="T5" fmla="*/ 173 h 790"/>
                  <a:gd name="T6" fmla="*/ 78 w 284"/>
                  <a:gd name="T7" fmla="*/ 785 h 790"/>
                  <a:gd name="T8" fmla="*/ 74 w 284"/>
                  <a:gd name="T9" fmla="*/ 790 h 790"/>
                  <a:gd name="T10" fmla="*/ 71 w 284"/>
                  <a:gd name="T11" fmla="*/ 790 h 790"/>
                  <a:gd name="T12" fmla="*/ 73 w 284"/>
                  <a:gd name="T13" fmla="*/ 770 h 790"/>
                  <a:gd name="T14" fmla="*/ 23 w 284"/>
                  <a:gd name="T15" fmla="*/ 412 h 790"/>
                  <a:gd name="T16" fmla="*/ 28 w 284"/>
                  <a:gd name="T17" fmla="*/ 390 h 790"/>
                  <a:gd name="T18" fmla="*/ 12 w 284"/>
                  <a:gd name="T19" fmla="*/ 254 h 790"/>
                  <a:gd name="T20" fmla="*/ 2 w 284"/>
                  <a:gd name="T21" fmla="*/ 231 h 790"/>
                  <a:gd name="T22" fmla="*/ 5 w 284"/>
                  <a:gd name="T23" fmla="*/ 37 h 790"/>
                  <a:gd name="T24" fmla="*/ 13 w 284"/>
                  <a:gd name="T25" fmla="*/ 20 h 790"/>
                  <a:gd name="T26" fmla="*/ 39 w 284"/>
                  <a:gd name="T27" fmla="*/ 0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790">
                    <a:moveTo>
                      <a:pt x="39" y="0"/>
                    </a:moveTo>
                    <a:cubicBezTo>
                      <a:pt x="110" y="44"/>
                      <a:pt x="173" y="97"/>
                      <a:pt x="229" y="159"/>
                    </a:cubicBezTo>
                    <a:cubicBezTo>
                      <a:pt x="232" y="163"/>
                      <a:pt x="234" y="168"/>
                      <a:pt x="235" y="173"/>
                    </a:cubicBezTo>
                    <a:cubicBezTo>
                      <a:pt x="284" y="403"/>
                      <a:pt x="231" y="607"/>
                      <a:pt x="78" y="785"/>
                    </a:cubicBezTo>
                    <a:cubicBezTo>
                      <a:pt x="77" y="787"/>
                      <a:pt x="75" y="788"/>
                      <a:pt x="74" y="790"/>
                    </a:cubicBezTo>
                    <a:cubicBezTo>
                      <a:pt x="73" y="790"/>
                      <a:pt x="73" y="790"/>
                      <a:pt x="71" y="790"/>
                    </a:cubicBezTo>
                    <a:cubicBezTo>
                      <a:pt x="71" y="784"/>
                      <a:pt x="72" y="777"/>
                      <a:pt x="73" y="770"/>
                    </a:cubicBezTo>
                    <a:cubicBezTo>
                      <a:pt x="86" y="647"/>
                      <a:pt x="68" y="527"/>
                      <a:pt x="23" y="412"/>
                    </a:cubicBezTo>
                    <a:cubicBezTo>
                      <a:pt x="20" y="403"/>
                      <a:pt x="20" y="398"/>
                      <a:pt x="28" y="390"/>
                    </a:cubicBezTo>
                    <a:cubicBezTo>
                      <a:pt x="70" y="351"/>
                      <a:pt x="63" y="283"/>
                      <a:pt x="12" y="254"/>
                    </a:cubicBezTo>
                    <a:cubicBezTo>
                      <a:pt x="1" y="248"/>
                      <a:pt x="0" y="242"/>
                      <a:pt x="2" y="231"/>
                    </a:cubicBezTo>
                    <a:cubicBezTo>
                      <a:pt x="12" y="167"/>
                      <a:pt x="13" y="102"/>
                      <a:pt x="5" y="37"/>
                    </a:cubicBezTo>
                    <a:cubicBezTo>
                      <a:pt x="4" y="30"/>
                      <a:pt x="5" y="25"/>
                      <a:pt x="13" y="20"/>
                    </a:cubicBezTo>
                    <a:cubicBezTo>
                      <a:pt x="21" y="15"/>
                      <a:pt x="29" y="8"/>
                      <a:pt x="39" y="0"/>
                    </a:cubicBezTo>
                    <a:close/>
                  </a:path>
                </a:pathLst>
              </a:custGeom>
              <a:grpFill/>
              <a:ln>
                <a:noFill/>
              </a:ln>
            </p:spPr>
            <p:txBody>
              <a:bodyPr vert="horz" wrap="square" lIns="91440" tIns="45720" rIns="91440" bIns="45720" numCol="1" anchor="t" anchorCtr="0" compatLnSpc="1"/>
              <a:lstStyle/>
              <a:p>
                <a:endParaRPr lang="zh-HK" altLang="en-US"/>
              </a:p>
            </p:txBody>
          </p:sp>
          <p:sp>
            <p:nvSpPr>
              <p:cNvPr id="1050146" name="Freeform 35"/>
              <p:cNvSpPr/>
              <p:nvPr/>
            </p:nvSpPr>
            <p:spPr bwMode="auto">
              <a:xfrm>
                <a:off x="7913256" y="2835191"/>
                <a:ext cx="280239" cy="378725"/>
              </a:xfrm>
              <a:custGeom>
                <a:avLst/>
                <a:gdLst>
                  <a:gd name="T0" fmla="*/ 395 w 397"/>
                  <a:gd name="T1" fmla="*/ 316 h 536"/>
                  <a:gd name="T2" fmla="*/ 381 w 397"/>
                  <a:gd name="T3" fmla="*/ 422 h 536"/>
                  <a:gd name="T4" fmla="*/ 371 w 397"/>
                  <a:gd name="T5" fmla="*/ 440 h 536"/>
                  <a:gd name="T6" fmla="*/ 230 w 397"/>
                  <a:gd name="T7" fmla="*/ 533 h 536"/>
                  <a:gd name="T8" fmla="*/ 211 w 397"/>
                  <a:gd name="T9" fmla="*/ 535 h 536"/>
                  <a:gd name="T10" fmla="*/ 17 w 397"/>
                  <a:gd name="T11" fmla="*/ 450 h 536"/>
                  <a:gd name="T12" fmla="*/ 10 w 397"/>
                  <a:gd name="T13" fmla="*/ 436 h 536"/>
                  <a:gd name="T14" fmla="*/ 6 w 397"/>
                  <a:gd name="T15" fmla="*/ 405 h 536"/>
                  <a:gd name="T16" fmla="*/ 17 w 397"/>
                  <a:gd name="T17" fmla="*/ 377 h 536"/>
                  <a:gd name="T18" fmla="*/ 311 w 397"/>
                  <a:gd name="T19" fmla="*/ 12 h 536"/>
                  <a:gd name="T20" fmla="*/ 325 w 397"/>
                  <a:gd name="T21" fmla="*/ 1 h 536"/>
                  <a:gd name="T22" fmla="*/ 345 w 397"/>
                  <a:gd name="T23" fmla="*/ 14 h 536"/>
                  <a:gd name="T24" fmla="*/ 395 w 397"/>
                  <a:gd name="T25" fmla="*/ 316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7" h="536">
                    <a:moveTo>
                      <a:pt x="395" y="316"/>
                    </a:moveTo>
                    <a:cubicBezTo>
                      <a:pt x="393" y="337"/>
                      <a:pt x="388" y="380"/>
                      <a:pt x="381" y="422"/>
                    </a:cubicBezTo>
                    <a:cubicBezTo>
                      <a:pt x="380" y="428"/>
                      <a:pt x="376" y="435"/>
                      <a:pt x="371" y="440"/>
                    </a:cubicBezTo>
                    <a:cubicBezTo>
                      <a:pt x="328" y="477"/>
                      <a:pt x="281" y="508"/>
                      <a:pt x="230" y="533"/>
                    </a:cubicBezTo>
                    <a:cubicBezTo>
                      <a:pt x="224" y="535"/>
                      <a:pt x="217" y="536"/>
                      <a:pt x="211" y="535"/>
                    </a:cubicBezTo>
                    <a:cubicBezTo>
                      <a:pt x="143" y="515"/>
                      <a:pt x="78" y="486"/>
                      <a:pt x="17" y="450"/>
                    </a:cubicBezTo>
                    <a:cubicBezTo>
                      <a:pt x="13" y="448"/>
                      <a:pt x="10" y="441"/>
                      <a:pt x="10" y="436"/>
                    </a:cubicBezTo>
                    <a:cubicBezTo>
                      <a:pt x="8" y="426"/>
                      <a:pt x="10" y="414"/>
                      <a:pt x="6" y="405"/>
                    </a:cubicBezTo>
                    <a:cubicBezTo>
                      <a:pt x="0" y="391"/>
                      <a:pt x="6" y="385"/>
                      <a:pt x="17" y="377"/>
                    </a:cubicBezTo>
                    <a:cubicBezTo>
                      <a:pt x="149" y="283"/>
                      <a:pt x="248" y="162"/>
                      <a:pt x="311" y="12"/>
                    </a:cubicBezTo>
                    <a:cubicBezTo>
                      <a:pt x="314" y="6"/>
                      <a:pt x="315" y="0"/>
                      <a:pt x="325" y="1"/>
                    </a:cubicBezTo>
                    <a:cubicBezTo>
                      <a:pt x="335" y="2"/>
                      <a:pt x="341" y="3"/>
                      <a:pt x="345" y="14"/>
                    </a:cubicBezTo>
                    <a:cubicBezTo>
                      <a:pt x="380" y="104"/>
                      <a:pt x="397" y="198"/>
                      <a:pt x="395" y="316"/>
                    </a:cubicBezTo>
                    <a:close/>
                  </a:path>
                </a:pathLst>
              </a:custGeom>
              <a:grpFill/>
              <a:ln>
                <a:noFill/>
              </a:ln>
            </p:spPr>
            <p:txBody>
              <a:bodyPr vert="horz" wrap="square" lIns="91440" tIns="45720" rIns="91440" bIns="45720" numCol="1" anchor="t" anchorCtr="0" compatLnSpc="1"/>
              <a:lstStyle/>
              <a:p>
                <a:endParaRPr lang="zh-HK" altLang="en-US"/>
              </a:p>
            </p:txBody>
          </p:sp>
          <p:sp>
            <p:nvSpPr>
              <p:cNvPr id="1050147" name="Freeform 36"/>
              <p:cNvSpPr/>
              <p:nvPr/>
            </p:nvSpPr>
            <p:spPr bwMode="auto">
              <a:xfrm>
                <a:off x="7715387" y="2282771"/>
                <a:ext cx="396036" cy="180857"/>
              </a:xfrm>
              <a:custGeom>
                <a:avLst/>
                <a:gdLst>
                  <a:gd name="T0" fmla="*/ 0 w 561"/>
                  <a:gd name="T1" fmla="*/ 175 h 256"/>
                  <a:gd name="T2" fmla="*/ 127 w 561"/>
                  <a:gd name="T3" fmla="*/ 15 h 256"/>
                  <a:gd name="T4" fmla="*/ 140 w 561"/>
                  <a:gd name="T5" fmla="*/ 10 h 256"/>
                  <a:gd name="T6" fmla="*/ 455 w 561"/>
                  <a:gd name="T7" fmla="*/ 54 h 256"/>
                  <a:gd name="T8" fmla="*/ 477 w 561"/>
                  <a:gd name="T9" fmla="*/ 72 h 256"/>
                  <a:gd name="T10" fmla="*/ 560 w 561"/>
                  <a:gd name="T11" fmla="*/ 230 h 256"/>
                  <a:gd name="T12" fmla="*/ 559 w 561"/>
                  <a:gd name="T13" fmla="*/ 246 h 256"/>
                  <a:gd name="T14" fmla="*/ 538 w 561"/>
                  <a:gd name="T15" fmla="*/ 253 h 256"/>
                  <a:gd name="T16" fmla="*/ 184 w 561"/>
                  <a:gd name="T17" fmla="*/ 193 h 256"/>
                  <a:gd name="T18" fmla="*/ 43 w 561"/>
                  <a:gd name="T19" fmla="*/ 206 h 256"/>
                  <a:gd name="T20" fmla="*/ 19 w 561"/>
                  <a:gd name="T21" fmla="*/ 197 h 256"/>
                  <a:gd name="T22" fmla="*/ 0 w 561"/>
                  <a:gd name="T23" fmla="*/ 175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256">
                    <a:moveTo>
                      <a:pt x="0" y="175"/>
                    </a:moveTo>
                    <a:cubicBezTo>
                      <a:pt x="36" y="116"/>
                      <a:pt x="78" y="63"/>
                      <a:pt x="127" y="15"/>
                    </a:cubicBezTo>
                    <a:cubicBezTo>
                      <a:pt x="130" y="12"/>
                      <a:pt x="136" y="11"/>
                      <a:pt x="140" y="10"/>
                    </a:cubicBezTo>
                    <a:cubicBezTo>
                      <a:pt x="249" y="0"/>
                      <a:pt x="354" y="15"/>
                      <a:pt x="455" y="54"/>
                    </a:cubicBezTo>
                    <a:cubicBezTo>
                      <a:pt x="463" y="58"/>
                      <a:pt x="472" y="65"/>
                      <a:pt x="477" y="72"/>
                    </a:cubicBezTo>
                    <a:cubicBezTo>
                      <a:pt x="511" y="121"/>
                      <a:pt x="539" y="174"/>
                      <a:pt x="560" y="230"/>
                    </a:cubicBezTo>
                    <a:cubicBezTo>
                      <a:pt x="561" y="235"/>
                      <a:pt x="561" y="242"/>
                      <a:pt x="559" y="246"/>
                    </a:cubicBezTo>
                    <a:cubicBezTo>
                      <a:pt x="554" y="253"/>
                      <a:pt x="548" y="256"/>
                      <a:pt x="538" y="253"/>
                    </a:cubicBezTo>
                    <a:cubicBezTo>
                      <a:pt x="424" y="210"/>
                      <a:pt x="306" y="189"/>
                      <a:pt x="184" y="193"/>
                    </a:cubicBezTo>
                    <a:cubicBezTo>
                      <a:pt x="137" y="195"/>
                      <a:pt x="90" y="201"/>
                      <a:pt x="43" y="206"/>
                    </a:cubicBezTo>
                    <a:cubicBezTo>
                      <a:pt x="32" y="208"/>
                      <a:pt x="24" y="208"/>
                      <a:pt x="19" y="197"/>
                    </a:cubicBezTo>
                    <a:cubicBezTo>
                      <a:pt x="15" y="189"/>
                      <a:pt x="7" y="183"/>
                      <a:pt x="0" y="175"/>
                    </a:cubicBezTo>
                    <a:close/>
                  </a:path>
                </a:pathLst>
              </a:custGeom>
              <a:grpFill/>
              <a:ln>
                <a:noFill/>
              </a:ln>
            </p:spPr>
            <p:txBody>
              <a:bodyPr vert="horz" wrap="square" lIns="91440" tIns="45720" rIns="91440" bIns="45720" numCol="1" anchor="t" anchorCtr="0" compatLnSpc="1"/>
              <a:lstStyle/>
              <a:p>
                <a:endParaRPr lang="zh-HK" altLang="en-US"/>
              </a:p>
            </p:txBody>
          </p:sp>
          <p:sp>
            <p:nvSpPr>
              <p:cNvPr id="1050148" name="Freeform 37"/>
              <p:cNvSpPr/>
              <p:nvPr/>
            </p:nvSpPr>
            <p:spPr bwMode="auto">
              <a:xfrm>
                <a:off x="7747321" y="2435276"/>
                <a:ext cx="400214" cy="282627"/>
              </a:xfrm>
              <a:custGeom>
                <a:avLst/>
                <a:gdLst>
                  <a:gd name="T0" fmla="*/ 0 w 567"/>
                  <a:gd name="T1" fmla="*/ 35 h 400"/>
                  <a:gd name="T2" fmla="*/ 480 w 567"/>
                  <a:gd name="T3" fmla="*/ 79 h 400"/>
                  <a:gd name="T4" fmla="*/ 558 w 567"/>
                  <a:gd name="T5" fmla="*/ 186 h 400"/>
                  <a:gd name="T6" fmla="*/ 560 w 567"/>
                  <a:gd name="T7" fmla="*/ 349 h 400"/>
                  <a:gd name="T8" fmla="*/ 557 w 567"/>
                  <a:gd name="T9" fmla="*/ 377 h 400"/>
                  <a:gd name="T10" fmla="*/ 534 w 567"/>
                  <a:gd name="T11" fmla="*/ 400 h 400"/>
                  <a:gd name="T12" fmla="*/ 0 w 567"/>
                  <a:gd name="T13" fmla="*/ 35 h 400"/>
                </a:gdLst>
                <a:ahLst/>
                <a:cxnLst>
                  <a:cxn ang="0">
                    <a:pos x="T0" y="T1"/>
                  </a:cxn>
                  <a:cxn ang="0">
                    <a:pos x="T2" y="T3"/>
                  </a:cxn>
                  <a:cxn ang="0">
                    <a:pos x="T4" y="T5"/>
                  </a:cxn>
                  <a:cxn ang="0">
                    <a:pos x="T6" y="T7"/>
                  </a:cxn>
                  <a:cxn ang="0">
                    <a:pos x="T8" y="T9"/>
                  </a:cxn>
                  <a:cxn ang="0">
                    <a:pos x="T10" y="T11"/>
                  </a:cxn>
                  <a:cxn ang="0">
                    <a:pos x="T12" y="T13"/>
                  </a:cxn>
                </a:cxnLst>
                <a:rect l="0" t="0" r="r" b="b"/>
                <a:pathLst>
                  <a:path w="567" h="400">
                    <a:moveTo>
                      <a:pt x="0" y="35"/>
                    </a:moveTo>
                    <a:cubicBezTo>
                      <a:pt x="97" y="0"/>
                      <a:pt x="371" y="25"/>
                      <a:pt x="480" y="79"/>
                    </a:cubicBezTo>
                    <a:cubicBezTo>
                      <a:pt x="481" y="147"/>
                      <a:pt x="497" y="169"/>
                      <a:pt x="558" y="186"/>
                    </a:cubicBezTo>
                    <a:cubicBezTo>
                      <a:pt x="566" y="240"/>
                      <a:pt x="567" y="294"/>
                      <a:pt x="560" y="349"/>
                    </a:cubicBezTo>
                    <a:cubicBezTo>
                      <a:pt x="559" y="358"/>
                      <a:pt x="558" y="368"/>
                      <a:pt x="557" y="377"/>
                    </a:cubicBezTo>
                    <a:cubicBezTo>
                      <a:pt x="554" y="397"/>
                      <a:pt x="558" y="395"/>
                      <a:pt x="534" y="400"/>
                    </a:cubicBezTo>
                    <a:cubicBezTo>
                      <a:pt x="402" y="212"/>
                      <a:pt x="222" y="93"/>
                      <a:pt x="0" y="35"/>
                    </a:cubicBezTo>
                    <a:close/>
                  </a:path>
                </a:pathLst>
              </a:custGeom>
              <a:grpFill/>
              <a:ln>
                <a:noFill/>
              </a:ln>
            </p:spPr>
            <p:txBody>
              <a:bodyPr vert="horz" wrap="square" lIns="91440" tIns="45720" rIns="91440" bIns="45720" numCol="1" anchor="t" anchorCtr="0" compatLnSpc="1"/>
              <a:lstStyle/>
              <a:p>
                <a:endParaRPr lang="zh-HK" altLang="en-US"/>
              </a:p>
            </p:txBody>
          </p:sp>
          <p:sp>
            <p:nvSpPr>
              <p:cNvPr id="1050149" name="Freeform 38"/>
              <p:cNvSpPr/>
              <p:nvPr/>
            </p:nvSpPr>
            <p:spPr bwMode="auto">
              <a:xfrm>
                <a:off x="7655400" y="3171537"/>
                <a:ext cx="366490" cy="105948"/>
              </a:xfrm>
              <a:custGeom>
                <a:avLst/>
                <a:gdLst>
                  <a:gd name="T0" fmla="*/ 519 w 519"/>
                  <a:gd name="T1" fmla="*/ 88 h 150"/>
                  <a:gd name="T2" fmla="*/ 0 w 519"/>
                  <a:gd name="T3" fmla="*/ 64 h 150"/>
                  <a:gd name="T4" fmla="*/ 216 w 519"/>
                  <a:gd name="T5" fmla="*/ 0 h 150"/>
                  <a:gd name="T6" fmla="*/ 352 w 519"/>
                  <a:gd name="T7" fmla="*/ 10 h 150"/>
                  <a:gd name="T8" fmla="*/ 519 w 519"/>
                  <a:gd name="T9" fmla="*/ 88 h 150"/>
                </a:gdLst>
                <a:ahLst/>
                <a:cxnLst>
                  <a:cxn ang="0">
                    <a:pos x="T0" y="T1"/>
                  </a:cxn>
                  <a:cxn ang="0">
                    <a:pos x="T2" y="T3"/>
                  </a:cxn>
                  <a:cxn ang="0">
                    <a:pos x="T4" y="T5"/>
                  </a:cxn>
                  <a:cxn ang="0">
                    <a:pos x="T6" y="T7"/>
                  </a:cxn>
                  <a:cxn ang="0">
                    <a:pos x="T8" y="T9"/>
                  </a:cxn>
                </a:cxnLst>
                <a:rect l="0" t="0" r="r" b="b"/>
                <a:pathLst>
                  <a:path w="519" h="150">
                    <a:moveTo>
                      <a:pt x="519" y="88"/>
                    </a:moveTo>
                    <a:cubicBezTo>
                      <a:pt x="376" y="150"/>
                      <a:pt x="104" y="137"/>
                      <a:pt x="0" y="64"/>
                    </a:cubicBezTo>
                    <a:cubicBezTo>
                      <a:pt x="70" y="43"/>
                      <a:pt x="143" y="22"/>
                      <a:pt x="216" y="0"/>
                    </a:cubicBezTo>
                    <a:cubicBezTo>
                      <a:pt x="256" y="51"/>
                      <a:pt x="316" y="46"/>
                      <a:pt x="352" y="10"/>
                    </a:cubicBezTo>
                    <a:cubicBezTo>
                      <a:pt x="408" y="36"/>
                      <a:pt x="463" y="62"/>
                      <a:pt x="519" y="88"/>
                    </a:cubicBezTo>
                    <a:close/>
                  </a:path>
                </a:pathLst>
              </a:custGeom>
              <a:grpFill/>
              <a:ln>
                <a:noFill/>
              </a:ln>
            </p:spPr>
            <p:txBody>
              <a:bodyPr vert="horz" wrap="square" lIns="91440" tIns="45720" rIns="91440" bIns="45720" numCol="1" anchor="t" anchorCtr="0" compatLnSpc="1"/>
              <a:lstStyle/>
              <a:p>
                <a:endParaRPr lang="zh-HK" altLang="en-US"/>
              </a:p>
            </p:txBody>
          </p:sp>
          <p:sp>
            <p:nvSpPr>
              <p:cNvPr id="1050150" name="Freeform 39"/>
              <p:cNvSpPr/>
              <p:nvPr/>
            </p:nvSpPr>
            <p:spPr bwMode="auto">
              <a:xfrm>
                <a:off x="7501701" y="2298887"/>
                <a:ext cx="251887" cy="145044"/>
              </a:xfrm>
              <a:custGeom>
                <a:avLst/>
                <a:gdLst>
                  <a:gd name="T0" fmla="*/ 357 w 357"/>
                  <a:gd name="T1" fmla="*/ 0 h 205"/>
                  <a:gd name="T2" fmla="*/ 266 w 357"/>
                  <a:gd name="T3" fmla="*/ 129 h 205"/>
                  <a:gd name="T4" fmla="*/ 256 w 357"/>
                  <a:gd name="T5" fmla="*/ 136 h 205"/>
                  <a:gd name="T6" fmla="*/ 168 w 357"/>
                  <a:gd name="T7" fmla="*/ 198 h 205"/>
                  <a:gd name="T8" fmla="*/ 167 w 357"/>
                  <a:gd name="T9" fmla="*/ 199 h 205"/>
                  <a:gd name="T10" fmla="*/ 0 w 357"/>
                  <a:gd name="T11" fmla="*/ 205 h 205"/>
                  <a:gd name="T12" fmla="*/ 357 w 357"/>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357" h="205">
                    <a:moveTo>
                      <a:pt x="357" y="0"/>
                    </a:moveTo>
                    <a:cubicBezTo>
                      <a:pt x="326" y="44"/>
                      <a:pt x="296" y="87"/>
                      <a:pt x="266" y="129"/>
                    </a:cubicBezTo>
                    <a:cubicBezTo>
                      <a:pt x="264" y="132"/>
                      <a:pt x="259" y="136"/>
                      <a:pt x="256" y="136"/>
                    </a:cubicBezTo>
                    <a:cubicBezTo>
                      <a:pt x="211" y="135"/>
                      <a:pt x="182" y="157"/>
                      <a:pt x="168" y="198"/>
                    </a:cubicBezTo>
                    <a:cubicBezTo>
                      <a:pt x="167" y="200"/>
                      <a:pt x="166" y="201"/>
                      <a:pt x="167" y="199"/>
                    </a:cubicBezTo>
                    <a:cubicBezTo>
                      <a:pt x="110" y="201"/>
                      <a:pt x="56" y="203"/>
                      <a:pt x="0" y="205"/>
                    </a:cubicBezTo>
                    <a:cubicBezTo>
                      <a:pt x="99" y="101"/>
                      <a:pt x="218" y="32"/>
                      <a:pt x="357" y="0"/>
                    </a:cubicBezTo>
                    <a:close/>
                  </a:path>
                </a:pathLst>
              </a:custGeom>
              <a:grpFill/>
              <a:ln>
                <a:noFill/>
              </a:ln>
            </p:spPr>
            <p:txBody>
              <a:bodyPr vert="horz" wrap="square" lIns="91440" tIns="45720" rIns="91440" bIns="45720" numCol="1" anchor="t" anchorCtr="0" compatLnSpc="1"/>
              <a:lstStyle/>
              <a:p>
                <a:endParaRPr lang="zh-HK" altLang="en-US"/>
              </a:p>
            </p:txBody>
          </p:sp>
          <p:sp>
            <p:nvSpPr>
              <p:cNvPr id="1050151" name="Freeform 40"/>
              <p:cNvSpPr/>
              <p:nvPr/>
            </p:nvSpPr>
            <p:spPr bwMode="auto">
              <a:xfrm>
                <a:off x="8104559" y="2355591"/>
                <a:ext cx="204733" cy="234577"/>
              </a:xfrm>
              <a:custGeom>
                <a:avLst/>
                <a:gdLst>
                  <a:gd name="T0" fmla="*/ 290 w 290"/>
                  <a:gd name="T1" fmla="*/ 332 h 332"/>
                  <a:gd name="T2" fmla="*/ 281 w 290"/>
                  <a:gd name="T3" fmla="*/ 325 h 332"/>
                  <a:gd name="T4" fmla="*/ 155 w 290"/>
                  <a:gd name="T5" fmla="*/ 231 h 332"/>
                  <a:gd name="T6" fmla="*/ 147 w 290"/>
                  <a:gd name="T7" fmla="*/ 215 h 332"/>
                  <a:gd name="T8" fmla="*/ 66 w 290"/>
                  <a:gd name="T9" fmla="*/ 126 h 332"/>
                  <a:gd name="T10" fmla="*/ 53 w 290"/>
                  <a:gd name="T11" fmla="*/ 119 h 332"/>
                  <a:gd name="T12" fmla="*/ 0 w 290"/>
                  <a:gd name="T13" fmla="*/ 0 h 332"/>
                  <a:gd name="T14" fmla="*/ 290 w 290"/>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332">
                    <a:moveTo>
                      <a:pt x="290" y="332"/>
                    </a:moveTo>
                    <a:cubicBezTo>
                      <a:pt x="286" y="329"/>
                      <a:pt x="284" y="327"/>
                      <a:pt x="281" y="325"/>
                    </a:cubicBezTo>
                    <a:cubicBezTo>
                      <a:pt x="239" y="294"/>
                      <a:pt x="197" y="263"/>
                      <a:pt x="155" y="231"/>
                    </a:cubicBezTo>
                    <a:cubicBezTo>
                      <a:pt x="151" y="228"/>
                      <a:pt x="147" y="221"/>
                      <a:pt x="147" y="215"/>
                    </a:cubicBezTo>
                    <a:cubicBezTo>
                      <a:pt x="146" y="168"/>
                      <a:pt x="114" y="132"/>
                      <a:pt x="66" y="126"/>
                    </a:cubicBezTo>
                    <a:cubicBezTo>
                      <a:pt x="61" y="126"/>
                      <a:pt x="54" y="123"/>
                      <a:pt x="53" y="119"/>
                    </a:cubicBezTo>
                    <a:cubicBezTo>
                      <a:pt x="34" y="79"/>
                      <a:pt x="17" y="39"/>
                      <a:pt x="0" y="0"/>
                    </a:cubicBezTo>
                    <a:cubicBezTo>
                      <a:pt x="84" y="22"/>
                      <a:pt x="264" y="226"/>
                      <a:pt x="290" y="332"/>
                    </a:cubicBezTo>
                    <a:close/>
                  </a:path>
                </a:pathLst>
              </a:custGeom>
              <a:grpFill/>
              <a:ln>
                <a:noFill/>
              </a:ln>
            </p:spPr>
            <p:txBody>
              <a:bodyPr vert="horz" wrap="square" lIns="91440" tIns="45720" rIns="91440" bIns="45720" numCol="1" anchor="t" anchorCtr="0" compatLnSpc="1"/>
              <a:lstStyle/>
              <a:p>
                <a:endParaRPr lang="zh-HK" altLang="en-US"/>
              </a:p>
            </p:txBody>
          </p:sp>
          <p:sp>
            <p:nvSpPr>
              <p:cNvPr id="1050152" name="Freeform 41"/>
              <p:cNvSpPr/>
              <p:nvPr/>
            </p:nvSpPr>
            <p:spPr bwMode="auto">
              <a:xfrm>
                <a:off x="7407094" y="2470791"/>
                <a:ext cx="185632" cy="123556"/>
              </a:xfrm>
              <a:custGeom>
                <a:avLst/>
                <a:gdLst>
                  <a:gd name="T0" fmla="*/ 263 w 263"/>
                  <a:gd name="T1" fmla="*/ 1 h 175"/>
                  <a:gd name="T2" fmla="*/ 0 w 263"/>
                  <a:gd name="T3" fmla="*/ 175 h 175"/>
                  <a:gd name="T4" fmla="*/ 4 w 263"/>
                  <a:gd name="T5" fmla="*/ 162 h 175"/>
                  <a:gd name="T6" fmla="*/ 80 w 263"/>
                  <a:gd name="T7" fmla="*/ 28 h 175"/>
                  <a:gd name="T8" fmla="*/ 104 w 263"/>
                  <a:gd name="T9" fmla="*/ 12 h 175"/>
                  <a:gd name="T10" fmla="*/ 250 w 263"/>
                  <a:gd name="T11" fmla="*/ 0 h 175"/>
                  <a:gd name="T12" fmla="*/ 263 w 263"/>
                  <a:gd name="T13" fmla="*/ 1 h 175"/>
                </a:gdLst>
                <a:ahLst/>
                <a:cxnLst>
                  <a:cxn ang="0">
                    <a:pos x="T0" y="T1"/>
                  </a:cxn>
                  <a:cxn ang="0">
                    <a:pos x="T2" y="T3"/>
                  </a:cxn>
                  <a:cxn ang="0">
                    <a:pos x="T4" y="T5"/>
                  </a:cxn>
                  <a:cxn ang="0">
                    <a:pos x="T6" y="T7"/>
                  </a:cxn>
                  <a:cxn ang="0">
                    <a:pos x="T8" y="T9"/>
                  </a:cxn>
                  <a:cxn ang="0">
                    <a:pos x="T10" y="T11"/>
                  </a:cxn>
                  <a:cxn ang="0">
                    <a:pos x="T12" y="T13"/>
                  </a:cxn>
                </a:cxnLst>
                <a:rect l="0" t="0" r="r" b="b"/>
                <a:pathLst>
                  <a:path w="263" h="175">
                    <a:moveTo>
                      <a:pt x="263" y="1"/>
                    </a:moveTo>
                    <a:cubicBezTo>
                      <a:pt x="167" y="46"/>
                      <a:pt x="80" y="101"/>
                      <a:pt x="0" y="175"/>
                    </a:cubicBezTo>
                    <a:cubicBezTo>
                      <a:pt x="2" y="168"/>
                      <a:pt x="3" y="165"/>
                      <a:pt x="4" y="162"/>
                    </a:cubicBezTo>
                    <a:cubicBezTo>
                      <a:pt x="30" y="117"/>
                      <a:pt x="55" y="72"/>
                      <a:pt x="80" y="28"/>
                    </a:cubicBezTo>
                    <a:cubicBezTo>
                      <a:pt x="85" y="19"/>
                      <a:pt x="93" y="13"/>
                      <a:pt x="104" y="12"/>
                    </a:cubicBezTo>
                    <a:cubicBezTo>
                      <a:pt x="153" y="9"/>
                      <a:pt x="201" y="4"/>
                      <a:pt x="250" y="0"/>
                    </a:cubicBezTo>
                    <a:cubicBezTo>
                      <a:pt x="254" y="0"/>
                      <a:pt x="258" y="1"/>
                      <a:pt x="263" y="1"/>
                    </a:cubicBezTo>
                    <a:close/>
                  </a:path>
                </a:pathLst>
              </a:custGeom>
              <a:grpFill/>
              <a:ln>
                <a:noFill/>
              </a:ln>
            </p:spPr>
            <p:txBody>
              <a:bodyPr vert="horz" wrap="square" lIns="91440" tIns="45720" rIns="91440" bIns="45720" numCol="1" anchor="t" anchorCtr="0" compatLnSpc="1"/>
              <a:lstStyle/>
              <a:p>
                <a:endParaRPr lang="zh-HK" altLang="en-US"/>
              </a:p>
            </p:txBody>
          </p:sp>
        </p:grpSp>
      </p:grpSp>
      <p:grpSp>
        <p:nvGrpSpPr>
          <p:cNvPr id="514" name="组合 14"/>
          <p:cNvGrpSpPr/>
          <p:nvPr/>
        </p:nvGrpSpPr>
        <p:grpSpPr>
          <a:xfrm>
            <a:off x="5096510" y="3225800"/>
            <a:ext cx="3465830" cy="624840"/>
            <a:chOff x="8026" y="5080"/>
            <a:chExt cx="5458" cy="984"/>
          </a:xfrm>
        </p:grpSpPr>
        <p:sp>
          <p:nvSpPr>
            <p:cNvPr id="1050153" name="AutoShape 6"/>
            <p:cNvSpPr/>
            <p:nvPr/>
          </p:nvSpPr>
          <p:spPr>
            <a:xfrm>
              <a:off x="8026" y="5080"/>
              <a:ext cx="984" cy="983"/>
            </a:xfrm>
            <a:prstGeom prst="roundRect">
              <a:avLst>
                <a:gd name="adj" fmla="val 18519"/>
              </a:avLst>
            </a:prstGeom>
            <a:solidFill>
              <a:srgbClr val="CB3519"/>
            </a:solidFill>
            <a:ln w="63500">
              <a:noFill/>
            </a:ln>
            <a:effectLst>
              <a:outerShdw dist="12699" dir="5400000" algn="ctr" rotWithShape="0">
                <a:schemeClr val="bg2">
                  <a:alpha val="50000"/>
                </a:schemeClr>
              </a:outerShdw>
            </a:effectLst>
          </p:spPr>
          <p:txBody>
            <a:bodyPr lIns="0" tIns="0" rIns="0" bIns="0" anchor="ctr"/>
            <a:lstStyle/>
            <a:p>
              <a:pPr algn="ctr"/>
              <a:endParaRPr lang="en-US" altLang="zh-CN" sz="3600" b="1" dirty="0">
                <a:solidFill>
                  <a:schemeClr val="bg1"/>
                </a:solidFill>
                <a:latin typeface="微软雅黑" panose="020B0503020204020204" pitchFamily="34" charset="-122"/>
                <a:ea typeface="微软雅黑" panose="020B0503020204020204" pitchFamily="34" charset="-122"/>
                <a:sym typeface="Comic Sans MS" panose="030F0702030302020204" pitchFamily="66" charset="0"/>
              </a:endParaRPr>
            </a:p>
          </p:txBody>
        </p:sp>
        <p:sp>
          <p:nvSpPr>
            <p:cNvPr id="1050154" name="AutoShape 11"/>
            <p:cNvSpPr/>
            <p:nvPr/>
          </p:nvSpPr>
          <p:spPr bwMode="auto">
            <a:xfrm>
              <a:off x="10940" y="5080"/>
              <a:ext cx="2544" cy="984"/>
            </a:xfrm>
            <a:prstGeom prst="roundRect">
              <a:avLst>
                <a:gd name="adj" fmla="val 18519"/>
              </a:avLst>
            </a:prstGeom>
            <a:noFill/>
            <a:ln w="63500" cap="flat">
              <a:solidFill>
                <a:srgbClr val="CB3519">
                  <a:alpha val="85000"/>
                </a:srgbClr>
              </a:solid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振动</a:t>
              </a:r>
            </a:p>
          </p:txBody>
        </p:sp>
        <p:sp>
          <p:nvSpPr>
            <p:cNvPr id="1050155" name="虚尾箭头 71"/>
            <p:cNvSpPr/>
            <p:nvPr/>
          </p:nvSpPr>
          <p:spPr>
            <a:xfrm>
              <a:off x="9476" y="5247"/>
              <a:ext cx="1172" cy="650"/>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15" name="组合 315"/>
            <p:cNvGrpSpPr/>
            <p:nvPr/>
          </p:nvGrpSpPr>
          <p:grpSpPr>
            <a:xfrm>
              <a:off x="8166" y="5247"/>
              <a:ext cx="680" cy="567"/>
              <a:chOff x="5174606" y="2435101"/>
              <a:chExt cx="1000370" cy="690765"/>
            </a:xfrm>
            <a:solidFill>
              <a:schemeClr val="bg1"/>
            </a:solidFill>
          </p:grpSpPr>
          <p:sp>
            <p:nvSpPr>
              <p:cNvPr id="1050156" name="Freeform 6"/>
              <p:cNvSpPr/>
              <p:nvPr/>
            </p:nvSpPr>
            <p:spPr bwMode="auto">
              <a:xfrm>
                <a:off x="5221047" y="2435101"/>
                <a:ext cx="915744" cy="405584"/>
              </a:xfrm>
              <a:custGeom>
                <a:avLst/>
                <a:gdLst>
                  <a:gd name="T0" fmla="*/ 1125 w 1125"/>
                  <a:gd name="T1" fmla="*/ 2 h 498"/>
                  <a:gd name="T2" fmla="*/ 1111 w 1125"/>
                  <a:gd name="T3" fmla="*/ 19 h 498"/>
                  <a:gd name="T4" fmla="*/ 588 w 1125"/>
                  <a:gd name="T5" fmla="*/ 486 h 498"/>
                  <a:gd name="T6" fmla="*/ 550 w 1125"/>
                  <a:gd name="T7" fmla="*/ 484 h 498"/>
                  <a:gd name="T8" fmla="*/ 82 w 1125"/>
                  <a:gd name="T9" fmla="*/ 83 h 498"/>
                  <a:gd name="T10" fmla="*/ 9 w 1125"/>
                  <a:gd name="T11" fmla="*/ 20 h 498"/>
                  <a:gd name="T12" fmla="*/ 0 w 1125"/>
                  <a:gd name="T13" fmla="*/ 6 h 498"/>
                  <a:gd name="T14" fmla="*/ 17 w 1125"/>
                  <a:gd name="T15" fmla="*/ 0 h 498"/>
                  <a:gd name="T16" fmla="*/ 572 w 1125"/>
                  <a:gd name="T17" fmla="*/ 0 h 498"/>
                  <a:gd name="T18" fmla="*/ 1081 w 1125"/>
                  <a:gd name="T19" fmla="*/ 0 h 498"/>
                  <a:gd name="T20" fmla="*/ 1125 w 1125"/>
                  <a:gd name="T21" fmla="*/ 2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5" h="498">
                    <a:moveTo>
                      <a:pt x="1125" y="2"/>
                    </a:moveTo>
                    <a:cubicBezTo>
                      <a:pt x="1119" y="10"/>
                      <a:pt x="1116" y="15"/>
                      <a:pt x="1111" y="19"/>
                    </a:cubicBezTo>
                    <a:cubicBezTo>
                      <a:pt x="937" y="175"/>
                      <a:pt x="762" y="330"/>
                      <a:pt x="588" y="486"/>
                    </a:cubicBezTo>
                    <a:cubicBezTo>
                      <a:pt x="574" y="498"/>
                      <a:pt x="566" y="497"/>
                      <a:pt x="550" y="484"/>
                    </a:cubicBezTo>
                    <a:cubicBezTo>
                      <a:pt x="394" y="350"/>
                      <a:pt x="238" y="217"/>
                      <a:pt x="82" y="83"/>
                    </a:cubicBezTo>
                    <a:cubicBezTo>
                      <a:pt x="58" y="62"/>
                      <a:pt x="33" y="42"/>
                      <a:pt x="9" y="20"/>
                    </a:cubicBezTo>
                    <a:cubicBezTo>
                      <a:pt x="5" y="17"/>
                      <a:pt x="3" y="11"/>
                      <a:pt x="0" y="6"/>
                    </a:cubicBezTo>
                    <a:cubicBezTo>
                      <a:pt x="6" y="4"/>
                      <a:pt x="11" y="0"/>
                      <a:pt x="17" y="0"/>
                    </a:cubicBezTo>
                    <a:cubicBezTo>
                      <a:pt x="202" y="0"/>
                      <a:pt x="387" y="0"/>
                      <a:pt x="572" y="0"/>
                    </a:cubicBezTo>
                    <a:cubicBezTo>
                      <a:pt x="742" y="0"/>
                      <a:pt x="912" y="0"/>
                      <a:pt x="1081" y="0"/>
                    </a:cubicBezTo>
                    <a:cubicBezTo>
                      <a:pt x="1095" y="0"/>
                      <a:pt x="1108" y="1"/>
                      <a:pt x="1125" y="2"/>
                    </a:cubicBezTo>
                    <a:close/>
                  </a:path>
                </a:pathLst>
              </a:custGeom>
              <a:grpFill/>
              <a:ln>
                <a:noFill/>
              </a:ln>
            </p:spPr>
            <p:txBody>
              <a:bodyPr vert="horz" wrap="square" lIns="91440" tIns="45720" rIns="91440" bIns="45720" numCol="1" anchor="t" anchorCtr="0" compatLnSpc="1"/>
              <a:lstStyle/>
              <a:p>
                <a:endParaRPr lang="zh-HK" altLang="en-US"/>
              </a:p>
            </p:txBody>
          </p:sp>
          <p:sp>
            <p:nvSpPr>
              <p:cNvPr id="1050157" name="Freeform 7"/>
              <p:cNvSpPr/>
              <p:nvPr/>
            </p:nvSpPr>
            <p:spPr bwMode="auto">
              <a:xfrm>
                <a:off x="5216231" y="2790460"/>
                <a:ext cx="919873" cy="335406"/>
              </a:xfrm>
              <a:custGeom>
                <a:avLst/>
                <a:gdLst>
                  <a:gd name="T0" fmla="*/ 730 w 1130"/>
                  <a:gd name="T1" fmla="*/ 8 h 412"/>
                  <a:gd name="T2" fmla="*/ 1130 w 1130"/>
                  <a:gd name="T3" fmla="*/ 405 h 412"/>
                  <a:gd name="T4" fmla="*/ 0 w 1130"/>
                  <a:gd name="T5" fmla="*/ 406 h 412"/>
                  <a:gd name="T6" fmla="*/ 409 w 1130"/>
                  <a:gd name="T7" fmla="*/ 0 h 412"/>
                  <a:gd name="T8" fmla="*/ 528 w 1130"/>
                  <a:gd name="T9" fmla="*/ 102 h 412"/>
                  <a:gd name="T10" fmla="*/ 558 w 1130"/>
                  <a:gd name="T11" fmla="*/ 127 h 412"/>
                  <a:gd name="T12" fmla="*/ 597 w 1130"/>
                  <a:gd name="T13" fmla="*/ 127 h 412"/>
                  <a:gd name="T14" fmla="*/ 730 w 1130"/>
                  <a:gd name="T15" fmla="*/ 8 h 4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0" h="412">
                    <a:moveTo>
                      <a:pt x="730" y="8"/>
                    </a:moveTo>
                    <a:cubicBezTo>
                      <a:pt x="865" y="141"/>
                      <a:pt x="997" y="273"/>
                      <a:pt x="1130" y="405"/>
                    </a:cubicBezTo>
                    <a:cubicBezTo>
                      <a:pt x="1116" y="411"/>
                      <a:pt x="19" y="412"/>
                      <a:pt x="0" y="406"/>
                    </a:cubicBezTo>
                    <a:cubicBezTo>
                      <a:pt x="136" y="271"/>
                      <a:pt x="272" y="136"/>
                      <a:pt x="409" y="0"/>
                    </a:cubicBezTo>
                    <a:cubicBezTo>
                      <a:pt x="446" y="32"/>
                      <a:pt x="487" y="67"/>
                      <a:pt x="528" y="102"/>
                    </a:cubicBezTo>
                    <a:cubicBezTo>
                      <a:pt x="538" y="110"/>
                      <a:pt x="548" y="119"/>
                      <a:pt x="558" y="127"/>
                    </a:cubicBezTo>
                    <a:cubicBezTo>
                      <a:pt x="574" y="140"/>
                      <a:pt x="582" y="140"/>
                      <a:pt x="597" y="127"/>
                    </a:cubicBezTo>
                    <a:cubicBezTo>
                      <a:pt x="642" y="86"/>
                      <a:pt x="687" y="46"/>
                      <a:pt x="730" y="8"/>
                    </a:cubicBezTo>
                    <a:close/>
                  </a:path>
                </a:pathLst>
              </a:custGeom>
              <a:grpFill/>
              <a:ln>
                <a:noFill/>
              </a:ln>
            </p:spPr>
            <p:txBody>
              <a:bodyPr vert="horz" wrap="square" lIns="91440" tIns="45720" rIns="91440" bIns="45720" numCol="1" anchor="t" anchorCtr="0" compatLnSpc="1"/>
              <a:lstStyle/>
              <a:p>
                <a:endParaRPr lang="zh-HK" altLang="en-US"/>
              </a:p>
            </p:txBody>
          </p:sp>
          <p:sp>
            <p:nvSpPr>
              <p:cNvPr id="1050158" name="Freeform 8"/>
              <p:cNvSpPr/>
              <p:nvPr/>
            </p:nvSpPr>
            <p:spPr bwMode="auto">
              <a:xfrm>
                <a:off x="5174606" y="2473630"/>
                <a:ext cx="334718" cy="609923"/>
              </a:xfrm>
              <a:custGeom>
                <a:avLst/>
                <a:gdLst>
                  <a:gd name="T0" fmla="*/ 6 w 411"/>
                  <a:gd name="T1" fmla="*/ 749 h 749"/>
                  <a:gd name="T2" fmla="*/ 7 w 411"/>
                  <a:gd name="T3" fmla="*/ 0 h 749"/>
                  <a:gd name="T4" fmla="*/ 411 w 411"/>
                  <a:gd name="T5" fmla="*/ 347 h 749"/>
                  <a:gd name="T6" fmla="*/ 6 w 411"/>
                  <a:gd name="T7" fmla="*/ 749 h 749"/>
                </a:gdLst>
                <a:ahLst/>
                <a:cxnLst>
                  <a:cxn ang="0">
                    <a:pos x="T0" y="T1"/>
                  </a:cxn>
                  <a:cxn ang="0">
                    <a:pos x="T2" y="T3"/>
                  </a:cxn>
                  <a:cxn ang="0">
                    <a:pos x="T4" y="T5"/>
                  </a:cxn>
                  <a:cxn ang="0">
                    <a:pos x="T6" y="T7"/>
                  </a:cxn>
                </a:cxnLst>
                <a:rect l="0" t="0" r="r" b="b"/>
                <a:pathLst>
                  <a:path w="411" h="749">
                    <a:moveTo>
                      <a:pt x="6" y="749"/>
                    </a:moveTo>
                    <a:cubicBezTo>
                      <a:pt x="0" y="736"/>
                      <a:pt x="0" y="20"/>
                      <a:pt x="7" y="0"/>
                    </a:cubicBezTo>
                    <a:cubicBezTo>
                      <a:pt x="142" y="116"/>
                      <a:pt x="276" y="231"/>
                      <a:pt x="411" y="347"/>
                    </a:cubicBezTo>
                    <a:cubicBezTo>
                      <a:pt x="275" y="481"/>
                      <a:pt x="140" y="615"/>
                      <a:pt x="6" y="749"/>
                    </a:cubicBezTo>
                    <a:close/>
                  </a:path>
                </a:pathLst>
              </a:custGeom>
              <a:grpFill/>
              <a:ln>
                <a:noFill/>
              </a:ln>
            </p:spPr>
            <p:txBody>
              <a:bodyPr vert="horz" wrap="square" lIns="91440" tIns="45720" rIns="91440" bIns="45720" numCol="1" anchor="t" anchorCtr="0" compatLnSpc="1"/>
              <a:lstStyle/>
              <a:p>
                <a:endParaRPr lang="zh-HK" altLang="en-US"/>
              </a:p>
            </p:txBody>
          </p:sp>
          <p:sp>
            <p:nvSpPr>
              <p:cNvPr id="1050159" name="Freeform 9"/>
              <p:cNvSpPr/>
              <p:nvPr/>
            </p:nvSpPr>
            <p:spPr bwMode="auto">
              <a:xfrm>
                <a:off x="5849546" y="2474318"/>
                <a:ext cx="325430" cy="609235"/>
              </a:xfrm>
              <a:custGeom>
                <a:avLst/>
                <a:gdLst>
                  <a:gd name="T0" fmla="*/ 0 w 400"/>
                  <a:gd name="T1" fmla="*/ 353 h 748"/>
                  <a:gd name="T2" fmla="*/ 397 w 400"/>
                  <a:gd name="T3" fmla="*/ 0 h 748"/>
                  <a:gd name="T4" fmla="*/ 400 w 400"/>
                  <a:gd name="T5" fmla="*/ 22 h 748"/>
                  <a:gd name="T6" fmla="*/ 400 w 400"/>
                  <a:gd name="T7" fmla="*/ 728 h 748"/>
                  <a:gd name="T8" fmla="*/ 397 w 400"/>
                  <a:gd name="T9" fmla="*/ 748 h 748"/>
                  <a:gd name="T10" fmla="*/ 0 w 400"/>
                  <a:gd name="T11" fmla="*/ 353 h 748"/>
                </a:gdLst>
                <a:ahLst/>
                <a:cxnLst>
                  <a:cxn ang="0">
                    <a:pos x="T0" y="T1"/>
                  </a:cxn>
                  <a:cxn ang="0">
                    <a:pos x="T2" y="T3"/>
                  </a:cxn>
                  <a:cxn ang="0">
                    <a:pos x="T4" y="T5"/>
                  </a:cxn>
                  <a:cxn ang="0">
                    <a:pos x="T6" y="T7"/>
                  </a:cxn>
                  <a:cxn ang="0">
                    <a:pos x="T8" y="T9"/>
                  </a:cxn>
                  <a:cxn ang="0">
                    <a:pos x="T10" y="T11"/>
                  </a:cxn>
                </a:cxnLst>
                <a:rect l="0" t="0" r="r" b="b"/>
                <a:pathLst>
                  <a:path w="400" h="748">
                    <a:moveTo>
                      <a:pt x="0" y="353"/>
                    </a:moveTo>
                    <a:cubicBezTo>
                      <a:pt x="132" y="236"/>
                      <a:pt x="263" y="119"/>
                      <a:pt x="397" y="0"/>
                    </a:cubicBezTo>
                    <a:cubicBezTo>
                      <a:pt x="398" y="9"/>
                      <a:pt x="400" y="15"/>
                      <a:pt x="400" y="22"/>
                    </a:cubicBezTo>
                    <a:cubicBezTo>
                      <a:pt x="400" y="257"/>
                      <a:pt x="400" y="492"/>
                      <a:pt x="400" y="728"/>
                    </a:cubicBezTo>
                    <a:cubicBezTo>
                      <a:pt x="400" y="735"/>
                      <a:pt x="398" y="742"/>
                      <a:pt x="397" y="748"/>
                    </a:cubicBezTo>
                    <a:cubicBezTo>
                      <a:pt x="265" y="617"/>
                      <a:pt x="133" y="486"/>
                      <a:pt x="0" y="353"/>
                    </a:cubicBezTo>
                    <a:close/>
                  </a:path>
                </a:pathLst>
              </a:custGeom>
              <a:grpFill/>
              <a:ln>
                <a:noFill/>
              </a:ln>
            </p:spPr>
            <p:txBody>
              <a:bodyPr vert="horz" wrap="square" lIns="91440" tIns="45720" rIns="91440" bIns="45720" numCol="1" anchor="t" anchorCtr="0" compatLnSpc="1"/>
              <a:lstStyle/>
              <a:p>
                <a:endParaRPr lang="zh-HK" altLang="en-US"/>
              </a:p>
            </p:txBody>
          </p:sp>
        </p:grpSp>
      </p:grpSp>
      <p:grpSp>
        <p:nvGrpSpPr>
          <p:cNvPr id="516" name="组合 5"/>
          <p:cNvGrpSpPr/>
          <p:nvPr/>
        </p:nvGrpSpPr>
        <p:grpSpPr>
          <a:xfrm>
            <a:off x="5096510" y="4023360"/>
            <a:ext cx="3465830" cy="624840"/>
            <a:chOff x="8026" y="6336"/>
            <a:chExt cx="5458" cy="984"/>
          </a:xfrm>
        </p:grpSpPr>
        <p:sp>
          <p:nvSpPr>
            <p:cNvPr id="1050160" name="AutoShape 7"/>
            <p:cNvSpPr/>
            <p:nvPr/>
          </p:nvSpPr>
          <p:spPr>
            <a:xfrm>
              <a:off x="8026" y="6336"/>
              <a:ext cx="984" cy="983"/>
            </a:xfrm>
            <a:prstGeom prst="roundRect">
              <a:avLst>
                <a:gd name="adj" fmla="val 18519"/>
              </a:avLst>
            </a:prstGeom>
            <a:solidFill>
              <a:srgbClr val="CB3519"/>
            </a:solidFill>
            <a:ln w="63500">
              <a:noFill/>
            </a:ln>
            <a:effectLst>
              <a:outerShdw dist="12699" dir="5400000" algn="ctr" rotWithShape="0">
                <a:schemeClr val="bg2">
                  <a:alpha val="50000"/>
                </a:schemeClr>
              </a:outerShdw>
            </a:effectLst>
          </p:spPr>
          <p:txBody>
            <a:bodyPr lIns="0" tIns="0" rIns="0" bIns="0" anchor="ctr"/>
            <a:lstStyle/>
            <a:p>
              <a:pPr algn="ctr"/>
              <a:endParaRPr lang="en-US" altLang="zh-CN" sz="3600" b="1" dirty="0">
                <a:solidFill>
                  <a:schemeClr val="bg1"/>
                </a:solidFill>
                <a:latin typeface="微软雅黑" panose="020B0503020204020204" pitchFamily="34" charset="-122"/>
                <a:ea typeface="微软雅黑" panose="020B0503020204020204" pitchFamily="34" charset="-122"/>
                <a:sym typeface="Comic Sans MS" panose="030F0702030302020204" pitchFamily="66" charset="0"/>
              </a:endParaRPr>
            </a:p>
          </p:txBody>
        </p:sp>
        <p:sp>
          <p:nvSpPr>
            <p:cNvPr id="1050161" name="AutoShape 12"/>
            <p:cNvSpPr/>
            <p:nvPr/>
          </p:nvSpPr>
          <p:spPr bwMode="auto">
            <a:xfrm>
              <a:off x="10940" y="6336"/>
              <a:ext cx="2544" cy="984"/>
            </a:xfrm>
            <a:prstGeom prst="roundRect">
              <a:avLst>
                <a:gd name="adj" fmla="val 18519"/>
              </a:avLst>
            </a:prstGeom>
            <a:noFill/>
            <a:ln w="63500" cap="flat">
              <a:solidFill>
                <a:srgbClr val="CB3519">
                  <a:alpha val="85000"/>
                </a:srgbClr>
              </a:solidFill>
              <a:prstDash val="solid"/>
              <a:miter lim="800000"/>
              <a:headEnd type="none" w="med" len="med"/>
              <a:tailEnd type="none" w="med" len="med"/>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pPr>
              <a:r>
                <a:rPr kumimoji="0" lang="zh-CN" altLang="en-US" sz="1800" b="1" i="0" u="none" strike="noStrike" kern="120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n-cs"/>
                </a:rPr>
                <a:t>高温</a:t>
              </a:r>
            </a:p>
          </p:txBody>
        </p:sp>
        <p:sp>
          <p:nvSpPr>
            <p:cNvPr id="1050162" name="虚尾箭头 73"/>
            <p:cNvSpPr/>
            <p:nvPr/>
          </p:nvSpPr>
          <p:spPr>
            <a:xfrm>
              <a:off x="9476" y="6503"/>
              <a:ext cx="1172" cy="650"/>
            </a:xfrm>
            <a:prstGeom prst="stripedRightArrow">
              <a:avLst>
                <a:gd name="adj1" fmla="val 69578"/>
                <a:gd name="adj2" fmla="val 5000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50163" name="KSO_Shape"/>
            <p:cNvSpPr/>
            <p:nvPr/>
          </p:nvSpPr>
          <p:spPr bwMode="auto">
            <a:xfrm>
              <a:off x="8112" y="6503"/>
              <a:ext cx="794" cy="567"/>
            </a:xfrm>
            <a:custGeom>
              <a:avLst/>
              <a:gdLst>
                <a:gd name="T0" fmla="*/ 1239327 w 6190"/>
                <a:gd name="T1" fmla="*/ 156252 h 4291"/>
                <a:gd name="T2" fmla="*/ 1294415 w 6190"/>
                <a:gd name="T3" fmla="*/ 211617 h 4291"/>
                <a:gd name="T4" fmla="*/ 1294415 w 6190"/>
                <a:gd name="T5" fmla="*/ 1106686 h 4291"/>
                <a:gd name="T6" fmla="*/ 790313 w 6190"/>
                <a:gd name="T7" fmla="*/ 1106686 h 4291"/>
                <a:gd name="T8" fmla="*/ 790313 w 6190"/>
                <a:gd name="T9" fmla="*/ 1144518 h 4291"/>
                <a:gd name="T10" fmla="*/ 830321 w 6190"/>
                <a:gd name="T11" fmla="*/ 1150362 h 4291"/>
                <a:gd name="T12" fmla="*/ 870637 w 6190"/>
                <a:gd name="T13" fmla="*/ 1158052 h 4291"/>
                <a:gd name="T14" fmla="*/ 911261 w 6190"/>
                <a:gd name="T15" fmla="*/ 1166972 h 4291"/>
                <a:gd name="T16" fmla="*/ 951577 w 6190"/>
                <a:gd name="T17" fmla="*/ 1177737 h 4291"/>
                <a:gd name="T18" fmla="*/ 991893 w 6190"/>
                <a:gd name="T19" fmla="*/ 1189733 h 4291"/>
                <a:gd name="T20" fmla="*/ 1032208 w 6190"/>
                <a:gd name="T21" fmla="*/ 1203882 h 4291"/>
                <a:gd name="T22" fmla="*/ 1072524 w 6190"/>
                <a:gd name="T23" fmla="*/ 1219569 h 4291"/>
                <a:gd name="T24" fmla="*/ 1112840 w 6190"/>
                <a:gd name="T25" fmla="*/ 1236793 h 4291"/>
                <a:gd name="T26" fmla="*/ 1112840 w 6190"/>
                <a:gd name="T27" fmla="*/ 1319841 h 4291"/>
                <a:gd name="T28" fmla="*/ 194501 w 6190"/>
                <a:gd name="T29" fmla="*/ 1319841 h 4291"/>
                <a:gd name="T30" fmla="*/ 194501 w 6190"/>
                <a:gd name="T31" fmla="*/ 1236793 h 4291"/>
                <a:gd name="T32" fmla="*/ 214197 w 6190"/>
                <a:gd name="T33" fmla="*/ 1228796 h 4291"/>
                <a:gd name="T34" fmla="*/ 252974 w 6190"/>
                <a:gd name="T35" fmla="*/ 1213725 h 4291"/>
                <a:gd name="T36" fmla="*/ 292059 w 6190"/>
                <a:gd name="T37" fmla="*/ 1199883 h 4291"/>
                <a:gd name="T38" fmla="*/ 330836 w 6190"/>
                <a:gd name="T39" fmla="*/ 1187580 h 4291"/>
                <a:gd name="T40" fmla="*/ 370229 w 6190"/>
                <a:gd name="T41" fmla="*/ 1176507 h 4291"/>
                <a:gd name="T42" fmla="*/ 409313 w 6190"/>
                <a:gd name="T43" fmla="*/ 1166664 h 4291"/>
                <a:gd name="T44" fmla="*/ 448090 w 6190"/>
                <a:gd name="T45" fmla="*/ 1158052 h 4291"/>
                <a:gd name="T46" fmla="*/ 487483 w 6190"/>
                <a:gd name="T47" fmla="*/ 1151285 h 4291"/>
                <a:gd name="T48" fmla="*/ 506872 w 6190"/>
                <a:gd name="T49" fmla="*/ 1106686 h 4291"/>
                <a:gd name="T50" fmla="*/ 0 w 6190"/>
                <a:gd name="T51" fmla="*/ 1106686 h 4291"/>
                <a:gd name="T52" fmla="*/ 0 w 6190"/>
                <a:gd name="T53" fmla="*/ 211617 h 4291"/>
                <a:gd name="T54" fmla="*/ 55088 w 6190"/>
                <a:gd name="T55" fmla="*/ 156252 h 4291"/>
                <a:gd name="T56" fmla="*/ 1365814 w 6190"/>
                <a:gd name="T57" fmla="*/ 1319841 h 4291"/>
                <a:gd name="T58" fmla="*/ 1905000 w 6190"/>
                <a:gd name="T59" fmla="*/ 0 h 4291"/>
                <a:gd name="T60" fmla="*/ 1365814 w 6190"/>
                <a:gd name="T61" fmla="*/ 1319841 h 4291"/>
                <a:gd name="T62" fmla="*/ 1433828 w 6190"/>
                <a:gd name="T63" fmla="*/ 115036 h 4291"/>
                <a:gd name="T64" fmla="*/ 1846527 w 6190"/>
                <a:gd name="T65" fmla="*/ 243299 h 4291"/>
                <a:gd name="T66" fmla="*/ 1433828 w 6190"/>
                <a:gd name="T67" fmla="*/ 115036 h 4291"/>
                <a:gd name="T68" fmla="*/ 1433828 w 6190"/>
                <a:gd name="T69" fmla="*/ 315273 h 4291"/>
                <a:gd name="T70" fmla="*/ 1846527 w 6190"/>
                <a:gd name="T71" fmla="*/ 444151 h 4291"/>
                <a:gd name="T72" fmla="*/ 1433828 w 6190"/>
                <a:gd name="T73" fmla="*/ 315273 h 4291"/>
                <a:gd name="T74" fmla="*/ 1431674 w 6190"/>
                <a:gd name="T75" fmla="*/ 553035 h 4291"/>
                <a:gd name="T76" fmla="*/ 1570163 w 6190"/>
                <a:gd name="T77" fmla="*/ 652385 h 4291"/>
                <a:gd name="T78" fmla="*/ 1431674 w 6190"/>
                <a:gd name="T79" fmla="*/ 553035 h 4291"/>
                <a:gd name="T80" fmla="*/ 1431674 w 6190"/>
                <a:gd name="T81" fmla="*/ 712671 h 4291"/>
                <a:gd name="T82" fmla="*/ 1570163 w 6190"/>
                <a:gd name="T83" fmla="*/ 812021 h 4291"/>
                <a:gd name="T84" fmla="*/ 1431674 w 6190"/>
                <a:gd name="T85" fmla="*/ 712671 h 4291"/>
                <a:gd name="T86" fmla="*/ 1183931 w 6190"/>
                <a:gd name="T87" fmla="*/ 266983 h 4291"/>
                <a:gd name="T88" fmla="*/ 110484 w 6190"/>
                <a:gd name="T89" fmla="*/ 995956 h 4291"/>
                <a:gd name="T90" fmla="*/ 1183931 w 6190"/>
                <a:gd name="T91" fmla="*/ 266983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ysClr val="window" lastClr="FFFFFF"/>
            </a:solidFill>
            <a:ln>
              <a:noFill/>
            </a:ln>
          </p:spPr>
          <p:txBody>
            <a:bodyPr lIns="68580" tIns="34290" rIns="68580" bIns="34290"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rgbClr val="FFFFFF"/>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4" nodeType="afterEffect">
                                  <p:stCondLst>
                                    <p:cond delay="0"/>
                                  </p:stCondLst>
                                  <p:childTnLst>
                                    <p:set>
                                      <p:cBhvr>
                                        <p:cTn id="6" dur="1" fill="hold">
                                          <p:stCondLst>
                                            <p:cond delay="0"/>
                                          </p:stCondLst>
                                        </p:cTn>
                                        <p:tgtEl>
                                          <p:spTgt spid="1050121"/>
                                        </p:tgtEl>
                                        <p:attrNameLst>
                                          <p:attrName>style.visibility</p:attrName>
                                        </p:attrNameLst>
                                      </p:cBhvr>
                                      <p:to>
                                        <p:strVal val="visible"/>
                                      </p:to>
                                    </p:set>
                                    <p:anim calcmode="lin" valueType="num">
                                      <p:cBhvr>
                                        <p:cTn id="7" dur="500" fill="hold"/>
                                        <p:tgtEl>
                                          <p:spTgt spid="1050121"/>
                                        </p:tgtEl>
                                        <p:attrNameLst>
                                          <p:attrName>ppt_w</p:attrName>
                                        </p:attrNameLst>
                                      </p:cBhvr>
                                      <p:tavLst>
                                        <p:tav tm="0">
                                          <p:val>
                                            <p:fltVal val="0"/>
                                          </p:val>
                                        </p:tav>
                                        <p:tav tm="100000">
                                          <p:val>
                                            <p:strVal val="#ppt_w"/>
                                          </p:val>
                                        </p:tav>
                                      </p:tavLst>
                                    </p:anim>
                                    <p:anim calcmode="lin" valueType="num">
                                      <p:cBhvr>
                                        <p:cTn id="8" dur="500" fill="hold"/>
                                        <p:tgtEl>
                                          <p:spTgt spid="1050121"/>
                                        </p:tgtEl>
                                        <p:attrNameLst>
                                          <p:attrName>ppt_h</p:attrName>
                                        </p:attrNameLst>
                                      </p:cBhvr>
                                      <p:tavLst>
                                        <p:tav tm="0">
                                          <p:val>
                                            <p:fltVal val="0"/>
                                          </p:val>
                                        </p:tav>
                                        <p:tav tm="100000">
                                          <p:val>
                                            <p:strVal val="#ppt_h"/>
                                          </p:val>
                                        </p:tav>
                                      </p:tavLst>
                                    </p:anim>
                                    <p:animEffect transition="in" filter="fade">
                                      <p:cBhvr>
                                        <p:cTn id="9" dur="500"/>
                                        <p:tgtEl>
                                          <p:spTgt spid="105012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145780"/>
                                        </p:tgtEl>
                                        <p:attrNameLst>
                                          <p:attrName>style.visibility</p:attrName>
                                        </p:attrNameLst>
                                      </p:cBhvr>
                                      <p:to>
                                        <p:strVal val="visible"/>
                                      </p:to>
                                    </p:set>
                                    <p:anim calcmode="lin" valueType="num">
                                      <p:cBhvr>
                                        <p:cTn id="13" dur="500" fill="hold"/>
                                        <p:tgtEl>
                                          <p:spTgt spid="3145780"/>
                                        </p:tgtEl>
                                        <p:attrNameLst>
                                          <p:attrName>ppt_w</p:attrName>
                                        </p:attrNameLst>
                                      </p:cBhvr>
                                      <p:tavLst>
                                        <p:tav tm="0">
                                          <p:val>
                                            <p:fltVal val="0"/>
                                          </p:val>
                                        </p:tav>
                                        <p:tav tm="100000">
                                          <p:val>
                                            <p:strVal val="#ppt_w"/>
                                          </p:val>
                                        </p:tav>
                                      </p:tavLst>
                                    </p:anim>
                                    <p:anim calcmode="lin" valueType="num">
                                      <p:cBhvr>
                                        <p:cTn id="14" dur="500" fill="hold"/>
                                        <p:tgtEl>
                                          <p:spTgt spid="3145780"/>
                                        </p:tgtEl>
                                        <p:attrNameLst>
                                          <p:attrName>ppt_h</p:attrName>
                                        </p:attrNameLst>
                                      </p:cBhvr>
                                      <p:tavLst>
                                        <p:tav tm="0">
                                          <p:val>
                                            <p:fltVal val="0"/>
                                          </p:val>
                                        </p:tav>
                                        <p:tav tm="100000">
                                          <p:val>
                                            <p:strVal val="#ppt_h"/>
                                          </p:val>
                                        </p:tav>
                                      </p:tavLst>
                                    </p:anim>
                                    <p:animEffect transition="in" filter="fade">
                                      <p:cBhvr>
                                        <p:cTn id="15" dur="500"/>
                                        <p:tgtEl>
                                          <p:spTgt spid="3145780"/>
                                        </p:tgtEl>
                                      </p:cBhvr>
                                    </p:animEffect>
                                  </p:childTnLst>
                                </p:cTn>
                              </p:par>
                            </p:childTnLst>
                          </p:cTn>
                        </p:par>
                        <p:par>
                          <p:cTn id="16" fill="hold">
                            <p:stCondLst>
                              <p:cond delay="1000"/>
                            </p:stCondLst>
                            <p:childTnLst>
                              <p:par>
                                <p:cTn id="17" presetID="53" presetClass="entr" presetSubtype="16" fill="hold" grpId="3" nodeType="afterEffect">
                                  <p:stCondLst>
                                    <p:cond delay="0"/>
                                  </p:stCondLst>
                                  <p:childTnLst>
                                    <p:set>
                                      <p:cBhvr>
                                        <p:cTn id="18" dur="1" fill="hold">
                                          <p:stCondLst>
                                            <p:cond delay="0"/>
                                          </p:stCondLst>
                                        </p:cTn>
                                        <p:tgtEl>
                                          <p:spTgt spid="1050120"/>
                                        </p:tgtEl>
                                        <p:attrNameLst>
                                          <p:attrName>style.visibility</p:attrName>
                                        </p:attrNameLst>
                                      </p:cBhvr>
                                      <p:to>
                                        <p:strVal val="visible"/>
                                      </p:to>
                                    </p:set>
                                    <p:anim calcmode="lin" valueType="num">
                                      <p:cBhvr>
                                        <p:cTn id="19" dur="500" fill="hold"/>
                                        <p:tgtEl>
                                          <p:spTgt spid="1050120"/>
                                        </p:tgtEl>
                                        <p:attrNameLst>
                                          <p:attrName>ppt_w</p:attrName>
                                        </p:attrNameLst>
                                      </p:cBhvr>
                                      <p:tavLst>
                                        <p:tav tm="0">
                                          <p:val>
                                            <p:fltVal val="0"/>
                                          </p:val>
                                        </p:tav>
                                        <p:tav tm="100000">
                                          <p:val>
                                            <p:strVal val="#ppt_w"/>
                                          </p:val>
                                        </p:tav>
                                      </p:tavLst>
                                    </p:anim>
                                    <p:anim calcmode="lin" valueType="num">
                                      <p:cBhvr>
                                        <p:cTn id="20" dur="500" fill="hold"/>
                                        <p:tgtEl>
                                          <p:spTgt spid="1050120"/>
                                        </p:tgtEl>
                                        <p:attrNameLst>
                                          <p:attrName>ppt_h</p:attrName>
                                        </p:attrNameLst>
                                      </p:cBhvr>
                                      <p:tavLst>
                                        <p:tav tm="0">
                                          <p:val>
                                            <p:fltVal val="0"/>
                                          </p:val>
                                        </p:tav>
                                        <p:tav tm="100000">
                                          <p:val>
                                            <p:strVal val="#ppt_h"/>
                                          </p:val>
                                        </p:tav>
                                      </p:tavLst>
                                    </p:anim>
                                    <p:animEffect transition="in" filter="fade">
                                      <p:cBhvr>
                                        <p:cTn id="21" dur="500"/>
                                        <p:tgtEl>
                                          <p:spTgt spid="1050120"/>
                                        </p:tgtEl>
                                      </p:cBhvr>
                                    </p:animEffect>
                                  </p:childTnLst>
                                </p:cTn>
                              </p:par>
                            </p:childTnLst>
                          </p:cTn>
                        </p:par>
                        <p:par>
                          <p:cTn id="22" fill="hold">
                            <p:stCondLst>
                              <p:cond delay="1500"/>
                            </p:stCondLst>
                            <p:childTnLst>
                              <p:par>
                                <p:cTn id="23" presetID="53" presetClass="entr" presetSubtype="16" fill="hold" grpId="2" nodeType="afterEffect">
                                  <p:stCondLst>
                                    <p:cond delay="0"/>
                                  </p:stCondLst>
                                  <p:childTnLst>
                                    <p:set>
                                      <p:cBhvr>
                                        <p:cTn id="24" dur="1" fill="hold">
                                          <p:stCondLst>
                                            <p:cond delay="0"/>
                                          </p:stCondLst>
                                        </p:cTn>
                                        <p:tgtEl>
                                          <p:spTgt spid="1050122"/>
                                        </p:tgtEl>
                                        <p:attrNameLst>
                                          <p:attrName>style.visibility</p:attrName>
                                        </p:attrNameLst>
                                      </p:cBhvr>
                                      <p:to>
                                        <p:strVal val="visible"/>
                                      </p:to>
                                    </p:set>
                                    <p:anim calcmode="lin" valueType="num">
                                      <p:cBhvr>
                                        <p:cTn id="25" dur="500" fill="hold"/>
                                        <p:tgtEl>
                                          <p:spTgt spid="1050122"/>
                                        </p:tgtEl>
                                        <p:attrNameLst>
                                          <p:attrName>ppt_w</p:attrName>
                                        </p:attrNameLst>
                                      </p:cBhvr>
                                      <p:tavLst>
                                        <p:tav tm="0">
                                          <p:val>
                                            <p:fltVal val="0"/>
                                          </p:val>
                                        </p:tav>
                                        <p:tav tm="100000">
                                          <p:val>
                                            <p:strVal val="#ppt_w"/>
                                          </p:val>
                                        </p:tav>
                                      </p:tavLst>
                                    </p:anim>
                                    <p:anim calcmode="lin" valueType="num">
                                      <p:cBhvr>
                                        <p:cTn id="26" dur="500" fill="hold"/>
                                        <p:tgtEl>
                                          <p:spTgt spid="1050122"/>
                                        </p:tgtEl>
                                        <p:attrNameLst>
                                          <p:attrName>ppt_h</p:attrName>
                                        </p:attrNameLst>
                                      </p:cBhvr>
                                      <p:tavLst>
                                        <p:tav tm="0">
                                          <p:val>
                                            <p:fltVal val="0"/>
                                          </p:val>
                                        </p:tav>
                                        <p:tav tm="100000">
                                          <p:val>
                                            <p:strVal val="#ppt_h"/>
                                          </p:val>
                                        </p:tav>
                                      </p:tavLst>
                                    </p:anim>
                                    <p:animEffect transition="in" filter="fade">
                                      <p:cBhvr>
                                        <p:cTn id="27" dur="500"/>
                                        <p:tgtEl>
                                          <p:spTgt spid="1050122"/>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nodeType="clickEffect">
                                  <p:stCondLst>
                                    <p:cond delay="0"/>
                                  </p:stCondLst>
                                  <p:childTnLst>
                                    <p:set>
                                      <p:cBhvr>
                                        <p:cTn id="31" dur="1" fill="hold">
                                          <p:stCondLst>
                                            <p:cond delay="0"/>
                                          </p:stCondLst>
                                        </p:cTn>
                                        <p:tgtEl>
                                          <p:spTgt spid="507"/>
                                        </p:tgtEl>
                                        <p:attrNameLst>
                                          <p:attrName>style.visibility</p:attrName>
                                        </p:attrNameLst>
                                      </p:cBhvr>
                                      <p:to>
                                        <p:strVal val="visible"/>
                                      </p:to>
                                    </p:set>
                                    <p:anim from="(-#ppt_w/2)" to="(#ppt_x)" calcmode="lin" valueType="num">
                                      <p:cBhvr>
                                        <p:cTn id="32" dur="600" fill="hold">
                                          <p:stCondLst>
                                            <p:cond delay="0"/>
                                          </p:stCondLst>
                                        </p:cTn>
                                        <p:tgtEl>
                                          <p:spTgt spid="507"/>
                                        </p:tgtEl>
                                        <p:attrNameLst>
                                          <p:attrName>ppt_x</p:attrName>
                                        </p:attrNameLst>
                                      </p:cBhvr>
                                    </p:anim>
                                    <p:anim from="0" to="-1.0" calcmode="lin" valueType="num">
                                      <p:cBhvr>
                                        <p:cTn id="33" dur="200" decel="50000" autoRev="1" fill="hold">
                                          <p:stCondLst>
                                            <p:cond delay="600"/>
                                          </p:stCondLst>
                                        </p:cTn>
                                        <p:tgtEl>
                                          <p:spTgt spid="507"/>
                                        </p:tgtEl>
                                        <p:attrNameLst>
                                          <p:attrName>xshear</p:attrName>
                                        </p:attrNameLst>
                                      </p:cBhvr>
                                    </p:anim>
                                    <p:animScale>
                                      <p:cBhvr>
                                        <p:cTn id="34" dur="200" decel="100000" autoRev="1" fill="hold">
                                          <p:stCondLst>
                                            <p:cond delay="600"/>
                                          </p:stCondLst>
                                        </p:cTn>
                                        <p:tgtEl>
                                          <p:spTgt spid="507"/>
                                        </p:tgtEl>
                                      </p:cBhvr>
                                      <p:from x="100000" y="100000"/>
                                      <p:to x="80000" y="100000"/>
                                    </p:animScale>
                                    <p:anim by="(#ppt_h/3+#ppt_w*0.1)" calcmode="lin" valueType="num">
                                      <p:cBhvr additive="sum">
                                        <p:cTn id="35" dur="200" decel="100000" autoRev="1" fill="hold">
                                          <p:stCondLst>
                                            <p:cond delay="600"/>
                                          </p:stCondLst>
                                        </p:cTn>
                                        <p:tgtEl>
                                          <p:spTgt spid="507"/>
                                        </p:tgtEl>
                                        <p:attrNameLst>
                                          <p:attrName>ppt_x</p:attrName>
                                        </p:attrNameLst>
                                      </p:cBhvr>
                                    </p:anim>
                                  </p:childTnLst>
                                </p:cTn>
                              </p:par>
                            </p:childTnLst>
                          </p:cTn>
                        </p:par>
                        <p:par>
                          <p:cTn id="36" fill="hold">
                            <p:stCondLst>
                              <p:cond delay="1000"/>
                            </p:stCondLst>
                            <p:childTnLst>
                              <p:par>
                                <p:cTn id="37" presetID="34" presetClass="entr" presetSubtype="0" fill="hold" nodeType="afterEffect">
                                  <p:stCondLst>
                                    <p:cond delay="0"/>
                                  </p:stCondLst>
                                  <p:childTnLst>
                                    <p:set>
                                      <p:cBhvr>
                                        <p:cTn id="38" dur="1" fill="hold">
                                          <p:stCondLst>
                                            <p:cond delay="0"/>
                                          </p:stCondLst>
                                        </p:cTn>
                                        <p:tgtEl>
                                          <p:spTgt spid="509"/>
                                        </p:tgtEl>
                                        <p:attrNameLst>
                                          <p:attrName>style.visibility</p:attrName>
                                        </p:attrNameLst>
                                      </p:cBhvr>
                                      <p:to>
                                        <p:strVal val="visible"/>
                                      </p:to>
                                    </p:set>
                                    <p:anim from="(-#ppt_w/2)" to="(#ppt_x)" calcmode="lin" valueType="num">
                                      <p:cBhvr>
                                        <p:cTn id="39" dur="600" fill="hold">
                                          <p:stCondLst>
                                            <p:cond delay="0"/>
                                          </p:stCondLst>
                                        </p:cTn>
                                        <p:tgtEl>
                                          <p:spTgt spid="509"/>
                                        </p:tgtEl>
                                        <p:attrNameLst>
                                          <p:attrName>ppt_x</p:attrName>
                                        </p:attrNameLst>
                                      </p:cBhvr>
                                    </p:anim>
                                    <p:anim from="0" to="-1.0" calcmode="lin" valueType="num">
                                      <p:cBhvr>
                                        <p:cTn id="40" dur="200" decel="50000" autoRev="1" fill="hold">
                                          <p:stCondLst>
                                            <p:cond delay="600"/>
                                          </p:stCondLst>
                                        </p:cTn>
                                        <p:tgtEl>
                                          <p:spTgt spid="509"/>
                                        </p:tgtEl>
                                        <p:attrNameLst>
                                          <p:attrName>xshear</p:attrName>
                                        </p:attrNameLst>
                                      </p:cBhvr>
                                    </p:anim>
                                    <p:animScale>
                                      <p:cBhvr>
                                        <p:cTn id="41" dur="200" decel="100000" autoRev="1" fill="hold">
                                          <p:stCondLst>
                                            <p:cond delay="600"/>
                                          </p:stCondLst>
                                        </p:cTn>
                                        <p:tgtEl>
                                          <p:spTgt spid="509"/>
                                        </p:tgtEl>
                                      </p:cBhvr>
                                      <p:from x="100000" y="100000"/>
                                      <p:to x="80000" y="100000"/>
                                    </p:animScale>
                                    <p:anim by="(#ppt_h/3+#ppt_w*0.1)" calcmode="lin" valueType="num">
                                      <p:cBhvr additive="sum">
                                        <p:cTn id="42" dur="200" decel="100000" autoRev="1" fill="hold">
                                          <p:stCondLst>
                                            <p:cond delay="600"/>
                                          </p:stCondLst>
                                        </p:cTn>
                                        <p:tgtEl>
                                          <p:spTgt spid="509"/>
                                        </p:tgtEl>
                                        <p:attrNameLst>
                                          <p:attrName>ppt_x</p:attrName>
                                        </p:attrNameLst>
                                      </p:cBhvr>
                                    </p:anim>
                                  </p:childTnLst>
                                </p:cTn>
                              </p:par>
                            </p:childTnLst>
                          </p:cTn>
                        </p:par>
                        <p:par>
                          <p:cTn id="43" fill="hold">
                            <p:stCondLst>
                              <p:cond delay="2000"/>
                            </p:stCondLst>
                            <p:childTnLst>
                              <p:par>
                                <p:cTn id="44" presetID="34" presetClass="entr" presetSubtype="0" fill="hold" nodeType="afterEffect">
                                  <p:stCondLst>
                                    <p:cond delay="0"/>
                                  </p:stCondLst>
                                  <p:childTnLst>
                                    <p:set>
                                      <p:cBhvr>
                                        <p:cTn id="45" dur="1" fill="hold">
                                          <p:stCondLst>
                                            <p:cond delay="0"/>
                                          </p:stCondLst>
                                        </p:cTn>
                                        <p:tgtEl>
                                          <p:spTgt spid="511"/>
                                        </p:tgtEl>
                                        <p:attrNameLst>
                                          <p:attrName>style.visibility</p:attrName>
                                        </p:attrNameLst>
                                      </p:cBhvr>
                                      <p:to>
                                        <p:strVal val="visible"/>
                                      </p:to>
                                    </p:set>
                                    <p:anim from="(-#ppt_w/2)" to="(#ppt_x)" calcmode="lin" valueType="num">
                                      <p:cBhvr>
                                        <p:cTn id="46" dur="600" fill="hold">
                                          <p:stCondLst>
                                            <p:cond delay="0"/>
                                          </p:stCondLst>
                                        </p:cTn>
                                        <p:tgtEl>
                                          <p:spTgt spid="511"/>
                                        </p:tgtEl>
                                        <p:attrNameLst>
                                          <p:attrName>ppt_x</p:attrName>
                                        </p:attrNameLst>
                                      </p:cBhvr>
                                    </p:anim>
                                    <p:anim from="0" to="-1.0" calcmode="lin" valueType="num">
                                      <p:cBhvr>
                                        <p:cTn id="47" dur="200" decel="50000" autoRev="1" fill="hold">
                                          <p:stCondLst>
                                            <p:cond delay="600"/>
                                          </p:stCondLst>
                                        </p:cTn>
                                        <p:tgtEl>
                                          <p:spTgt spid="511"/>
                                        </p:tgtEl>
                                        <p:attrNameLst>
                                          <p:attrName>xshear</p:attrName>
                                        </p:attrNameLst>
                                      </p:cBhvr>
                                    </p:anim>
                                    <p:animScale>
                                      <p:cBhvr>
                                        <p:cTn id="48" dur="200" decel="100000" autoRev="1" fill="hold">
                                          <p:stCondLst>
                                            <p:cond delay="600"/>
                                          </p:stCondLst>
                                        </p:cTn>
                                        <p:tgtEl>
                                          <p:spTgt spid="511"/>
                                        </p:tgtEl>
                                      </p:cBhvr>
                                      <p:from x="100000" y="100000"/>
                                      <p:to x="80000" y="100000"/>
                                    </p:animScale>
                                    <p:anim by="(#ppt_h/3+#ppt_w*0.1)" calcmode="lin" valueType="num">
                                      <p:cBhvr additive="sum">
                                        <p:cTn id="49" dur="200" decel="100000" autoRev="1" fill="hold">
                                          <p:stCondLst>
                                            <p:cond delay="600"/>
                                          </p:stCondLst>
                                        </p:cTn>
                                        <p:tgtEl>
                                          <p:spTgt spid="511"/>
                                        </p:tgtEl>
                                        <p:attrNameLst>
                                          <p:attrName>ppt_x</p:attrName>
                                        </p:attrNameLst>
                                      </p:cBhvr>
                                    </p:anim>
                                  </p:childTnLst>
                                </p:cTn>
                              </p:par>
                            </p:childTnLst>
                          </p:cTn>
                        </p:par>
                        <p:par>
                          <p:cTn id="50" fill="hold">
                            <p:stCondLst>
                              <p:cond delay="3000"/>
                            </p:stCondLst>
                            <p:childTnLst>
                              <p:par>
                                <p:cTn id="51" presetID="34" presetClass="entr" presetSubtype="0" fill="hold" nodeType="afterEffect">
                                  <p:stCondLst>
                                    <p:cond delay="0"/>
                                  </p:stCondLst>
                                  <p:childTnLst>
                                    <p:set>
                                      <p:cBhvr>
                                        <p:cTn id="52" dur="1" fill="hold">
                                          <p:stCondLst>
                                            <p:cond delay="0"/>
                                          </p:stCondLst>
                                        </p:cTn>
                                        <p:tgtEl>
                                          <p:spTgt spid="514"/>
                                        </p:tgtEl>
                                        <p:attrNameLst>
                                          <p:attrName>style.visibility</p:attrName>
                                        </p:attrNameLst>
                                      </p:cBhvr>
                                      <p:to>
                                        <p:strVal val="visible"/>
                                      </p:to>
                                    </p:set>
                                    <p:anim from="(-#ppt_w/2)" to="(#ppt_x)" calcmode="lin" valueType="num">
                                      <p:cBhvr>
                                        <p:cTn id="53" dur="600" fill="hold">
                                          <p:stCondLst>
                                            <p:cond delay="0"/>
                                          </p:stCondLst>
                                        </p:cTn>
                                        <p:tgtEl>
                                          <p:spTgt spid="514"/>
                                        </p:tgtEl>
                                        <p:attrNameLst>
                                          <p:attrName>ppt_x</p:attrName>
                                        </p:attrNameLst>
                                      </p:cBhvr>
                                    </p:anim>
                                    <p:anim from="0" to="-1.0" calcmode="lin" valueType="num">
                                      <p:cBhvr>
                                        <p:cTn id="54" dur="200" decel="50000" autoRev="1" fill="hold">
                                          <p:stCondLst>
                                            <p:cond delay="600"/>
                                          </p:stCondLst>
                                        </p:cTn>
                                        <p:tgtEl>
                                          <p:spTgt spid="514"/>
                                        </p:tgtEl>
                                        <p:attrNameLst>
                                          <p:attrName>xshear</p:attrName>
                                        </p:attrNameLst>
                                      </p:cBhvr>
                                    </p:anim>
                                    <p:animScale>
                                      <p:cBhvr>
                                        <p:cTn id="55" dur="200" decel="100000" autoRev="1" fill="hold">
                                          <p:stCondLst>
                                            <p:cond delay="600"/>
                                          </p:stCondLst>
                                        </p:cTn>
                                        <p:tgtEl>
                                          <p:spTgt spid="514"/>
                                        </p:tgtEl>
                                      </p:cBhvr>
                                      <p:from x="100000" y="100000"/>
                                      <p:to x="80000" y="100000"/>
                                    </p:animScale>
                                    <p:anim by="(#ppt_h/3+#ppt_w*0.1)" calcmode="lin" valueType="num">
                                      <p:cBhvr additive="sum">
                                        <p:cTn id="56" dur="200" decel="100000" autoRev="1" fill="hold">
                                          <p:stCondLst>
                                            <p:cond delay="600"/>
                                          </p:stCondLst>
                                        </p:cTn>
                                        <p:tgtEl>
                                          <p:spTgt spid="514"/>
                                        </p:tgtEl>
                                        <p:attrNameLst>
                                          <p:attrName>ppt_x</p:attrName>
                                        </p:attrNameLst>
                                      </p:cBhvr>
                                    </p:anim>
                                  </p:childTnLst>
                                </p:cTn>
                              </p:par>
                            </p:childTnLst>
                          </p:cTn>
                        </p:par>
                        <p:par>
                          <p:cTn id="57" fill="hold">
                            <p:stCondLst>
                              <p:cond delay="4000"/>
                            </p:stCondLst>
                            <p:childTnLst>
                              <p:par>
                                <p:cTn id="58" presetID="34" presetClass="entr" presetSubtype="0" fill="hold" nodeType="afterEffect">
                                  <p:stCondLst>
                                    <p:cond delay="0"/>
                                  </p:stCondLst>
                                  <p:childTnLst>
                                    <p:set>
                                      <p:cBhvr>
                                        <p:cTn id="59" dur="1" fill="hold">
                                          <p:stCondLst>
                                            <p:cond delay="0"/>
                                          </p:stCondLst>
                                        </p:cTn>
                                        <p:tgtEl>
                                          <p:spTgt spid="516"/>
                                        </p:tgtEl>
                                        <p:attrNameLst>
                                          <p:attrName>style.visibility</p:attrName>
                                        </p:attrNameLst>
                                      </p:cBhvr>
                                      <p:to>
                                        <p:strVal val="visible"/>
                                      </p:to>
                                    </p:set>
                                    <p:anim from="(-#ppt_w/2)" to="(#ppt_x)" calcmode="lin" valueType="num">
                                      <p:cBhvr>
                                        <p:cTn id="60" dur="600" fill="hold">
                                          <p:stCondLst>
                                            <p:cond delay="0"/>
                                          </p:stCondLst>
                                        </p:cTn>
                                        <p:tgtEl>
                                          <p:spTgt spid="516"/>
                                        </p:tgtEl>
                                        <p:attrNameLst>
                                          <p:attrName>ppt_x</p:attrName>
                                        </p:attrNameLst>
                                      </p:cBhvr>
                                    </p:anim>
                                    <p:anim from="0" to="-1.0" calcmode="lin" valueType="num">
                                      <p:cBhvr>
                                        <p:cTn id="61" dur="200" decel="50000" autoRev="1" fill="hold">
                                          <p:stCondLst>
                                            <p:cond delay="600"/>
                                          </p:stCondLst>
                                        </p:cTn>
                                        <p:tgtEl>
                                          <p:spTgt spid="516"/>
                                        </p:tgtEl>
                                        <p:attrNameLst>
                                          <p:attrName>xshear</p:attrName>
                                        </p:attrNameLst>
                                      </p:cBhvr>
                                    </p:anim>
                                    <p:animScale>
                                      <p:cBhvr>
                                        <p:cTn id="62" dur="200" decel="100000" autoRev="1" fill="hold">
                                          <p:stCondLst>
                                            <p:cond delay="600"/>
                                          </p:stCondLst>
                                        </p:cTn>
                                        <p:tgtEl>
                                          <p:spTgt spid="516"/>
                                        </p:tgtEl>
                                      </p:cBhvr>
                                      <p:from x="100000" y="100000"/>
                                      <p:to x="80000" y="100000"/>
                                    </p:animScale>
                                    <p:anim by="(#ppt_h/3+#ppt_w*0.1)" calcmode="lin" valueType="num">
                                      <p:cBhvr additive="sum">
                                        <p:cTn id="63" dur="200" decel="100000" autoRev="1" fill="hold">
                                          <p:stCondLst>
                                            <p:cond delay="600"/>
                                          </p:stCondLst>
                                        </p:cTn>
                                        <p:tgtEl>
                                          <p:spTgt spid="5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20" grpId="0"/>
      <p:bldP spid="1050120" grpId="2"/>
      <p:bldP spid="1050120" grpId="3"/>
      <p:bldP spid="1050121" grpId="0"/>
      <p:bldP spid="1050121" grpId="1"/>
      <p:bldP spid="1050121" grpId="2"/>
      <p:bldP spid="1050121" grpId="4"/>
      <p:bldP spid="1050122" grpId="0"/>
      <p:bldP spid="105012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167"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520" name="组合 39"/>
          <p:cNvGrpSpPr/>
          <p:nvPr/>
        </p:nvGrpSpPr>
        <p:grpSpPr>
          <a:xfrm>
            <a:off x="1187624" y="195486"/>
            <a:ext cx="1515760" cy="72008"/>
            <a:chOff x="539552" y="195486"/>
            <a:chExt cx="1482080" cy="72008"/>
          </a:xfrm>
        </p:grpSpPr>
        <p:sp>
          <p:nvSpPr>
            <p:cNvPr id="1050168"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169"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0170" name="TextBox 6"/>
          <p:cNvSpPr/>
          <p:nvPr/>
        </p:nvSpPr>
        <p:spPr>
          <a:xfrm>
            <a:off x="441325" y="866775"/>
            <a:ext cx="4267200" cy="968375"/>
          </a:xfrm>
          <a:prstGeom prst="rect">
            <a:avLst/>
          </a:prstGeom>
          <a:noFill/>
          <a:ln w="9525">
            <a:noFill/>
          </a:ln>
        </p:spPr>
        <p:txBody>
          <a:bodyPr anchor="t">
            <a:spAutoFit/>
          </a:bodyPr>
          <a:lstStyle/>
          <a:p>
            <a:pPr indent="0" fontAlgn="auto">
              <a:lnSpc>
                <a:spcPct val="150000"/>
              </a:lnSpc>
              <a:spcBef>
                <a:spcPts val="0"/>
              </a:spcBef>
              <a:buClr>
                <a:schemeClr val="bg2"/>
              </a:buClr>
              <a:buSzPct val="75000"/>
              <a:buFont typeface="Wingdings" panose="05000000000000000000" pitchFamily="2" charset="2"/>
              <a:buNone/>
            </a:pPr>
            <a:r>
              <a:rPr lang="zh-CN" altLang="en-US" sz="1400" b="1" dirty="0">
                <a:solidFill>
                  <a:srgbClr val="E74C2E"/>
                </a:solidFill>
                <a:latin typeface="微软雅黑" panose="020B0503020204020204" pitchFamily="34" charset="-122"/>
                <a:ea typeface="微软雅黑" panose="020B0503020204020204" pitchFamily="34" charset="-122"/>
                <a:sym typeface="+mn-ea"/>
              </a:rPr>
              <a:t>噪声</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亦称“噪音”，指不同频率和不同强度、无规律地组合在一起的声音，由嘈杂刺耳的感觉，对人们生活和工作有害</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形成</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噪声聋</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endParaRPr lang="zh-CN" altLang="en-US" sz="12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endParaRPr>
          </a:p>
        </p:txBody>
      </p:sp>
      <p:sp>
        <p:nvSpPr>
          <p:cNvPr id="1050171" name="TextBox 6"/>
          <p:cNvSpPr/>
          <p:nvPr/>
        </p:nvSpPr>
        <p:spPr>
          <a:xfrm>
            <a:off x="441325" y="1744345"/>
            <a:ext cx="4267200" cy="1753235"/>
          </a:xfrm>
          <a:prstGeom prst="rect">
            <a:avLst/>
          </a:prstGeom>
          <a:noFill/>
          <a:ln w="9525">
            <a:noFill/>
          </a:ln>
        </p:spPr>
        <p:txBody>
          <a:bodyPr anchor="t">
            <a:spAutoFit/>
          </a:bodyPr>
          <a:lstStyle/>
          <a:p>
            <a:pPr fontAlgn="auto">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随着工业生产、交通运输、城市建筑的发展，以及人口密度的增加，家庭设施（音响、空调、电视机等）的增多，环境噪声日益严重，它已成为污染人类社会环境的一大公害。</a:t>
            </a:r>
            <a:r>
              <a:rPr lang="zh-CN" altLang="en-US" sz="1200" b="1" dirty="0">
                <a:solidFill>
                  <a:srgbClr val="E74C2E"/>
                </a:solidFill>
                <a:latin typeface="微软雅黑" panose="020B0503020204020204" pitchFamily="34" charset="-122"/>
                <a:ea typeface="微软雅黑" panose="020B0503020204020204" pitchFamily="34" charset="-122"/>
                <a:sym typeface="微软雅黑" panose="020B0503020204020204" pitchFamily="34" charset="-122"/>
              </a:rPr>
              <a:t>噪声不仅会影响听力，而且还对人的心血管系统、神经系统、内分泌系统产生不利影响</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，所以有人称噪声为“致人死命的慢性毒药”。</a:t>
            </a:r>
          </a:p>
        </p:txBody>
      </p:sp>
      <p:sp>
        <p:nvSpPr>
          <p:cNvPr id="1050172" name="TextBox 6"/>
          <p:cNvSpPr/>
          <p:nvPr/>
        </p:nvSpPr>
        <p:spPr>
          <a:xfrm>
            <a:off x="441325" y="3964305"/>
            <a:ext cx="8133080" cy="370840"/>
          </a:xfrm>
          <a:prstGeom prst="rect">
            <a:avLst/>
          </a:prstGeom>
          <a:solidFill>
            <a:srgbClr val="CB3517"/>
          </a:solidFill>
          <a:ln w="9525">
            <a:noFill/>
          </a:ln>
        </p:spPr>
        <p:txBody>
          <a:bodyPr wrap="square" anchor="t">
            <a:spAutoFit/>
          </a:bodyPr>
          <a:lstStyle/>
          <a:p>
            <a:pPr algn="ctr">
              <a:lnSpc>
                <a:spcPct val="130000"/>
              </a:lnSpc>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噪声具有局部性、暂时性和多发性的特点，往往给人带来生理上和心理上的危害</a:t>
            </a:r>
          </a:p>
        </p:txBody>
      </p:sp>
      <p:pic>
        <p:nvPicPr>
          <p:cNvPr id="2097171" name="图片 12" descr="C:\Documents and Settings\Administrator\桌面\新建文件夹\31300542957414143633444565943.jpg31300542957414143633444565943"/>
          <p:cNvPicPr>
            <a:picLocks noChangeAspect="1"/>
          </p:cNvPicPr>
          <p:nvPr/>
        </p:nvPicPr>
        <p:blipFill>
          <a:blip r:embed="rId3"/>
          <a:srcRect/>
          <a:stretch>
            <a:fillRect/>
          </a:stretch>
        </p:blipFill>
        <p:spPr>
          <a:xfrm>
            <a:off x="4848225" y="1070610"/>
            <a:ext cx="3840386" cy="2160016"/>
          </a:xfrm>
          <a:prstGeom prst="rect">
            <a:avLst/>
          </a:prstGeom>
          <a:noFill/>
          <a:ln w="19050" cap="flat" cmpd="sng">
            <a:solidFill>
              <a:schemeClr val="bg1"/>
            </a:solidFill>
            <a:prstDash val="solid"/>
            <a:bevel/>
            <a:headEnd type="none" w="med" len="med"/>
            <a:tailEnd type="none" w="med" len="med"/>
          </a:ln>
        </p:spPr>
      </p:pic>
      <p:sp>
        <p:nvSpPr>
          <p:cNvPr id="1050173" name="TextBox 47"/>
          <p:cNvSpPr txBox="1"/>
          <p:nvPr/>
        </p:nvSpPr>
        <p:spPr>
          <a:xfrm>
            <a:off x="1160780" y="325120"/>
            <a:ext cx="1678305" cy="337185"/>
          </a:xfrm>
          <a:prstGeom prst="rect">
            <a:avLst/>
          </a:prstGeom>
          <a:noFill/>
        </p:spPr>
        <p:txBody>
          <a:bodyPr wrap="square" rtlCol="0">
            <a:spAutoFit/>
          </a:bodyPr>
          <a:lstStyle/>
          <a:p>
            <a:pPr algn="ctr"/>
            <a:r>
              <a:rPr lang="zh-CN" altLang="zh-CN" sz="1600" b="1" dirty="0">
                <a:solidFill>
                  <a:srgbClr val="E74C2E"/>
                </a:solidFill>
                <a:latin typeface="Impact" panose="020B0806030902050204" pitchFamily="34" charset="0"/>
                <a:ea typeface="微软雅黑" panose="020B0503020204020204" pitchFamily="34" charset="-122"/>
              </a:rPr>
              <a:t>噪声危害及控制</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97171"/>
                                        </p:tgtEl>
                                        <p:attrNameLst>
                                          <p:attrName>style.visibility</p:attrName>
                                        </p:attrNameLst>
                                      </p:cBhvr>
                                      <p:to>
                                        <p:strVal val="visible"/>
                                      </p:to>
                                    </p:set>
                                    <p:anim calcmode="lin" valueType="num">
                                      <p:cBhvr>
                                        <p:cTn id="7" dur="500" fill="hold"/>
                                        <p:tgtEl>
                                          <p:spTgt spid="2097171"/>
                                        </p:tgtEl>
                                        <p:attrNameLst>
                                          <p:attrName>ppt_w</p:attrName>
                                        </p:attrNameLst>
                                      </p:cBhvr>
                                      <p:tavLst>
                                        <p:tav tm="0">
                                          <p:val>
                                            <p:fltVal val="0"/>
                                          </p:val>
                                        </p:tav>
                                        <p:tav tm="100000">
                                          <p:val>
                                            <p:strVal val="#ppt_w"/>
                                          </p:val>
                                        </p:tav>
                                      </p:tavLst>
                                    </p:anim>
                                    <p:anim calcmode="lin" valueType="num">
                                      <p:cBhvr>
                                        <p:cTn id="8" dur="500" fill="hold"/>
                                        <p:tgtEl>
                                          <p:spTgt spid="2097171"/>
                                        </p:tgtEl>
                                        <p:attrNameLst>
                                          <p:attrName>ppt_h</p:attrName>
                                        </p:attrNameLst>
                                      </p:cBhvr>
                                      <p:tavLst>
                                        <p:tav tm="0">
                                          <p:val>
                                            <p:fltVal val="0"/>
                                          </p:val>
                                        </p:tav>
                                        <p:tav tm="100000">
                                          <p:val>
                                            <p:strVal val="#ppt_h"/>
                                          </p:val>
                                        </p:tav>
                                      </p:tavLst>
                                    </p:anim>
                                    <p:anim calcmode="lin" valueType="num">
                                      <p:cBhvr>
                                        <p:cTn id="9" dur="500" fill="hold"/>
                                        <p:tgtEl>
                                          <p:spTgt spid="2097171"/>
                                        </p:tgtEl>
                                        <p:attrNameLst>
                                          <p:attrName>style.rotation</p:attrName>
                                        </p:attrNameLst>
                                      </p:cBhvr>
                                      <p:tavLst>
                                        <p:tav tm="0">
                                          <p:val>
                                            <p:fltVal val="360"/>
                                          </p:val>
                                        </p:tav>
                                        <p:tav tm="100000">
                                          <p:val>
                                            <p:fltVal val="0"/>
                                          </p:val>
                                        </p:tav>
                                      </p:tavLst>
                                    </p:anim>
                                    <p:animEffect transition="in" filter="fade">
                                      <p:cBhvr>
                                        <p:cTn id="10" dur="500"/>
                                        <p:tgtEl>
                                          <p:spTgt spid="209717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50170"/>
                                        </p:tgtEl>
                                        <p:attrNameLst>
                                          <p:attrName>style.visibility</p:attrName>
                                        </p:attrNameLst>
                                      </p:cBhvr>
                                      <p:to>
                                        <p:strVal val="visible"/>
                                      </p:to>
                                    </p:set>
                                    <p:anim calcmode="lin" valueType="num">
                                      <p:cBhvr>
                                        <p:cTn id="14" dur="500" fill="hold"/>
                                        <p:tgtEl>
                                          <p:spTgt spid="1050170"/>
                                        </p:tgtEl>
                                        <p:attrNameLst>
                                          <p:attrName>ppt_w</p:attrName>
                                        </p:attrNameLst>
                                      </p:cBhvr>
                                      <p:tavLst>
                                        <p:tav tm="0">
                                          <p:val>
                                            <p:fltVal val="0"/>
                                          </p:val>
                                        </p:tav>
                                        <p:tav tm="100000">
                                          <p:val>
                                            <p:strVal val="#ppt_w"/>
                                          </p:val>
                                        </p:tav>
                                      </p:tavLst>
                                    </p:anim>
                                    <p:anim calcmode="lin" valueType="num">
                                      <p:cBhvr>
                                        <p:cTn id="15" dur="500" fill="hold"/>
                                        <p:tgtEl>
                                          <p:spTgt spid="1050170"/>
                                        </p:tgtEl>
                                        <p:attrNameLst>
                                          <p:attrName>ppt_h</p:attrName>
                                        </p:attrNameLst>
                                      </p:cBhvr>
                                      <p:tavLst>
                                        <p:tav tm="0">
                                          <p:val>
                                            <p:fltVal val="0"/>
                                          </p:val>
                                        </p:tav>
                                        <p:tav tm="100000">
                                          <p:val>
                                            <p:strVal val="#ppt_h"/>
                                          </p:val>
                                        </p:tav>
                                      </p:tavLst>
                                    </p:anim>
                                    <p:animEffect transition="in" filter="fade">
                                      <p:cBhvr>
                                        <p:cTn id="16" dur="500"/>
                                        <p:tgtEl>
                                          <p:spTgt spid="105017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50171"/>
                                        </p:tgtEl>
                                        <p:attrNameLst>
                                          <p:attrName>style.visibility</p:attrName>
                                        </p:attrNameLst>
                                      </p:cBhvr>
                                      <p:to>
                                        <p:strVal val="visible"/>
                                      </p:to>
                                    </p:set>
                                    <p:anim calcmode="lin" valueType="num">
                                      <p:cBhvr>
                                        <p:cTn id="20" dur="500" fill="hold"/>
                                        <p:tgtEl>
                                          <p:spTgt spid="1050171"/>
                                        </p:tgtEl>
                                        <p:attrNameLst>
                                          <p:attrName>ppt_w</p:attrName>
                                        </p:attrNameLst>
                                      </p:cBhvr>
                                      <p:tavLst>
                                        <p:tav tm="0">
                                          <p:val>
                                            <p:fltVal val="0"/>
                                          </p:val>
                                        </p:tav>
                                        <p:tav tm="100000">
                                          <p:val>
                                            <p:strVal val="#ppt_w"/>
                                          </p:val>
                                        </p:tav>
                                      </p:tavLst>
                                    </p:anim>
                                    <p:anim calcmode="lin" valueType="num">
                                      <p:cBhvr>
                                        <p:cTn id="21" dur="500" fill="hold"/>
                                        <p:tgtEl>
                                          <p:spTgt spid="1050171"/>
                                        </p:tgtEl>
                                        <p:attrNameLst>
                                          <p:attrName>ppt_h</p:attrName>
                                        </p:attrNameLst>
                                      </p:cBhvr>
                                      <p:tavLst>
                                        <p:tav tm="0">
                                          <p:val>
                                            <p:fltVal val="0"/>
                                          </p:val>
                                        </p:tav>
                                        <p:tav tm="100000">
                                          <p:val>
                                            <p:strVal val="#ppt_h"/>
                                          </p:val>
                                        </p:tav>
                                      </p:tavLst>
                                    </p:anim>
                                    <p:animEffect transition="in" filter="fade">
                                      <p:cBhvr>
                                        <p:cTn id="22" dur="500"/>
                                        <p:tgtEl>
                                          <p:spTgt spid="1050171"/>
                                        </p:tgtEl>
                                      </p:cBhvr>
                                    </p:animEffect>
                                  </p:childTnLst>
                                </p:cTn>
                              </p:par>
                            </p:childTnLst>
                          </p:cTn>
                        </p:par>
                        <p:par>
                          <p:cTn id="23" fill="hold">
                            <p:stCondLst>
                              <p:cond delay="1500"/>
                            </p:stCondLst>
                            <p:childTnLst>
                              <p:par>
                                <p:cTn id="24" presetID="34" presetClass="entr" presetSubtype="0" fill="hold" grpId="0" nodeType="afterEffect">
                                  <p:stCondLst>
                                    <p:cond delay="0"/>
                                  </p:stCondLst>
                                  <p:childTnLst>
                                    <p:set>
                                      <p:cBhvr>
                                        <p:cTn id="25" dur="1" fill="hold">
                                          <p:stCondLst>
                                            <p:cond delay="0"/>
                                          </p:stCondLst>
                                        </p:cTn>
                                        <p:tgtEl>
                                          <p:spTgt spid="1050172"/>
                                        </p:tgtEl>
                                        <p:attrNameLst>
                                          <p:attrName>style.visibility</p:attrName>
                                        </p:attrNameLst>
                                      </p:cBhvr>
                                      <p:to>
                                        <p:strVal val="visible"/>
                                      </p:to>
                                    </p:set>
                                    <p:anim from="(-#ppt_w/2)" to="(#ppt_x)" calcmode="lin" valueType="num">
                                      <p:cBhvr>
                                        <p:cTn id="26" dur="600" fill="hold">
                                          <p:stCondLst>
                                            <p:cond delay="0"/>
                                          </p:stCondLst>
                                        </p:cTn>
                                        <p:tgtEl>
                                          <p:spTgt spid="1050172"/>
                                        </p:tgtEl>
                                        <p:attrNameLst>
                                          <p:attrName>ppt_x</p:attrName>
                                        </p:attrNameLst>
                                      </p:cBhvr>
                                    </p:anim>
                                    <p:anim from="0" to="-1.0" calcmode="lin" valueType="num">
                                      <p:cBhvr>
                                        <p:cTn id="27" dur="200" decel="50000" autoRev="1" fill="hold">
                                          <p:stCondLst>
                                            <p:cond delay="600"/>
                                          </p:stCondLst>
                                        </p:cTn>
                                        <p:tgtEl>
                                          <p:spTgt spid="1050172"/>
                                        </p:tgtEl>
                                        <p:attrNameLst>
                                          <p:attrName>xshear</p:attrName>
                                        </p:attrNameLst>
                                      </p:cBhvr>
                                    </p:anim>
                                    <p:animScale>
                                      <p:cBhvr>
                                        <p:cTn id="28" dur="200" decel="100000" autoRev="1" fill="hold">
                                          <p:stCondLst>
                                            <p:cond delay="600"/>
                                          </p:stCondLst>
                                        </p:cTn>
                                        <p:tgtEl>
                                          <p:spTgt spid="1050172"/>
                                        </p:tgtEl>
                                      </p:cBhvr>
                                      <p:from x="100000" y="100000"/>
                                      <p:to x="80000" y="100000"/>
                                    </p:animScale>
                                    <p:anim by="(#ppt_h/3+#ppt_w*0.1)" calcmode="lin" valueType="num">
                                      <p:cBhvr additive="sum">
                                        <p:cTn id="29" dur="200" decel="100000" autoRev="1" fill="hold">
                                          <p:stCondLst>
                                            <p:cond delay="600"/>
                                          </p:stCondLst>
                                        </p:cTn>
                                        <p:tgtEl>
                                          <p:spTgt spid="105017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170" grpId="0"/>
      <p:bldP spid="1050171" grpId="0"/>
      <p:bldP spid="10501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291"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558" name="组合 39"/>
          <p:cNvGrpSpPr/>
          <p:nvPr/>
        </p:nvGrpSpPr>
        <p:grpSpPr>
          <a:xfrm>
            <a:off x="1187624" y="195486"/>
            <a:ext cx="1515760" cy="72008"/>
            <a:chOff x="539552" y="195486"/>
            <a:chExt cx="1482080" cy="72008"/>
          </a:xfrm>
        </p:grpSpPr>
        <p:sp>
          <p:nvSpPr>
            <p:cNvPr id="1050292"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293"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0294" name="TextBox 6"/>
          <p:cNvSpPr/>
          <p:nvPr/>
        </p:nvSpPr>
        <p:spPr>
          <a:xfrm>
            <a:off x="441325" y="938530"/>
            <a:ext cx="4267200" cy="929641"/>
          </a:xfrm>
          <a:prstGeom prst="rect">
            <a:avLst/>
          </a:prstGeom>
          <a:noFill/>
          <a:ln w="9525">
            <a:noFill/>
          </a:ln>
        </p:spPr>
        <p:txBody>
          <a:bodyPr anchor="t">
            <a:spAutoFit/>
          </a:bodyPr>
          <a:lstStyle/>
          <a:p>
            <a:pPr indent="0" fontAlgn="auto">
              <a:lnSpc>
                <a:spcPct val="150000"/>
              </a:lnSpc>
              <a:spcBef>
                <a:spcPts val="0"/>
              </a:spcBef>
              <a:buClr>
                <a:schemeClr val="bg2"/>
              </a:buClr>
              <a:buSzPct val="75000"/>
              <a:buFont typeface="Wingdings" panose="05000000000000000000" pitchFamily="2" charset="2"/>
              <a:buNone/>
            </a:pPr>
            <a:r>
              <a:rPr lang="zh-CN" altLang="en-US" sz="1400" b="1" dirty="0">
                <a:solidFill>
                  <a:srgbClr val="E74C2E"/>
                </a:solidFill>
                <a:latin typeface="微软雅黑" panose="020B0503020204020204" pitchFamily="34" charset="-122"/>
                <a:ea typeface="微软雅黑" panose="020B0503020204020204" pitchFamily="34" charset="-122"/>
                <a:sym typeface="+mn-ea"/>
              </a:rPr>
              <a:t>粉尘</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是指悬浮在空气中的固体微粒。习惯上对粉尘有许多名称，如灰尘、尘埃、烟尘、矿尘、砂尘、粉末等，这些名词没有明显的界限</a:t>
            </a:r>
          </a:p>
        </p:txBody>
      </p:sp>
      <p:sp>
        <p:nvSpPr>
          <p:cNvPr id="1050295" name="TextBox 6"/>
          <p:cNvSpPr/>
          <p:nvPr/>
        </p:nvSpPr>
        <p:spPr>
          <a:xfrm>
            <a:off x="441325" y="1959610"/>
            <a:ext cx="4267200" cy="1424941"/>
          </a:xfrm>
          <a:prstGeom prst="rect">
            <a:avLst/>
          </a:prstGeom>
          <a:noFill/>
          <a:ln w="9525">
            <a:noFill/>
          </a:ln>
        </p:spPr>
        <p:txBody>
          <a:bodyPr anchor="t">
            <a:spAutoFit/>
          </a:bodyPr>
          <a:lstStyle/>
          <a:p>
            <a:pPr fontAlgn="auto">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国际标准化组织规定，粒径</a:t>
            </a:r>
            <a:r>
              <a:rPr lang="zh-CN" altLang="en-US" sz="1200" b="1" dirty="0">
                <a:solidFill>
                  <a:srgbClr val="E74C2E"/>
                </a:solidFill>
                <a:latin typeface="微软雅黑" panose="020B0503020204020204" pitchFamily="34" charset="-122"/>
                <a:ea typeface="微软雅黑" panose="020B0503020204020204" pitchFamily="34" charset="-122"/>
                <a:sym typeface="微软雅黑" panose="020B0503020204020204" pitchFamily="34" charset="-122"/>
              </a:rPr>
              <a:t>小于75μm</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的固体悬浮物定义为粉尘。在大气中粉尘的存在是保持地球温度的主要原因之一，大气中过多或过少的粉尘将对环境产生灾难性的影响。但在生活和工作中，生产性粉尘是人类健康的天敌，是诱发多种疾病的主要原因</a:t>
            </a:r>
          </a:p>
        </p:txBody>
      </p:sp>
      <p:sp>
        <p:nvSpPr>
          <p:cNvPr id="1050296" name="TextBox 6"/>
          <p:cNvSpPr/>
          <p:nvPr/>
        </p:nvSpPr>
        <p:spPr>
          <a:xfrm>
            <a:off x="441325" y="3964305"/>
            <a:ext cx="8133080" cy="370840"/>
          </a:xfrm>
          <a:prstGeom prst="rect">
            <a:avLst/>
          </a:prstGeom>
          <a:solidFill>
            <a:srgbClr val="CB3517"/>
          </a:solidFill>
          <a:ln w="9525">
            <a:noFill/>
          </a:ln>
        </p:spPr>
        <p:txBody>
          <a:bodyPr wrap="square" anchor="t">
            <a:spAutoFit/>
          </a:bodyPr>
          <a:lstStyle/>
          <a:p>
            <a:pPr algn="ctr">
              <a:lnSpc>
                <a:spcPct val="130000"/>
              </a:lnSpc>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粉尘除具有职业健康危害外其爆炸危害也是影响安全生产的重要因素</a:t>
            </a:r>
          </a:p>
        </p:txBody>
      </p:sp>
      <p:pic>
        <p:nvPicPr>
          <p:cNvPr id="2097176" name="图片 12" descr="C:\Documents and Settings\Administrator\桌面\新建文件夹\图片11.png图片11"/>
          <p:cNvPicPr>
            <a:picLocks noChangeAspect="1"/>
          </p:cNvPicPr>
          <p:nvPr/>
        </p:nvPicPr>
        <p:blipFill>
          <a:blip r:embed="rId3"/>
          <a:srcRect/>
          <a:stretch>
            <a:fillRect/>
          </a:stretch>
        </p:blipFill>
        <p:spPr>
          <a:xfrm>
            <a:off x="5082858" y="938530"/>
            <a:ext cx="3619105" cy="2412018"/>
          </a:xfrm>
          <a:prstGeom prst="rect">
            <a:avLst/>
          </a:prstGeom>
          <a:noFill/>
          <a:ln w="19050" cap="flat" cmpd="sng">
            <a:solidFill>
              <a:schemeClr val="bg1"/>
            </a:solidFill>
            <a:prstDash val="solid"/>
            <a:bevel/>
            <a:headEnd type="none" w="med" len="med"/>
            <a:tailEnd type="none" w="med" len="med"/>
          </a:ln>
        </p:spPr>
      </p:pic>
      <p:sp>
        <p:nvSpPr>
          <p:cNvPr id="1050297" name="TextBox 47"/>
          <p:cNvSpPr txBox="1"/>
          <p:nvPr/>
        </p:nvSpPr>
        <p:spPr>
          <a:xfrm>
            <a:off x="1160780" y="325120"/>
            <a:ext cx="1678305" cy="337185"/>
          </a:xfrm>
          <a:prstGeom prst="rect">
            <a:avLst/>
          </a:prstGeom>
          <a:noFill/>
        </p:spPr>
        <p:txBody>
          <a:bodyPr wrap="square" rtlCol="0">
            <a:spAutoFit/>
          </a:bodyPr>
          <a:lstStyle/>
          <a:p>
            <a:pPr algn="ctr"/>
            <a:r>
              <a:rPr lang="zh-CN" altLang="zh-CN" sz="1600" b="1" dirty="0">
                <a:solidFill>
                  <a:srgbClr val="E74C2E"/>
                </a:solidFill>
                <a:latin typeface="Impact" panose="020B0806030902050204" pitchFamily="34" charset="0"/>
                <a:ea typeface="微软雅黑" panose="020B0503020204020204" pitchFamily="34" charset="-122"/>
              </a:rPr>
              <a:t>粉尘危害及控制</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97176"/>
                                        </p:tgtEl>
                                        <p:attrNameLst>
                                          <p:attrName>style.visibility</p:attrName>
                                        </p:attrNameLst>
                                      </p:cBhvr>
                                      <p:to>
                                        <p:strVal val="visible"/>
                                      </p:to>
                                    </p:set>
                                    <p:anim calcmode="lin" valueType="num">
                                      <p:cBhvr>
                                        <p:cTn id="7" dur="500" fill="hold"/>
                                        <p:tgtEl>
                                          <p:spTgt spid="2097176"/>
                                        </p:tgtEl>
                                        <p:attrNameLst>
                                          <p:attrName>ppt_w</p:attrName>
                                        </p:attrNameLst>
                                      </p:cBhvr>
                                      <p:tavLst>
                                        <p:tav tm="0">
                                          <p:val>
                                            <p:fltVal val="0"/>
                                          </p:val>
                                        </p:tav>
                                        <p:tav tm="100000">
                                          <p:val>
                                            <p:strVal val="#ppt_w"/>
                                          </p:val>
                                        </p:tav>
                                      </p:tavLst>
                                    </p:anim>
                                    <p:anim calcmode="lin" valueType="num">
                                      <p:cBhvr>
                                        <p:cTn id="8" dur="500" fill="hold"/>
                                        <p:tgtEl>
                                          <p:spTgt spid="2097176"/>
                                        </p:tgtEl>
                                        <p:attrNameLst>
                                          <p:attrName>ppt_h</p:attrName>
                                        </p:attrNameLst>
                                      </p:cBhvr>
                                      <p:tavLst>
                                        <p:tav tm="0">
                                          <p:val>
                                            <p:fltVal val="0"/>
                                          </p:val>
                                        </p:tav>
                                        <p:tav tm="100000">
                                          <p:val>
                                            <p:strVal val="#ppt_h"/>
                                          </p:val>
                                        </p:tav>
                                      </p:tavLst>
                                    </p:anim>
                                    <p:anim calcmode="lin" valueType="num">
                                      <p:cBhvr>
                                        <p:cTn id="9" dur="500" fill="hold"/>
                                        <p:tgtEl>
                                          <p:spTgt spid="2097176"/>
                                        </p:tgtEl>
                                        <p:attrNameLst>
                                          <p:attrName>style.rotation</p:attrName>
                                        </p:attrNameLst>
                                      </p:cBhvr>
                                      <p:tavLst>
                                        <p:tav tm="0">
                                          <p:val>
                                            <p:fltVal val="360"/>
                                          </p:val>
                                        </p:tav>
                                        <p:tav tm="100000">
                                          <p:val>
                                            <p:fltVal val="0"/>
                                          </p:val>
                                        </p:tav>
                                      </p:tavLst>
                                    </p:anim>
                                    <p:animEffect transition="in" filter="fade">
                                      <p:cBhvr>
                                        <p:cTn id="10" dur="500"/>
                                        <p:tgtEl>
                                          <p:spTgt spid="2097176"/>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50294"/>
                                        </p:tgtEl>
                                        <p:attrNameLst>
                                          <p:attrName>style.visibility</p:attrName>
                                        </p:attrNameLst>
                                      </p:cBhvr>
                                      <p:to>
                                        <p:strVal val="visible"/>
                                      </p:to>
                                    </p:set>
                                    <p:anim calcmode="lin" valueType="num">
                                      <p:cBhvr>
                                        <p:cTn id="14" dur="500" fill="hold"/>
                                        <p:tgtEl>
                                          <p:spTgt spid="1050294"/>
                                        </p:tgtEl>
                                        <p:attrNameLst>
                                          <p:attrName>ppt_w</p:attrName>
                                        </p:attrNameLst>
                                      </p:cBhvr>
                                      <p:tavLst>
                                        <p:tav tm="0">
                                          <p:val>
                                            <p:fltVal val="0"/>
                                          </p:val>
                                        </p:tav>
                                        <p:tav tm="100000">
                                          <p:val>
                                            <p:strVal val="#ppt_w"/>
                                          </p:val>
                                        </p:tav>
                                      </p:tavLst>
                                    </p:anim>
                                    <p:anim calcmode="lin" valueType="num">
                                      <p:cBhvr>
                                        <p:cTn id="15" dur="500" fill="hold"/>
                                        <p:tgtEl>
                                          <p:spTgt spid="1050294"/>
                                        </p:tgtEl>
                                        <p:attrNameLst>
                                          <p:attrName>ppt_h</p:attrName>
                                        </p:attrNameLst>
                                      </p:cBhvr>
                                      <p:tavLst>
                                        <p:tav tm="0">
                                          <p:val>
                                            <p:fltVal val="0"/>
                                          </p:val>
                                        </p:tav>
                                        <p:tav tm="100000">
                                          <p:val>
                                            <p:strVal val="#ppt_h"/>
                                          </p:val>
                                        </p:tav>
                                      </p:tavLst>
                                    </p:anim>
                                    <p:animEffect transition="in" filter="fade">
                                      <p:cBhvr>
                                        <p:cTn id="16" dur="500"/>
                                        <p:tgtEl>
                                          <p:spTgt spid="1050294"/>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50295"/>
                                        </p:tgtEl>
                                        <p:attrNameLst>
                                          <p:attrName>style.visibility</p:attrName>
                                        </p:attrNameLst>
                                      </p:cBhvr>
                                      <p:to>
                                        <p:strVal val="visible"/>
                                      </p:to>
                                    </p:set>
                                    <p:anim calcmode="lin" valueType="num">
                                      <p:cBhvr>
                                        <p:cTn id="20" dur="500" fill="hold"/>
                                        <p:tgtEl>
                                          <p:spTgt spid="1050295"/>
                                        </p:tgtEl>
                                        <p:attrNameLst>
                                          <p:attrName>ppt_w</p:attrName>
                                        </p:attrNameLst>
                                      </p:cBhvr>
                                      <p:tavLst>
                                        <p:tav tm="0">
                                          <p:val>
                                            <p:fltVal val="0"/>
                                          </p:val>
                                        </p:tav>
                                        <p:tav tm="100000">
                                          <p:val>
                                            <p:strVal val="#ppt_w"/>
                                          </p:val>
                                        </p:tav>
                                      </p:tavLst>
                                    </p:anim>
                                    <p:anim calcmode="lin" valueType="num">
                                      <p:cBhvr>
                                        <p:cTn id="21" dur="500" fill="hold"/>
                                        <p:tgtEl>
                                          <p:spTgt spid="1050295"/>
                                        </p:tgtEl>
                                        <p:attrNameLst>
                                          <p:attrName>ppt_h</p:attrName>
                                        </p:attrNameLst>
                                      </p:cBhvr>
                                      <p:tavLst>
                                        <p:tav tm="0">
                                          <p:val>
                                            <p:fltVal val="0"/>
                                          </p:val>
                                        </p:tav>
                                        <p:tav tm="100000">
                                          <p:val>
                                            <p:strVal val="#ppt_h"/>
                                          </p:val>
                                        </p:tav>
                                      </p:tavLst>
                                    </p:anim>
                                    <p:animEffect transition="in" filter="fade">
                                      <p:cBhvr>
                                        <p:cTn id="22" dur="500"/>
                                        <p:tgtEl>
                                          <p:spTgt spid="1050295"/>
                                        </p:tgtEl>
                                      </p:cBhvr>
                                    </p:animEffect>
                                  </p:childTnLst>
                                </p:cTn>
                              </p:par>
                            </p:childTnLst>
                          </p:cTn>
                        </p:par>
                        <p:par>
                          <p:cTn id="23" fill="hold">
                            <p:stCondLst>
                              <p:cond delay="1500"/>
                            </p:stCondLst>
                            <p:childTnLst>
                              <p:par>
                                <p:cTn id="24" presetID="34" presetClass="entr" presetSubtype="0" fill="hold" grpId="0" nodeType="afterEffect">
                                  <p:stCondLst>
                                    <p:cond delay="0"/>
                                  </p:stCondLst>
                                  <p:childTnLst>
                                    <p:set>
                                      <p:cBhvr>
                                        <p:cTn id="25" dur="1" fill="hold">
                                          <p:stCondLst>
                                            <p:cond delay="0"/>
                                          </p:stCondLst>
                                        </p:cTn>
                                        <p:tgtEl>
                                          <p:spTgt spid="1050296"/>
                                        </p:tgtEl>
                                        <p:attrNameLst>
                                          <p:attrName>style.visibility</p:attrName>
                                        </p:attrNameLst>
                                      </p:cBhvr>
                                      <p:to>
                                        <p:strVal val="visible"/>
                                      </p:to>
                                    </p:set>
                                    <p:anim from="(-#ppt_w/2)" to="(#ppt_x)" calcmode="lin" valueType="num">
                                      <p:cBhvr>
                                        <p:cTn id="26" dur="600" fill="hold">
                                          <p:stCondLst>
                                            <p:cond delay="0"/>
                                          </p:stCondLst>
                                        </p:cTn>
                                        <p:tgtEl>
                                          <p:spTgt spid="1050296"/>
                                        </p:tgtEl>
                                        <p:attrNameLst>
                                          <p:attrName>ppt_x</p:attrName>
                                        </p:attrNameLst>
                                      </p:cBhvr>
                                    </p:anim>
                                    <p:anim from="0" to="-1.0" calcmode="lin" valueType="num">
                                      <p:cBhvr>
                                        <p:cTn id="27" dur="200" decel="50000" autoRev="1" fill="hold">
                                          <p:stCondLst>
                                            <p:cond delay="600"/>
                                          </p:stCondLst>
                                        </p:cTn>
                                        <p:tgtEl>
                                          <p:spTgt spid="1050296"/>
                                        </p:tgtEl>
                                        <p:attrNameLst>
                                          <p:attrName>xshear</p:attrName>
                                        </p:attrNameLst>
                                      </p:cBhvr>
                                    </p:anim>
                                    <p:animScale>
                                      <p:cBhvr>
                                        <p:cTn id="28" dur="200" decel="100000" autoRev="1" fill="hold">
                                          <p:stCondLst>
                                            <p:cond delay="600"/>
                                          </p:stCondLst>
                                        </p:cTn>
                                        <p:tgtEl>
                                          <p:spTgt spid="1050296"/>
                                        </p:tgtEl>
                                      </p:cBhvr>
                                      <p:from x="100000" y="100000"/>
                                      <p:to x="80000" y="100000"/>
                                    </p:animScale>
                                    <p:anim by="(#ppt_h/3+#ppt_w*0.1)" calcmode="lin" valueType="num">
                                      <p:cBhvr additive="sum">
                                        <p:cTn id="29" dur="200" decel="100000" autoRev="1" fill="hold">
                                          <p:stCondLst>
                                            <p:cond delay="600"/>
                                          </p:stCondLst>
                                        </p:cTn>
                                        <p:tgtEl>
                                          <p:spTgt spid="105029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294" grpId="0"/>
      <p:bldP spid="1050295" grpId="0"/>
      <p:bldP spid="10502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447"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606" name="组合 39"/>
          <p:cNvGrpSpPr/>
          <p:nvPr/>
        </p:nvGrpSpPr>
        <p:grpSpPr>
          <a:xfrm>
            <a:off x="1187624" y="195486"/>
            <a:ext cx="1515760" cy="72008"/>
            <a:chOff x="539552" y="195486"/>
            <a:chExt cx="1482080" cy="72008"/>
          </a:xfrm>
        </p:grpSpPr>
        <p:sp>
          <p:nvSpPr>
            <p:cNvPr id="1050448"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449"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0450" name="TextBox 6"/>
          <p:cNvSpPr/>
          <p:nvPr/>
        </p:nvSpPr>
        <p:spPr>
          <a:xfrm>
            <a:off x="441325" y="938530"/>
            <a:ext cx="4267200" cy="953135"/>
          </a:xfrm>
          <a:prstGeom prst="rect">
            <a:avLst/>
          </a:prstGeom>
          <a:noFill/>
          <a:ln w="9525">
            <a:noFill/>
          </a:ln>
        </p:spPr>
        <p:txBody>
          <a:bodyPr anchor="t">
            <a:spAutoFit/>
          </a:bodyPr>
          <a:lstStyle/>
          <a:p>
            <a:pPr indent="0" fontAlgn="auto">
              <a:lnSpc>
                <a:spcPts val="2240"/>
              </a:lnSpc>
              <a:spcBef>
                <a:spcPts val="0"/>
              </a:spcBef>
              <a:buClr>
                <a:schemeClr val="bg2"/>
              </a:buClr>
              <a:buSzPct val="75000"/>
              <a:buFont typeface="Wingdings" panose="05000000000000000000" pitchFamily="2" charset="2"/>
              <a:buNone/>
            </a:pPr>
            <a:r>
              <a:rPr lang="zh-CN" altLang="en-US" sz="1400" b="1" dirty="0">
                <a:solidFill>
                  <a:srgbClr val="E74C2E"/>
                </a:solidFill>
                <a:latin typeface="微软雅黑" panose="020B0503020204020204" pitchFamily="34" charset="-122"/>
                <a:ea typeface="微软雅黑" panose="020B0503020204020204" pitchFamily="34" charset="-122"/>
                <a:sym typeface="+mn-ea"/>
              </a:rPr>
              <a:t>毒物</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指原料、半成品、成品、副产品或废弃物存在于生产中进入人体后，能与人体发生化学或物理化学作用，破坏正常生理功能，引起功能障碍、疾病、甚至死亡的化学物质</a:t>
            </a:r>
          </a:p>
        </p:txBody>
      </p:sp>
      <p:sp>
        <p:nvSpPr>
          <p:cNvPr id="1050451" name="TextBox 6"/>
          <p:cNvSpPr/>
          <p:nvPr/>
        </p:nvSpPr>
        <p:spPr>
          <a:xfrm>
            <a:off x="441325" y="2103120"/>
            <a:ext cx="4267200" cy="1792225"/>
          </a:xfrm>
          <a:prstGeom prst="rect">
            <a:avLst/>
          </a:prstGeom>
          <a:noFill/>
          <a:ln w="9525">
            <a:noFill/>
          </a:ln>
        </p:spPr>
        <p:txBody>
          <a:bodyPr anchor="t">
            <a:spAutoFit/>
          </a:bodyPr>
          <a:lstStyle/>
          <a:p>
            <a:pPr marL="171450" indent="-171450" fontAlgn="auto">
              <a:lnSpc>
                <a:spcPts val="1820"/>
              </a:lnSpc>
              <a:buClr>
                <a:srgbClr val="E74C2E"/>
              </a:buClr>
              <a:buFont typeface="Wingdings" panose="05000000000000000000" charset="0"/>
              <a:buChar char=""/>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原料和生产辅助材料：原料本身就是有毒物质，如油漆中的溶剂（苯及同系物），压铸铅字用的铅</a:t>
            </a:r>
          </a:p>
          <a:p>
            <a:pPr marL="171450" indent="-171450" fontAlgn="auto">
              <a:lnSpc>
                <a:spcPts val="1820"/>
              </a:lnSpc>
              <a:spcBef>
                <a:spcPct val="20000"/>
              </a:spcBef>
              <a:buClr>
                <a:srgbClr val="E74C2E"/>
              </a:buClr>
              <a:buSzPct val="75000"/>
              <a:buFont typeface="Wingdings" panose="05000000000000000000" charset="0"/>
              <a:buChar char=""/>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成品、半成品或副产品：例如铅、汞的开采和冶炼，氯、氨、二氧化碳</a:t>
            </a:r>
          </a:p>
          <a:p>
            <a:pPr marL="171450" indent="-171450" fontAlgn="auto">
              <a:lnSpc>
                <a:spcPts val="1820"/>
              </a:lnSpc>
              <a:spcBef>
                <a:spcPct val="20000"/>
              </a:spcBef>
              <a:buClr>
                <a:srgbClr val="E74C2E"/>
              </a:buClr>
              <a:buSzPct val="75000"/>
              <a:buFont typeface="Wingdings" panose="05000000000000000000" charset="0"/>
              <a:buChar char=""/>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中间体及反应产物：有时原料和产品无毒，而中间体和反应产物有毒， 一氧化碳</a:t>
            </a:r>
          </a:p>
          <a:p>
            <a:pPr marL="171450" indent="-171450" fontAlgn="auto">
              <a:lnSpc>
                <a:spcPts val="1820"/>
              </a:lnSpc>
              <a:spcBef>
                <a:spcPct val="20000"/>
              </a:spcBef>
              <a:buClr>
                <a:srgbClr val="E74C2E"/>
              </a:buClr>
              <a:buSzPct val="75000"/>
              <a:buFont typeface="Wingdings" panose="05000000000000000000" charset="0"/>
              <a:buChar char=""/>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废气、废水、废渣</a:t>
            </a:r>
          </a:p>
        </p:txBody>
      </p:sp>
      <p:sp>
        <p:nvSpPr>
          <p:cNvPr id="1050452" name="TextBox 6"/>
          <p:cNvSpPr/>
          <p:nvPr/>
        </p:nvSpPr>
        <p:spPr>
          <a:xfrm>
            <a:off x="441325" y="3964305"/>
            <a:ext cx="8133080" cy="370840"/>
          </a:xfrm>
          <a:prstGeom prst="rect">
            <a:avLst/>
          </a:prstGeom>
          <a:solidFill>
            <a:srgbClr val="CB3517"/>
          </a:solidFill>
          <a:ln w="9525">
            <a:noFill/>
          </a:ln>
        </p:spPr>
        <p:txBody>
          <a:bodyPr wrap="square" anchor="t">
            <a:spAutoFit/>
          </a:bodyPr>
          <a:lstStyle/>
          <a:p>
            <a:pPr algn="ctr">
              <a:lnSpc>
                <a:spcPct val="130000"/>
              </a:lnSpc>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在职业病危害因素分类</a:t>
            </a:r>
            <a:r>
              <a:rPr lang="en-US" altLang="zh-CN"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2015</a:t>
            </a: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版中共有</a:t>
            </a:r>
            <a:r>
              <a:rPr lang="en-US" altLang="zh-CN"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375</a:t>
            </a: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种，占</a:t>
            </a:r>
            <a:r>
              <a:rPr lang="en-US" altLang="zh-CN"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80%</a:t>
            </a: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以上</a:t>
            </a:r>
          </a:p>
        </p:txBody>
      </p:sp>
      <p:pic>
        <p:nvPicPr>
          <p:cNvPr id="2097183" name="图片 12" descr="C:\Documents and Settings\Administrator\桌面\新建文件夹\235009-140429100A712.jpg235009-140429100A712"/>
          <p:cNvPicPr>
            <a:picLocks noChangeAspect="1"/>
          </p:cNvPicPr>
          <p:nvPr/>
        </p:nvPicPr>
        <p:blipFill>
          <a:blip r:embed="rId3"/>
          <a:srcRect/>
          <a:stretch>
            <a:fillRect/>
          </a:stretch>
        </p:blipFill>
        <p:spPr>
          <a:xfrm>
            <a:off x="5178425" y="938530"/>
            <a:ext cx="3396615" cy="2411730"/>
          </a:xfrm>
          <a:prstGeom prst="rect">
            <a:avLst/>
          </a:prstGeom>
          <a:noFill/>
          <a:ln w="19050" cap="flat" cmpd="sng">
            <a:solidFill>
              <a:schemeClr val="bg1"/>
            </a:solidFill>
            <a:prstDash val="solid"/>
            <a:bevel/>
            <a:headEnd type="none" w="med" len="med"/>
            <a:tailEnd type="none" w="med" len="med"/>
          </a:ln>
        </p:spPr>
      </p:pic>
      <p:sp>
        <p:nvSpPr>
          <p:cNvPr id="1050453" name="TextBox 47"/>
          <p:cNvSpPr txBox="1"/>
          <p:nvPr/>
        </p:nvSpPr>
        <p:spPr>
          <a:xfrm>
            <a:off x="1160780" y="325120"/>
            <a:ext cx="1610995" cy="337185"/>
          </a:xfrm>
          <a:prstGeom prst="rect">
            <a:avLst/>
          </a:prstGeom>
          <a:noFill/>
        </p:spPr>
        <p:txBody>
          <a:bodyPr wrap="square" rtlCol="0">
            <a:spAutoFit/>
          </a:bodyPr>
          <a:lstStyle/>
          <a:p>
            <a:pPr algn="ctr"/>
            <a:r>
              <a:rPr lang="zh-CN" altLang="zh-CN" sz="1600" b="1" dirty="0">
                <a:solidFill>
                  <a:srgbClr val="E74C2E"/>
                </a:solidFill>
                <a:latin typeface="Impact" panose="020B0806030902050204" pitchFamily="34" charset="0"/>
                <a:ea typeface="微软雅黑" panose="020B0503020204020204" pitchFamily="34" charset="-122"/>
              </a:rPr>
              <a:t>毒物危害及控制</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97183"/>
                                        </p:tgtEl>
                                        <p:attrNameLst>
                                          <p:attrName>style.visibility</p:attrName>
                                        </p:attrNameLst>
                                      </p:cBhvr>
                                      <p:to>
                                        <p:strVal val="visible"/>
                                      </p:to>
                                    </p:set>
                                    <p:anim calcmode="lin" valueType="num">
                                      <p:cBhvr>
                                        <p:cTn id="7" dur="500" fill="hold"/>
                                        <p:tgtEl>
                                          <p:spTgt spid="2097183"/>
                                        </p:tgtEl>
                                        <p:attrNameLst>
                                          <p:attrName>ppt_w</p:attrName>
                                        </p:attrNameLst>
                                      </p:cBhvr>
                                      <p:tavLst>
                                        <p:tav tm="0">
                                          <p:val>
                                            <p:fltVal val="0"/>
                                          </p:val>
                                        </p:tav>
                                        <p:tav tm="100000">
                                          <p:val>
                                            <p:strVal val="#ppt_w"/>
                                          </p:val>
                                        </p:tav>
                                      </p:tavLst>
                                    </p:anim>
                                    <p:anim calcmode="lin" valueType="num">
                                      <p:cBhvr>
                                        <p:cTn id="8" dur="500" fill="hold"/>
                                        <p:tgtEl>
                                          <p:spTgt spid="2097183"/>
                                        </p:tgtEl>
                                        <p:attrNameLst>
                                          <p:attrName>ppt_h</p:attrName>
                                        </p:attrNameLst>
                                      </p:cBhvr>
                                      <p:tavLst>
                                        <p:tav tm="0">
                                          <p:val>
                                            <p:fltVal val="0"/>
                                          </p:val>
                                        </p:tav>
                                        <p:tav tm="100000">
                                          <p:val>
                                            <p:strVal val="#ppt_h"/>
                                          </p:val>
                                        </p:tav>
                                      </p:tavLst>
                                    </p:anim>
                                    <p:anim calcmode="lin" valueType="num">
                                      <p:cBhvr>
                                        <p:cTn id="9" dur="500" fill="hold"/>
                                        <p:tgtEl>
                                          <p:spTgt spid="2097183"/>
                                        </p:tgtEl>
                                        <p:attrNameLst>
                                          <p:attrName>style.rotation</p:attrName>
                                        </p:attrNameLst>
                                      </p:cBhvr>
                                      <p:tavLst>
                                        <p:tav tm="0">
                                          <p:val>
                                            <p:fltVal val="360"/>
                                          </p:val>
                                        </p:tav>
                                        <p:tav tm="100000">
                                          <p:val>
                                            <p:fltVal val="0"/>
                                          </p:val>
                                        </p:tav>
                                      </p:tavLst>
                                    </p:anim>
                                    <p:animEffect transition="in" filter="fade">
                                      <p:cBhvr>
                                        <p:cTn id="10" dur="500"/>
                                        <p:tgtEl>
                                          <p:spTgt spid="2097183"/>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50450"/>
                                        </p:tgtEl>
                                        <p:attrNameLst>
                                          <p:attrName>style.visibility</p:attrName>
                                        </p:attrNameLst>
                                      </p:cBhvr>
                                      <p:to>
                                        <p:strVal val="visible"/>
                                      </p:to>
                                    </p:set>
                                    <p:anim calcmode="lin" valueType="num">
                                      <p:cBhvr>
                                        <p:cTn id="14" dur="500" fill="hold"/>
                                        <p:tgtEl>
                                          <p:spTgt spid="1050450"/>
                                        </p:tgtEl>
                                        <p:attrNameLst>
                                          <p:attrName>ppt_w</p:attrName>
                                        </p:attrNameLst>
                                      </p:cBhvr>
                                      <p:tavLst>
                                        <p:tav tm="0">
                                          <p:val>
                                            <p:fltVal val="0"/>
                                          </p:val>
                                        </p:tav>
                                        <p:tav tm="100000">
                                          <p:val>
                                            <p:strVal val="#ppt_w"/>
                                          </p:val>
                                        </p:tav>
                                      </p:tavLst>
                                    </p:anim>
                                    <p:anim calcmode="lin" valueType="num">
                                      <p:cBhvr>
                                        <p:cTn id="15" dur="500" fill="hold"/>
                                        <p:tgtEl>
                                          <p:spTgt spid="1050450"/>
                                        </p:tgtEl>
                                        <p:attrNameLst>
                                          <p:attrName>ppt_h</p:attrName>
                                        </p:attrNameLst>
                                      </p:cBhvr>
                                      <p:tavLst>
                                        <p:tav tm="0">
                                          <p:val>
                                            <p:fltVal val="0"/>
                                          </p:val>
                                        </p:tav>
                                        <p:tav tm="100000">
                                          <p:val>
                                            <p:strVal val="#ppt_h"/>
                                          </p:val>
                                        </p:tav>
                                      </p:tavLst>
                                    </p:anim>
                                    <p:animEffect transition="in" filter="fade">
                                      <p:cBhvr>
                                        <p:cTn id="16" dur="500"/>
                                        <p:tgtEl>
                                          <p:spTgt spid="1050450"/>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50451"/>
                                        </p:tgtEl>
                                        <p:attrNameLst>
                                          <p:attrName>style.visibility</p:attrName>
                                        </p:attrNameLst>
                                      </p:cBhvr>
                                      <p:to>
                                        <p:strVal val="visible"/>
                                      </p:to>
                                    </p:set>
                                    <p:anim calcmode="lin" valueType="num">
                                      <p:cBhvr>
                                        <p:cTn id="20" dur="500" fill="hold"/>
                                        <p:tgtEl>
                                          <p:spTgt spid="1050451"/>
                                        </p:tgtEl>
                                        <p:attrNameLst>
                                          <p:attrName>ppt_w</p:attrName>
                                        </p:attrNameLst>
                                      </p:cBhvr>
                                      <p:tavLst>
                                        <p:tav tm="0">
                                          <p:val>
                                            <p:fltVal val="0"/>
                                          </p:val>
                                        </p:tav>
                                        <p:tav tm="100000">
                                          <p:val>
                                            <p:strVal val="#ppt_w"/>
                                          </p:val>
                                        </p:tav>
                                      </p:tavLst>
                                    </p:anim>
                                    <p:anim calcmode="lin" valueType="num">
                                      <p:cBhvr>
                                        <p:cTn id="21" dur="500" fill="hold"/>
                                        <p:tgtEl>
                                          <p:spTgt spid="1050451"/>
                                        </p:tgtEl>
                                        <p:attrNameLst>
                                          <p:attrName>ppt_h</p:attrName>
                                        </p:attrNameLst>
                                      </p:cBhvr>
                                      <p:tavLst>
                                        <p:tav tm="0">
                                          <p:val>
                                            <p:fltVal val="0"/>
                                          </p:val>
                                        </p:tav>
                                        <p:tav tm="100000">
                                          <p:val>
                                            <p:strVal val="#ppt_h"/>
                                          </p:val>
                                        </p:tav>
                                      </p:tavLst>
                                    </p:anim>
                                    <p:animEffect transition="in" filter="fade">
                                      <p:cBhvr>
                                        <p:cTn id="22" dur="500"/>
                                        <p:tgtEl>
                                          <p:spTgt spid="1050451"/>
                                        </p:tgtEl>
                                      </p:cBhvr>
                                    </p:animEffect>
                                  </p:childTnLst>
                                </p:cTn>
                              </p:par>
                            </p:childTnLst>
                          </p:cTn>
                        </p:par>
                        <p:par>
                          <p:cTn id="23" fill="hold">
                            <p:stCondLst>
                              <p:cond delay="1500"/>
                            </p:stCondLst>
                            <p:childTnLst>
                              <p:par>
                                <p:cTn id="24" presetID="34" presetClass="entr" presetSubtype="0" fill="hold" grpId="0" nodeType="afterEffect">
                                  <p:stCondLst>
                                    <p:cond delay="0"/>
                                  </p:stCondLst>
                                  <p:childTnLst>
                                    <p:set>
                                      <p:cBhvr>
                                        <p:cTn id="25" dur="1" fill="hold">
                                          <p:stCondLst>
                                            <p:cond delay="0"/>
                                          </p:stCondLst>
                                        </p:cTn>
                                        <p:tgtEl>
                                          <p:spTgt spid="1050452"/>
                                        </p:tgtEl>
                                        <p:attrNameLst>
                                          <p:attrName>style.visibility</p:attrName>
                                        </p:attrNameLst>
                                      </p:cBhvr>
                                      <p:to>
                                        <p:strVal val="visible"/>
                                      </p:to>
                                    </p:set>
                                    <p:anim from="(-#ppt_w/2)" to="(#ppt_x)" calcmode="lin" valueType="num">
                                      <p:cBhvr>
                                        <p:cTn id="26" dur="600" fill="hold">
                                          <p:stCondLst>
                                            <p:cond delay="0"/>
                                          </p:stCondLst>
                                        </p:cTn>
                                        <p:tgtEl>
                                          <p:spTgt spid="1050452"/>
                                        </p:tgtEl>
                                        <p:attrNameLst>
                                          <p:attrName>ppt_x</p:attrName>
                                        </p:attrNameLst>
                                      </p:cBhvr>
                                    </p:anim>
                                    <p:anim from="0" to="-1.0" calcmode="lin" valueType="num">
                                      <p:cBhvr>
                                        <p:cTn id="27" dur="200" decel="50000" autoRev="1" fill="hold">
                                          <p:stCondLst>
                                            <p:cond delay="600"/>
                                          </p:stCondLst>
                                        </p:cTn>
                                        <p:tgtEl>
                                          <p:spTgt spid="1050452"/>
                                        </p:tgtEl>
                                        <p:attrNameLst>
                                          <p:attrName>xshear</p:attrName>
                                        </p:attrNameLst>
                                      </p:cBhvr>
                                    </p:anim>
                                    <p:animScale>
                                      <p:cBhvr>
                                        <p:cTn id="28" dur="200" decel="100000" autoRev="1" fill="hold">
                                          <p:stCondLst>
                                            <p:cond delay="600"/>
                                          </p:stCondLst>
                                        </p:cTn>
                                        <p:tgtEl>
                                          <p:spTgt spid="1050452"/>
                                        </p:tgtEl>
                                      </p:cBhvr>
                                      <p:from x="100000" y="100000"/>
                                      <p:to x="80000" y="100000"/>
                                    </p:animScale>
                                    <p:anim by="(#ppt_h/3+#ppt_w*0.1)" calcmode="lin" valueType="num">
                                      <p:cBhvr additive="sum">
                                        <p:cTn id="29" dur="200" decel="100000" autoRev="1" fill="hold">
                                          <p:stCondLst>
                                            <p:cond delay="600"/>
                                          </p:stCondLst>
                                        </p:cTn>
                                        <p:tgtEl>
                                          <p:spTgt spid="105045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450" grpId="0"/>
      <p:bldP spid="1050451" grpId="0"/>
      <p:bldP spid="1050452"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54"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688" name="组合 39"/>
          <p:cNvGrpSpPr/>
          <p:nvPr/>
        </p:nvGrpSpPr>
        <p:grpSpPr>
          <a:xfrm>
            <a:off x="1187624" y="195486"/>
            <a:ext cx="1515760" cy="72008"/>
            <a:chOff x="539552" y="195486"/>
            <a:chExt cx="1482080" cy="72008"/>
          </a:xfrm>
        </p:grpSpPr>
        <p:sp>
          <p:nvSpPr>
            <p:cNvPr id="1050655"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656"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0657" name="TextBox 6"/>
          <p:cNvSpPr/>
          <p:nvPr/>
        </p:nvSpPr>
        <p:spPr>
          <a:xfrm>
            <a:off x="437515" y="737870"/>
            <a:ext cx="4267200" cy="1245235"/>
          </a:xfrm>
          <a:prstGeom prst="rect">
            <a:avLst/>
          </a:prstGeom>
          <a:noFill/>
          <a:ln w="9525">
            <a:noFill/>
          </a:ln>
        </p:spPr>
        <p:txBody>
          <a:bodyPr anchor="t">
            <a:spAutoFit/>
          </a:bodyPr>
          <a:lstStyle/>
          <a:p>
            <a:pPr indent="0" fontAlgn="auto">
              <a:lnSpc>
                <a:spcPct val="150000"/>
              </a:lnSpc>
              <a:spcBef>
                <a:spcPts val="0"/>
              </a:spcBef>
              <a:buClr>
                <a:schemeClr val="bg2"/>
              </a:buClr>
              <a:buSzPct val="75000"/>
              <a:buFont typeface="Wingdings" panose="05000000000000000000" pitchFamily="2" charset="2"/>
              <a:buNone/>
            </a:pPr>
            <a:r>
              <a:rPr lang="zh-CN" altLang="en-US" sz="1400" b="1" dirty="0">
                <a:solidFill>
                  <a:srgbClr val="E74C2E"/>
                </a:solidFill>
                <a:latin typeface="微软雅黑" panose="020B0503020204020204" pitchFamily="34" charset="-122"/>
                <a:ea typeface="微软雅黑" panose="020B0503020204020204" pitchFamily="34" charset="-122"/>
                <a:sym typeface="+mn-ea"/>
              </a:rPr>
              <a:t>振动</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在生产过程中非常普遍如铆钉机、凿岩机、风铲等</a:t>
            </a:r>
            <a:r>
              <a:rPr lang="zh-CN" altLang="en-US" sz="1200" b="1" dirty="0">
                <a:solidFill>
                  <a:srgbClr val="E74C2E"/>
                </a:solidFill>
                <a:latin typeface="微软雅黑" panose="020B0503020204020204" pitchFamily="34" charset="-122"/>
                <a:ea typeface="微软雅黑" panose="020B0503020204020204" pitchFamily="34" charset="-122"/>
                <a:sym typeface="+mn-ea"/>
              </a:rPr>
              <a:t>风动工具</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a:t>
            </a:r>
            <a:r>
              <a:rPr lang="zh-CN" altLang="en-US" sz="12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电钻、电锯、砂轮机、抛光机、研磨机、等</a:t>
            </a:r>
            <a:r>
              <a:rPr lang="zh-CN" altLang="en-US" sz="1200" b="1" noProof="0" dirty="0">
                <a:ln>
                  <a:noFill/>
                </a:ln>
                <a:solidFill>
                  <a:srgbClr val="E74C2E"/>
                </a:solidFill>
                <a:effectLst/>
                <a:uLnTx/>
                <a:uFillTx/>
                <a:latin typeface="微软雅黑" panose="020B0503020204020204" pitchFamily="34" charset="-122"/>
                <a:ea typeface="微软雅黑" panose="020B0503020204020204" pitchFamily="34" charset="-122"/>
                <a:sym typeface="+mn-ea"/>
              </a:rPr>
              <a:t>电动工具</a:t>
            </a:r>
            <a:r>
              <a:rPr lang="zh-CN" altLang="en-US" sz="12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；内燃机车、船舶、摩托车等</a:t>
            </a:r>
            <a:r>
              <a:rPr lang="zh-CN" altLang="en-US" sz="1200" b="1" noProof="0" dirty="0">
                <a:ln>
                  <a:noFill/>
                </a:ln>
                <a:solidFill>
                  <a:srgbClr val="E74C2E"/>
                </a:solidFill>
                <a:effectLst/>
                <a:uLnTx/>
                <a:uFillTx/>
                <a:latin typeface="微软雅黑" panose="020B0503020204020204" pitchFamily="34" charset="-122"/>
                <a:ea typeface="微软雅黑" panose="020B0503020204020204" pitchFamily="34" charset="-122"/>
                <a:sym typeface="+mn-ea"/>
              </a:rPr>
              <a:t>运输工具</a:t>
            </a:r>
            <a:r>
              <a:rPr lang="zh-CN" altLang="en-US" sz="1200" b="1"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sym typeface="+mn-ea"/>
              </a:rPr>
              <a:t>；拖拉机、收割机、脱粒机等</a:t>
            </a:r>
            <a:r>
              <a:rPr lang="zh-CN" altLang="en-US" sz="1200" b="1" noProof="0" dirty="0">
                <a:ln>
                  <a:noFill/>
                </a:ln>
                <a:solidFill>
                  <a:srgbClr val="E74C2E"/>
                </a:solidFill>
                <a:effectLst/>
                <a:uLnTx/>
                <a:uFillTx/>
                <a:latin typeface="微软雅黑" panose="020B0503020204020204" pitchFamily="34" charset="-122"/>
                <a:ea typeface="微软雅黑" panose="020B0503020204020204" pitchFamily="34" charset="-122"/>
                <a:sym typeface="+mn-ea"/>
              </a:rPr>
              <a:t>农业机械</a:t>
            </a:r>
          </a:p>
        </p:txBody>
      </p:sp>
      <p:sp>
        <p:nvSpPr>
          <p:cNvPr id="1050658" name="TextBox 6"/>
          <p:cNvSpPr/>
          <p:nvPr/>
        </p:nvSpPr>
        <p:spPr>
          <a:xfrm>
            <a:off x="441325" y="2103120"/>
            <a:ext cx="4267200" cy="1476375"/>
          </a:xfrm>
          <a:prstGeom prst="rect">
            <a:avLst/>
          </a:prstGeom>
          <a:noFill/>
          <a:ln w="9525">
            <a:noFill/>
          </a:ln>
        </p:spPr>
        <p:txBody>
          <a:bodyPr wrap="square" anchor="t">
            <a:spAutoFit/>
          </a:bodyPr>
          <a:lstStyle/>
          <a:p>
            <a:pPr fontAlgn="auto">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振动可使作业能力下降，影响听力和手眼动作配合的准确度，影响注意力集中，容易疲劳，导致工作效率降低；局部振动对人体的危害 局部振动对机体的影响是全身性的，可引起神经系统、心血管系统、骨骼 - 肌肉系统、听觉器官、免疫系统和内分泌系统等多方面改变</a:t>
            </a:r>
          </a:p>
        </p:txBody>
      </p:sp>
      <p:sp>
        <p:nvSpPr>
          <p:cNvPr id="1050659" name="TextBox 6"/>
          <p:cNvSpPr/>
          <p:nvPr/>
        </p:nvSpPr>
        <p:spPr>
          <a:xfrm>
            <a:off x="441325" y="3964305"/>
            <a:ext cx="8133080" cy="370840"/>
          </a:xfrm>
          <a:prstGeom prst="rect">
            <a:avLst/>
          </a:prstGeom>
          <a:solidFill>
            <a:srgbClr val="CB3517"/>
          </a:solidFill>
          <a:ln w="9525">
            <a:noFill/>
          </a:ln>
        </p:spPr>
        <p:txBody>
          <a:bodyPr wrap="square" anchor="t">
            <a:spAutoFit/>
          </a:bodyPr>
          <a:lstStyle/>
          <a:p>
            <a:pPr algn="ct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sym typeface="+mn-ea"/>
              </a:rPr>
              <a:t>机体组织对振动波的导性优劣顺序是：骨结缔组织、软骨、肌肉、腺组织和脑等</a:t>
            </a:r>
          </a:p>
        </p:txBody>
      </p:sp>
      <p:pic>
        <p:nvPicPr>
          <p:cNvPr id="2097184" name="图片 12" descr="C:\Documents and Settings\Administrator\桌面\新建文件夹\08h58PICrCF_1024.jpg08h58PICrCF_1024"/>
          <p:cNvPicPr>
            <a:picLocks noChangeAspect="1"/>
          </p:cNvPicPr>
          <p:nvPr/>
        </p:nvPicPr>
        <p:blipFill>
          <a:blip r:embed="rId3"/>
          <a:srcRect/>
          <a:stretch>
            <a:fillRect/>
          </a:stretch>
        </p:blipFill>
        <p:spPr>
          <a:xfrm>
            <a:off x="4869815" y="1002983"/>
            <a:ext cx="3704590" cy="2419985"/>
          </a:xfrm>
          <a:prstGeom prst="rect">
            <a:avLst/>
          </a:prstGeom>
          <a:noFill/>
          <a:ln w="19050" cap="flat" cmpd="sng">
            <a:solidFill>
              <a:schemeClr val="bg1"/>
            </a:solidFill>
            <a:prstDash val="solid"/>
            <a:bevel/>
            <a:headEnd type="none" w="med" len="med"/>
            <a:tailEnd type="none" w="med" len="med"/>
          </a:ln>
        </p:spPr>
      </p:pic>
      <p:sp>
        <p:nvSpPr>
          <p:cNvPr id="1050660" name="TextBox 47"/>
          <p:cNvSpPr txBox="1"/>
          <p:nvPr/>
        </p:nvSpPr>
        <p:spPr>
          <a:xfrm>
            <a:off x="1160780" y="325120"/>
            <a:ext cx="1678305" cy="337185"/>
          </a:xfrm>
          <a:prstGeom prst="rect">
            <a:avLst/>
          </a:prstGeom>
          <a:noFill/>
        </p:spPr>
        <p:txBody>
          <a:bodyPr wrap="square" rtlCol="0">
            <a:spAutoFit/>
          </a:bodyPr>
          <a:lstStyle/>
          <a:p>
            <a:pPr algn="ctr"/>
            <a:r>
              <a:rPr lang="zh-CN" altLang="zh-CN" sz="1600" b="1" dirty="0">
                <a:solidFill>
                  <a:srgbClr val="E74C2E"/>
                </a:solidFill>
                <a:latin typeface="Impact" panose="020B0806030902050204" pitchFamily="34" charset="0"/>
                <a:ea typeface="微软雅黑" panose="020B0503020204020204" pitchFamily="34" charset="-122"/>
              </a:rPr>
              <a:t>振动危害及控制</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97184"/>
                                        </p:tgtEl>
                                        <p:attrNameLst>
                                          <p:attrName>style.visibility</p:attrName>
                                        </p:attrNameLst>
                                      </p:cBhvr>
                                      <p:to>
                                        <p:strVal val="visible"/>
                                      </p:to>
                                    </p:set>
                                    <p:anim calcmode="lin" valueType="num">
                                      <p:cBhvr>
                                        <p:cTn id="7" dur="500" fill="hold"/>
                                        <p:tgtEl>
                                          <p:spTgt spid="2097184"/>
                                        </p:tgtEl>
                                        <p:attrNameLst>
                                          <p:attrName>ppt_w</p:attrName>
                                        </p:attrNameLst>
                                      </p:cBhvr>
                                      <p:tavLst>
                                        <p:tav tm="0">
                                          <p:val>
                                            <p:fltVal val="0"/>
                                          </p:val>
                                        </p:tav>
                                        <p:tav tm="100000">
                                          <p:val>
                                            <p:strVal val="#ppt_w"/>
                                          </p:val>
                                        </p:tav>
                                      </p:tavLst>
                                    </p:anim>
                                    <p:anim calcmode="lin" valueType="num">
                                      <p:cBhvr>
                                        <p:cTn id="8" dur="500" fill="hold"/>
                                        <p:tgtEl>
                                          <p:spTgt spid="2097184"/>
                                        </p:tgtEl>
                                        <p:attrNameLst>
                                          <p:attrName>ppt_h</p:attrName>
                                        </p:attrNameLst>
                                      </p:cBhvr>
                                      <p:tavLst>
                                        <p:tav tm="0">
                                          <p:val>
                                            <p:fltVal val="0"/>
                                          </p:val>
                                        </p:tav>
                                        <p:tav tm="100000">
                                          <p:val>
                                            <p:strVal val="#ppt_h"/>
                                          </p:val>
                                        </p:tav>
                                      </p:tavLst>
                                    </p:anim>
                                    <p:anim calcmode="lin" valueType="num">
                                      <p:cBhvr>
                                        <p:cTn id="9" dur="500" fill="hold"/>
                                        <p:tgtEl>
                                          <p:spTgt spid="2097184"/>
                                        </p:tgtEl>
                                        <p:attrNameLst>
                                          <p:attrName>style.rotation</p:attrName>
                                        </p:attrNameLst>
                                      </p:cBhvr>
                                      <p:tavLst>
                                        <p:tav tm="0">
                                          <p:val>
                                            <p:fltVal val="360"/>
                                          </p:val>
                                        </p:tav>
                                        <p:tav tm="100000">
                                          <p:val>
                                            <p:fltVal val="0"/>
                                          </p:val>
                                        </p:tav>
                                      </p:tavLst>
                                    </p:anim>
                                    <p:animEffect transition="in" filter="fade">
                                      <p:cBhvr>
                                        <p:cTn id="10" dur="500"/>
                                        <p:tgtEl>
                                          <p:spTgt spid="209718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50657"/>
                                        </p:tgtEl>
                                        <p:attrNameLst>
                                          <p:attrName>style.visibility</p:attrName>
                                        </p:attrNameLst>
                                      </p:cBhvr>
                                      <p:to>
                                        <p:strVal val="visible"/>
                                      </p:to>
                                    </p:set>
                                    <p:anim calcmode="lin" valueType="num">
                                      <p:cBhvr>
                                        <p:cTn id="14" dur="500" fill="hold"/>
                                        <p:tgtEl>
                                          <p:spTgt spid="1050657"/>
                                        </p:tgtEl>
                                        <p:attrNameLst>
                                          <p:attrName>ppt_w</p:attrName>
                                        </p:attrNameLst>
                                      </p:cBhvr>
                                      <p:tavLst>
                                        <p:tav tm="0">
                                          <p:val>
                                            <p:fltVal val="0"/>
                                          </p:val>
                                        </p:tav>
                                        <p:tav tm="100000">
                                          <p:val>
                                            <p:strVal val="#ppt_w"/>
                                          </p:val>
                                        </p:tav>
                                      </p:tavLst>
                                    </p:anim>
                                    <p:anim calcmode="lin" valueType="num">
                                      <p:cBhvr>
                                        <p:cTn id="15" dur="500" fill="hold"/>
                                        <p:tgtEl>
                                          <p:spTgt spid="1050657"/>
                                        </p:tgtEl>
                                        <p:attrNameLst>
                                          <p:attrName>ppt_h</p:attrName>
                                        </p:attrNameLst>
                                      </p:cBhvr>
                                      <p:tavLst>
                                        <p:tav tm="0">
                                          <p:val>
                                            <p:fltVal val="0"/>
                                          </p:val>
                                        </p:tav>
                                        <p:tav tm="100000">
                                          <p:val>
                                            <p:strVal val="#ppt_h"/>
                                          </p:val>
                                        </p:tav>
                                      </p:tavLst>
                                    </p:anim>
                                    <p:animEffect transition="in" filter="fade">
                                      <p:cBhvr>
                                        <p:cTn id="16" dur="500"/>
                                        <p:tgtEl>
                                          <p:spTgt spid="1050657"/>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50658"/>
                                        </p:tgtEl>
                                        <p:attrNameLst>
                                          <p:attrName>style.visibility</p:attrName>
                                        </p:attrNameLst>
                                      </p:cBhvr>
                                      <p:to>
                                        <p:strVal val="visible"/>
                                      </p:to>
                                    </p:set>
                                    <p:anim calcmode="lin" valueType="num">
                                      <p:cBhvr>
                                        <p:cTn id="20" dur="500" fill="hold"/>
                                        <p:tgtEl>
                                          <p:spTgt spid="1050658"/>
                                        </p:tgtEl>
                                        <p:attrNameLst>
                                          <p:attrName>ppt_w</p:attrName>
                                        </p:attrNameLst>
                                      </p:cBhvr>
                                      <p:tavLst>
                                        <p:tav tm="0">
                                          <p:val>
                                            <p:fltVal val="0"/>
                                          </p:val>
                                        </p:tav>
                                        <p:tav tm="100000">
                                          <p:val>
                                            <p:strVal val="#ppt_w"/>
                                          </p:val>
                                        </p:tav>
                                      </p:tavLst>
                                    </p:anim>
                                    <p:anim calcmode="lin" valueType="num">
                                      <p:cBhvr>
                                        <p:cTn id="21" dur="500" fill="hold"/>
                                        <p:tgtEl>
                                          <p:spTgt spid="1050658"/>
                                        </p:tgtEl>
                                        <p:attrNameLst>
                                          <p:attrName>ppt_h</p:attrName>
                                        </p:attrNameLst>
                                      </p:cBhvr>
                                      <p:tavLst>
                                        <p:tav tm="0">
                                          <p:val>
                                            <p:fltVal val="0"/>
                                          </p:val>
                                        </p:tav>
                                        <p:tav tm="100000">
                                          <p:val>
                                            <p:strVal val="#ppt_h"/>
                                          </p:val>
                                        </p:tav>
                                      </p:tavLst>
                                    </p:anim>
                                    <p:animEffect transition="in" filter="fade">
                                      <p:cBhvr>
                                        <p:cTn id="22" dur="500"/>
                                        <p:tgtEl>
                                          <p:spTgt spid="1050658"/>
                                        </p:tgtEl>
                                      </p:cBhvr>
                                    </p:animEffect>
                                  </p:childTnLst>
                                </p:cTn>
                              </p:par>
                            </p:childTnLst>
                          </p:cTn>
                        </p:par>
                        <p:par>
                          <p:cTn id="23" fill="hold">
                            <p:stCondLst>
                              <p:cond delay="1500"/>
                            </p:stCondLst>
                            <p:childTnLst>
                              <p:par>
                                <p:cTn id="24" presetID="34" presetClass="entr" presetSubtype="0" fill="hold" grpId="0" nodeType="afterEffect">
                                  <p:stCondLst>
                                    <p:cond delay="0"/>
                                  </p:stCondLst>
                                  <p:childTnLst>
                                    <p:set>
                                      <p:cBhvr>
                                        <p:cTn id="25" dur="1" fill="hold">
                                          <p:stCondLst>
                                            <p:cond delay="0"/>
                                          </p:stCondLst>
                                        </p:cTn>
                                        <p:tgtEl>
                                          <p:spTgt spid="1050659"/>
                                        </p:tgtEl>
                                        <p:attrNameLst>
                                          <p:attrName>style.visibility</p:attrName>
                                        </p:attrNameLst>
                                      </p:cBhvr>
                                      <p:to>
                                        <p:strVal val="visible"/>
                                      </p:to>
                                    </p:set>
                                    <p:anim from="(-#ppt_w/2)" to="(#ppt_x)" calcmode="lin" valueType="num">
                                      <p:cBhvr>
                                        <p:cTn id="26" dur="600" fill="hold">
                                          <p:stCondLst>
                                            <p:cond delay="0"/>
                                          </p:stCondLst>
                                        </p:cTn>
                                        <p:tgtEl>
                                          <p:spTgt spid="1050659"/>
                                        </p:tgtEl>
                                        <p:attrNameLst>
                                          <p:attrName>ppt_x</p:attrName>
                                        </p:attrNameLst>
                                      </p:cBhvr>
                                    </p:anim>
                                    <p:anim from="0" to="-1.0" calcmode="lin" valueType="num">
                                      <p:cBhvr>
                                        <p:cTn id="27" dur="200" decel="50000" autoRev="1" fill="hold">
                                          <p:stCondLst>
                                            <p:cond delay="600"/>
                                          </p:stCondLst>
                                        </p:cTn>
                                        <p:tgtEl>
                                          <p:spTgt spid="1050659"/>
                                        </p:tgtEl>
                                        <p:attrNameLst>
                                          <p:attrName>xshear</p:attrName>
                                        </p:attrNameLst>
                                      </p:cBhvr>
                                    </p:anim>
                                    <p:animScale>
                                      <p:cBhvr>
                                        <p:cTn id="28" dur="200" decel="100000" autoRev="1" fill="hold">
                                          <p:stCondLst>
                                            <p:cond delay="600"/>
                                          </p:stCondLst>
                                        </p:cTn>
                                        <p:tgtEl>
                                          <p:spTgt spid="1050659"/>
                                        </p:tgtEl>
                                      </p:cBhvr>
                                      <p:from x="100000" y="100000"/>
                                      <p:to x="80000" y="100000"/>
                                    </p:animScale>
                                    <p:anim by="(#ppt_h/3+#ppt_w*0.1)" calcmode="lin" valueType="num">
                                      <p:cBhvr additive="sum">
                                        <p:cTn id="29" dur="200" decel="100000" autoRev="1" fill="hold">
                                          <p:stCondLst>
                                            <p:cond delay="600"/>
                                          </p:stCondLst>
                                        </p:cTn>
                                        <p:tgtEl>
                                          <p:spTgt spid="105065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657" grpId="0"/>
      <p:bldP spid="1050658" grpId="0"/>
      <p:bldP spid="105065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99"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699" name="组合 39"/>
          <p:cNvGrpSpPr/>
          <p:nvPr/>
        </p:nvGrpSpPr>
        <p:grpSpPr>
          <a:xfrm>
            <a:off x="1187624" y="195486"/>
            <a:ext cx="1515760" cy="72008"/>
            <a:chOff x="539552" y="195486"/>
            <a:chExt cx="1482080" cy="72008"/>
          </a:xfrm>
        </p:grpSpPr>
        <p:sp>
          <p:nvSpPr>
            <p:cNvPr id="1050700"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701"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0702" name="TextBox 6"/>
          <p:cNvSpPr/>
          <p:nvPr/>
        </p:nvSpPr>
        <p:spPr>
          <a:xfrm>
            <a:off x="437515" y="737870"/>
            <a:ext cx="4267200" cy="1799590"/>
          </a:xfrm>
          <a:prstGeom prst="rect">
            <a:avLst/>
          </a:prstGeom>
          <a:noFill/>
          <a:ln w="9525">
            <a:noFill/>
          </a:ln>
        </p:spPr>
        <p:txBody>
          <a:bodyPr anchor="t">
            <a:spAutoFit/>
          </a:bodyPr>
          <a:lstStyle/>
          <a:p>
            <a:pPr indent="0" fontAlgn="auto">
              <a:lnSpc>
                <a:spcPct val="150000"/>
              </a:lnSpc>
              <a:spcBef>
                <a:spcPts val="0"/>
              </a:spcBef>
              <a:buClr>
                <a:schemeClr val="bg2"/>
              </a:buClr>
              <a:buSzPct val="75000"/>
              <a:buFont typeface="Wingdings" panose="05000000000000000000" pitchFamily="2" charset="2"/>
              <a:buNone/>
            </a:pPr>
            <a:r>
              <a:rPr lang="zh-CN" altLang="en-US" sz="1400" b="1" dirty="0">
                <a:solidFill>
                  <a:srgbClr val="E74C2E"/>
                </a:solidFill>
                <a:latin typeface="微软雅黑" panose="020B0503020204020204" pitchFamily="34" charset="-122"/>
                <a:ea typeface="微软雅黑" panose="020B0503020204020204" pitchFamily="34" charset="-122"/>
                <a:sym typeface="+mn-ea"/>
              </a:rPr>
              <a:t>高温</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指最高气温达</a:t>
            </a:r>
            <a:r>
              <a:rPr lang="en-US" altLang="zh-CN" sz="1200" b="1">
                <a:solidFill>
                  <a:schemeClr val="tx1">
                    <a:lumMod val="75000"/>
                    <a:lumOff val="25000"/>
                  </a:schemeClr>
                </a:solidFill>
                <a:latin typeface="微软雅黑" panose="020B0503020204020204" pitchFamily="34" charset="-122"/>
                <a:ea typeface="微软雅黑" panose="020B0503020204020204" pitchFamily="34" charset="-122"/>
                <a:sym typeface="+mn-ea"/>
              </a:rPr>
              <a:t>35℃</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以上的天气现象，连续高温酷暑造成人体不适，影响生理、心理健康，甚至引发病或疾死亡；高温作业是指在高气温或高温高湿或强热辐射条件下进行的作业，通常分为三种类型</a:t>
            </a:r>
            <a:r>
              <a:rPr lang="zh-CN" altLang="en-US" sz="1200" b="1" dirty="0">
                <a:solidFill>
                  <a:srgbClr val="E74C2E"/>
                </a:solidFill>
                <a:latin typeface="微软雅黑" panose="020B0503020204020204" pitchFamily="34" charset="-122"/>
                <a:ea typeface="微软雅黑" panose="020B0503020204020204" pitchFamily="34" charset="-122"/>
                <a:sym typeface="+mn-ea"/>
              </a:rPr>
              <a:t>①高温、热辐射作业 ②高温、高湿作业 ③夏季露天作业  </a:t>
            </a:r>
          </a:p>
          <a:p>
            <a:pPr indent="0" fontAlgn="auto">
              <a:lnSpc>
                <a:spcPct val="150000"/>
              </a:lnSpc>
              <a:spcBef>
                <a:spcPts val="0"/>
              </a:spcBef>
              <a:buClr>
                <a:schemeClr val="bg2"/>
              </a:buClr>
              <a:buSzPct val="75000"/>
              <a:buFont typeface="Wingdings" panose="05000000000000000000" pitchFamily="2" charset="2"/>
              <a:buNone/>
            </a:pPr>
            <a:endParaRPr lang="zh-CN" altLang="en-US" sz="1200" b="1" noProof="0" dirty="0">
              <a:ln>
                <a:noFill/>
              </a:ln>
              <a:solidFill>
                <a:srgbClr val="E74C2E"/>
              </a:solidFill>
              <a:effectLst/>
              <a:uLnTx/>
              <a:uFillTx/>
              <a:latin typeface="微软雅黑" panose="020B0503020204020204" pitchFamily="34" charset="-122"/>
              <a:ea typeface="微软雅黑" panose="020B0503020204020204" pitchFamily="34" charset="-122"/>
              <a:sym typeface="+mn-ea"/>
            </a:endParaRPr>
          </a:p>
        </p:txBody>
      </p:sp>
      <p:sp>
        <p:nvSpPr>
          <p:cNvPr id="1050703" name="TextBox 6"/>
          <p:cNvSpPr/>
          <p:nvPr/>
        </p:nvSpPr>
        <p:spPr>
          <a:xfrm>
            <a:off x="441325" y="2318385"/>
            <a:ext cx="4267200" cy="1660525"/>
          </a:xfrm>
          <a:prstGeom prst="rect">
            <a:avLst/>
          </a:prstGeom>
          <a:noFill/>
          <a:ln w="9525">
            <a:noFill/>
          </a:ln>
        </p:spPr>
        <p:txBody>
          <a:bodyPr wrap="square" anchor="t">
            <a:spAutoFit/>
          </a:bodyPr>
          <a:lstStyle/>
          <a:p>
            <a:pPr fontAlgn="auto">
              <a:lnSpc>
                <a:spcPts val="2040"/>
              </a:lnSpc>
            </a:pPr>
            <a:r>
              <a:rPr lang="zh-CN" altLang="en-US" sz="1200" b="1" dirty="0">
                <a:solidFill>
                  <a:srgbClr val="E74C2E"/>
                </a:solidFill>
                <a:latin typeface="微软雅黑" panose="020B0503020204020204" pitchFamily="34" charset="-122"/>
                <a:ea typeface="微软雅黑" panose="020B0503020204020204" pitchFamily="34" charset="-122"/>
                <a:sym typeface="+mn-ea"/>
              </a:rPr>
              <a:t>日射病</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高温辐射直接作用与人的头部引发的。从而使人产生剧烈的头痛、头晕、眼花、耳鸣、恶心、呕吐等症状。</a:t>
            </a:r>
          </a:p>
          <a:p>
            <a:pPr fontAlgn="auto">
              <a:lnSpc>
                <a:spcPts val="2040"/>
              </a:lnSpc>
            </a:pPr>
            <a:r>
              <a:rPr lang="zh-CN" altLang="en-US" sz="1200" b="1" dirty="0">
                <a:solidFill>
                  <a:srgbClr val="E74C2E"/>
                </a:solidFill>
                <a:latin typeface="微软雅黑" panose="020B0503020204020204" pitchFamily="34" charset="-122"/>
                <a:ea typeface="微软雅黑" panose="020B0503020204020204" pitchFamily="34" charset="-122"/>
                <a:sym typeface="+mn-ea"/>
              </a:rPr>
              <a:t>中暑</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大量出汗而皮肤发凉，面色苍白或发红；脉搏微弱；体温有可能保持正常或升高；昏迷，呕吐，疲惫无力或头痛等</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p>
          <a:p>
            <a:pPr fontAlgn="auto">
              <a:lnSpc>
                <a:spcPts val="2040"/>
              </a:lnSpc>
            </a:pPr>
            <a:r>
              <a:rPr lang="zh-CN" altLang="en-US" sz="1200" b="1" dirty="0">
                <a:solidFill>
                  <a:srgbClr val="E74C2E"/>
                </a:solidFill>
                <a:latin typeface="微软雅黑" panose="020B0503020204020204" pitchFamily="34" charset="-122"/>
                <a:ea typeface="微软雅黑" panose="020B0503020204020204" pitchFamily="34" charset="-122"/>
                <a:sym typeface="+mn-ea"/>
              </a:rPr>
              <a:t>急性疾病</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皮肤红、热、干；脉搏快而微弱；呼吸快而微弱；有可能失去意识</a:t>
            </a:r>
          </a:p>
        </p:txBody>
      </p:sp>
      <p:sp>
        <p:nvSpPr>
          <p:cNvPr id="1050704" name="TextBox 6"/>
          <p:cNvSpPr/>
          <p:nvPr/>
        </p:nvSpPr>
        <p:spPr>
          <a:xfrm>
            <a:off x="441325" y="4036060"/>
            <a:ext cx="8133080" cy="650240"/>
          </a:xfrm>
          <a:prstGeom prst="rect">
            <a:avLst/>
          </a:prstGeom>
          <a:solidFill>
            <a:srgbClr val="CB3517"/>
          </a:solidFill>
          <a:ln w="9525">
            <a:noFill/>
          </a:ln>
        </p:spPr>
        <p:txBody>
          <a:bodyPr wrap="square" anchor="t">
            <a:spAutoFit/>
          </a:bodyPr>
          <a:lstStyle/>
          <a:p>
            <a:pPr algn="ctr">
              <a:lnSpc>
                <a:spcPct val="130000"/>
              </a:lnSpc>
            </a:pPr>
            <a:r>
              <a:rPr lang="zh-CN" altLang="en-US" sz="1400" b="1" dirty="0">
                <a:solidFill>
                  <a:schemeClr val="bg1"/>
                </a:solidFill>
                <a:latin typeface="微软雅黑" panose="020B0503020204020204" pitchFamily="34" charset="-122"/>
                <a:ea typeface="微软雅黑" panose="020B0503020204020204" pitchFamily="34" charset="-122"/>
                <a:sym typeface="+mn-ea"/>
              </a:rPr>
              <a:t>高温环境中体温调节中枢的兴奋性增高，由此引起的动作的准确性、协调性降低和反应速度减慢、注意力不集中等，容易造成工伤事故发生 </a:t>
            </a:r>
          </a:p>
        </p:txBody>
      </p:sp>
      <p:pic>
        <p:nvPicPr>
          <p:cNvPr id="2097185" name="图片 12" descr="C:\Documents and Settings\Administrator\桌面\新建文件夹\20150714083440466.jpg20150714083440466"/>
          <p:cNvPicPr>
            <a:picLocks noChangeAspect="1"/>
          </p:cNvPicPr>
          <p:nvPr/>
        </p:nvPicPr>
        <p:blipFill>
          <a:blip r:embed="rId3"/>
          <a:srcRect/>
          <a:stretch>
            <a:fillRect/>
          </a:stretch>
        </p:blipFill>
        <p:spPr>
          <a:xfrm>
            <a:off x="4977130" y="921385"/>
            <a:ext cx="3583305" cy="2703830"/>
          </a:xfrm>
          <a:prstGeom prst="rect">
            <a:avLst/>
          </a:prstGeom>
          <a:noFill/>
          <a:ln w="19050" cap="flat" cmpd="sng">
            <a:solidFill>
              <a:schemeClr val="bg1"/>
            </a:solidFill>
            <a:prstDash val="solid"/>
            <a:bevel/>
            <a:headEnd type="none" w="med" len="med"/>
            <a:tailEnd type="none" w="med" len="med"/>
          </a:ln>
        </p:spPr>
      </p:pic>
      <p:sp>
        <p:nvSpPr>
          <p:cNvPr id="1050705" name="TextBox 47"/>
          <p:cNvSpPr txBox="1"/>
          <p:nvPr/>
        </p:nvSpPr>
        <p:spPr>
          <a:xfrm>
            <a:off x="1160780" y="325120"/>
            <a:ext cx="1678305" cy="337185"/>
          </a:xfrm>
          <a:prstGeom prst="rect">
            <a:avLst/>
          </a:prstGeom>
          <a:noFill/>
        </p:spPr>
        <p:txBody>
          <a:bodyPr wrap="square" rtlCol="0">
            <a:spAutoFit/>
          </a:bodyPr>
          <a:lstStyle/>
          <a:p>
            <a:pPr algn="ctr"/>
            <a:r>
              <a:rPr lang="zh-CN" altLang="zh-CN" sz="1600" b="1" dirty="0">
                <a:solidFill>
                  <a:srgbClr val="E74C2E"/>
                </a:solidFill>
                <a:latin typeface="Impact" panose="020B0806030902050204" pitchFamily="34" charset="0"/>
                <a:ea typeface="微软雅黑" panose="020B0503020204020204" pitchFamily="34" charset="-122"/>
              </a:rPr>
              <a:t>高温危害及控制</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097185"/>
                                        </p:tgtEl>
                                        <p:attrNameLst>
                                          <p:attrName>style.visibility</p:attrName>
                                        </p:attrNameLst>
                                      </p:cBhvr>
                                      <p:to>
                                        <p:strVal val="visible"/>
                                      </p:to>
                                    </p:set>
                                    <p:anim calcmode="lin" valueType="num">
                                      <p:cBhvr>
                                        <p:cTn id="7" dur="500" fill="hold"/>
                                        <p:tgtEl>
                                          <p:spTgt spid="2097185"/>
                                        </p:tgtEl>
                                        <p:attrNameLst>
                                          <p:attrName>ppt_w</p:attrName>
                                        </p:attrNameLst>
                                      </p:cBhvr>
                                      <p:tavLst>
                                        <p:tav tm="0">
                                          <p:val>
                                            <p:fltVal val="0"/>
                                          </p:val>
                                        </p:tav>
                                        <p:tav tm="100000">
                                          <p:val>
                                            <p:strVal val="#ppt_w"/>
                                          </p:val>
                                        </p:tav>
                                      </p:tavLst>
                                    </p:anim>
                                    <p:anim calcmode="lin" valueType="num">
                                      <p:cBhvr>
                                        <p:cTn id="8" dur="500" fill="hold"/>
                                        <p:tgtEl>
                                          <p:spTgt spid="2097185"/>
                                        </p:tgtEl>
                                        <p:attrNameLst>
                                          <p:attrName>ppt_h</p:attrName>
                                        </p:attrNameLst>
                                      </p:cBhvr>
                                      <p:tavLst>
                                        <p:tav tm="0">
                                          <p:val>
                                            <p:fltVal val="0"/>
                                          </p:val>
                                        </p:tav>
                                        <p:tav tm="100000">
                                          <p:val>
                                            <p:strVal val="#ppt_h"/>
                                          </p:val>
                                        </p:tav>
                                      </p:tavLst>
                                    </p:anim>
                                    <p:anim calcmode="lin" valueType="num">
                                      <p:cBhvr>
                                        <p:cTn id="9" dur="500" fill="hold"/>
                                        <p:tgtEl>
                                          <p:spTgt spid="2097185"/>
                                        </p:tgtEl>
                                        <p:attrNameLst>
                                          <p:attrName>style.rotation</p:attrName>
                                        </p:attrNameLst>
                                      </p:cBhvr>
                                      <p:tavLst>
                                        <p:tav tm="0">
                                          <p:val>
                                            <p:fltVal val="360"/>
                                          </p:val>
                                        </p:tav>
                                        <p:tav tm="100000">
                                          <p:val>
                                            <p:fltVal val="0"/>
                                          </p:val>
                                        </p:tav>
                                      </p:tavLst>
                                    </p:anim>
                                    <p:animEffect transition="in" filter="fade">
                                      <p:cBhvr>
                                        <p:cTn id="10" dur="500"/>
                                        <p:tgtEl>
                                          <p:spTgt spid="209718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050702"/>
                                        </p:tgtEl>
                                        <p:attrNameLst>
                                          <p:attrName>style.visibility</p:attrName>
                                        </p:attrNameLst>
                                      </p:cBhvr>
                                      <p:to>
                                        <p:strVal val="visible"/>
                                      </p:to>
                                    </p:set>
                                    <p:anim calcmode="lin" valueType="num">
                                      <p:cBhvr>
                                        <p:cTn id="14" dur="500" fill="hold"/>
                                        <p:tgtEl>
                                          <p:spTgt spid="1050702"/>
                                        </p:tgtEl>
                                        <p:attrNameLst>
                                          <p:attrName>ppt_w</p:attrName>
                                        </p:attrNameLst>
                                      </p:cBhvr>
                                      <p:tavLst>
                                        <p:tav tm="0">
                                          <p:val>
                                            <p:fltVal val="0"/>
                                          </p:val>
                                        </p:tav>
                                        <p:tav tm="100000">
                                          <p:val>
                                            <p:strVal val="#ppt_w"/>
                                          </p:val>
                                        </p:tav>
                                      </p:tavLst>
                                    </p:anim>
                                    <p:anim calcmode="lin" valueType="num">
                                      <p:cBhvr>
                                        <p:cTn id="15" dur="500" fill="hold"/>
                                        <p:tgtEl>
                                          <p:spTgt spid="1050702"/>
                                        </p:tgtEl>
                                        <p:attrNameLst>
                                          <p:attrName>ppt_h</p:attrName>
                                        </p:attrNameLst>
                                      </p:cBhvr>
                                      <p:tavLst>
                                        <p:tav tm="0">
                                          <p:val>
                                            <p:fltVal val="0"/>
                                          </p:val>
                                        </p:tav>
                                        <p:tav tm="100000">
                                          <p:val>
                                            <p:strVal val="#ppt_h"/>
                                          </p:val>
                                        </p:tav>
                                      </p:tavLst>
                                    </p:anim>
                                    <p:animEffect transition="in" filter="fade">
                                      <p:cBhvr>
                                        <p:cTn id="16" dur="500"/>
                                        <p:tgtEl>
                                          <p:spTgt spid="1050702"/>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050703"/>
                                        </p:tgtEl>
                                        <p:attrNameLst>
                                          <p:attrName>style.visibility</p:attrName>
                                        </p:attrNameLst>
                                      </p:cBhvr>
                                      <p:to>
                                        <p:strVal val="visible"/>
                                      </p:to>
                                    </p:set>
                                    <p:anim calcmode="lin" valueType="num">
                                      <p:cBhvr>
                                        <p:cTn id="20" dur="500" fill="hold"/>
                                        <p:tgtEl>
                                          <p:spTgt spid="1050703"/>
                                        </p:tgtEl>
                                        <p:attrNameLst>
                                          <p:attrName>ppt_w</p:attrName>
                                        </p:attrNameLst>
                                      </p:cBhvr>
                                      <p:tavLst>
                                        <p:tav tm="0">
                                          <p:val>
                                            <p:fltVal val="0"/>
                                          </p:val>
                                        </p:tav>
                                        <p:tav tm="100000">
                                          <p:val>
                                            <p:strVal val="#ppt_w"/>
                                          </p:val>
                                        </p:tav>
                                      </p:tavLst>
                                    </p:anim>
                                    <p:anim calcmode="lin" valueType="num">
                                      <p:cBhvr>
                                        <p:cTn id="21" dur="500" fill="hold"/>
                                        <p:tgtEl>
                                          <p:spTgt spid="1050703"/>
                                        </p:tgtEl>
                                        <p:attrNameLst>
                                          <p:attrName>ppt_h</p:attrName>
                                        </p:attrNameLst>
                                      </p:cBhvr>
                                      <p:tavLst>
                                        <p:tav tm="0">
                                          <p:val>
                                            <p:fltVal val="0"/>
                                          </p:val>
                                        </p:tav>
                                        <p:tav tm="100000">
                                          <p:val>
                                            <p:strVal val="#ppt_h"/>
                                          </p:val>
                                        </p:tav>
                                      </p:tavLst>
                                    </p:anim>
                                    <p:animEffect transition="in" filter="fade">
                                      <p:cBhvr>
                                        <p:cTn id="22" dur="500"/>
                                        <p:tgtEl>
                                          <p:spTgt spid="1050703"/>
                                        </p:tgtEl>
                                      </p:cBhvr>
                                    </p:animEffect>
                                  </p:childTnLst>
                                </p:cTn>
                              </p:par>
                            </p:childTnLst>
                          </p:cTn>
                        </p:par>
                        <p:par>
                          <p:cTn id="23" fill="hold">
                            <p:stCondLst>
                              <p:cond delay="1500"/>
                            </p:stCondLst>
                            <p:childTnLst>
                              <p:par>
                                <p:cTn id="24" presetID="34" presetClass="entr" presetSubtype="0" fill="hold" grpId="0" nodeType="afterEffect">
                                  <p:stCondLst>
                                    <p:cond delay="0"/>
                                  </p:stCondLst>
                                  <p:childTnLst>
                                    <p:set>
                                      <p:cBhvr>
                                        <p:cTn id="25" dur="1" fill="hold">
                                          <p:stCondLst>
                                            <p:cond delay="0"/>
                                          </p:stCondLst>
                                        </p:cTn>
                                        <p:tgtEl>
                                          <p:spTgt spid="1050704"/>
                                        </p:tgtEl>
                                        <p:attrNameLst>
                                          <p:attrName>style.visibility</p:attrName>
                                        </p:attrNameLst>
                                      </p:cBhvr>
                                      <p:to>
                                        <p:strVal val="visible"/>
                                      </p:to>
                                    </p:set>
                                    <p:anim from="(-#ppt_w/2)" to="(#ppt_x)" calcmode="lin" valueType="num">
                                      <p:cBhvr>
                                        <p:cTn id="26" dur="600" fill="hold">
                                          <p:stCondLst>
                                            <p:cond delay="0"/>
                                          </p:stCondLst>
                                        </p:cTn>
                                        <p:tgtEl>
                                          <p:spTgt spid="1050704"/>
                                        </p:tgtEl>
                                        <p:attrNameLst>
                                          <p:attrName>ppt_x</p:attrName>
                                        </p:attrNameLst>
                                      </p:cBhvr>
                                    </p:anim>
                                    <p:anim from="0" to="-1.0" calcmode="lin" valueType="num">
                                      <p:cBhvr>
                                        <p:cTn id="27" dur="200" decel="50000" autoRev="1" fill="hold">
                                          <p:stCondLst>
                                            <p:cond delay="600"/>
                                          </p:stCondLst>
                                        </p:cTn>
                                        <p:tgtEl>
                                          <p:spTgt spid="1050704"/>
                                        </p:tgtEl>
                                        <p:attrNameLst>
                                          <p:attrName>xshear</p:attrName>
                                        </p:attrNameLst>
                                      </p:cBhvr>
                                    </p:anim>
                                    <p:animScale>
                                      <p:cBhvr>
                                        <p:cTn id="28" dur="200" decel="100000" autoRev="1" fill="hold">
                                          <p:stCondLst>
                                            <p:cond delay="600"/>
                                          </p:stCondLst>
                                        </p:cTn>
                                        <p:tgtEl>
                                          <p:spTgt spid="1050704"/>
                                        </p:tgtEl>
                                      </p:cBhvr>
                                      <p:from x="100000" y="100000"/>
                                      <p:to x="80000" y="100000"/>
                                    </p:animScale>
                                    <p:anim by="(#ppt_h/3+#ppt_w*0.1)" calcmode="lin" valueType="num">
                                      <p:cBhvr additive="sum">
                                        <p:cTn id="29" dur="200" decel="100000" autoRev="1" fill="hold">
                                          <p:stCondLst>
                                            <p:cond delay="600"/>
                                          </p:stCondLst>
                                        </p:cTn>
                                        <p:tgtEl>
                                          <p:spTgt spid="105070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02" grpId="0"/>
      <p:bldP spid="1050703" grpId="0"/>
      <p:bldP spid="105070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768"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721" name="组合 39"/>
          <p:cNvGrpSpPr/>
          <p:nvPr/>
        </p:nvGrpSpPr>
        <p:grpSpPr>
          <a:xfrm>
            <a:off x="1187624" y="195486"/>
            <a:ext cx="1515760" cy="72008"/>
            <a:chOff x="539552" y="195486"/>
            <a:chExt cx="1482080" cy="72008"/>
          </a:xfrm>
        </p:grpSpPr>
        <p:sp>
          <p:nvSpPr>
            <p:cNvPr id="1050769"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770"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0771" name="TextBox 6"/>
          <p:cNvSpPr/>
          <p:nvPr/>
        </p:nvSpPr>
        <p:spPr>
          <a:xfrm>
            <a:off x="441325" y="723265"/>
            <a:ext cx="4267200" cy="3138170"/>
          </a:xfrm>
          <a:prstGeom prst="rect">
            <a:avLst/>
          </a:prstGeom>
          <a:noFill/>
          <a:ln w="9525">
            <a:noFill/>
          </a:ln>
        </p:spPr>
        <p:txBody>
          <a:bodyPr anchor="t">
            <a:spAutoFit/>
          </a:bodyPr>
          <a:lstStyle/>
          <a:p>
            <a:pPr fontAlgn="auto">
              <a:lnSpc>
                <a:spcPct val="150000"/>
              </a:lnSpc>
            </a:pPr>
            <a:r>
              <a:rPr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某人在屋檐下躲雨，看见观音正撑伞走过。说道："观音菩萨，普度一下众生吧，带我一段如何？"</a:t>
            </a:r>
          </a:p>
          <a:p>
            <a:pPr fontAlgn="auto">
              <a:lnSpc>
                <a:spcPct val="150000"/>
              </a:lnSpc>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观音说："我在雨里，你在檐下，而檐下无雨，你不需要我度。"这人立刻跳出檐下，站在雨中："现在我也在雨中了，该度我了吧？"观音说："你在雨中，我也在雨中，我不被淋，因为有伞；你被雨淋，因为无伞。所以不是我度自己，而是伞度我。你要想度，不必找我，请自找伞去！"说完便走了。</a:t>
            </a:r>
          </a:p>
          <a:p>
            <a:pPr fontAlgn="auto">
              <a:lnSpc>
                <a:spcPct val="150000"/>
              </a:lnSpc>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       第二天，这人遇到了难事，便去寺庙里求观音。走进庙里，才发现观音的像前也有一个人在拜，那个人长得和观音一模一样，丝毫不差。这人问："你是观音吗？"那人答道："我正是观音。"这人又问："那你为何还拜自己？"观音笑道："我也遇到了难事，但我知道，求人不如求己。" </a:t>
            </a:r>
          </a:p>
        </p:txBody>
      </p:sp>
      <p:sp>
        <p:nvSpPr>
          <p:cNvPr id="1050772" name="TextBox 6"/>
          <p:cNvSpPr/>
          <p:nvPr/>
        </p:nvSpPr>
        <p:spPr>
          <a:xfrm>
            <a:off x="441325" y="3892550"/>
            <a:ext cx="8133080" cy="650240"/>
          </a:xfrm>
          <a:prstGeom prst="rect">
            <a:avLst/>
          </a:prstGeom>
          <a:solidFill>
            <a:srgbClr val="CB3517"/>
          </a:solidFill>
          <a:ln w="9525">
            <a:noFill/>
          </a:ln>
        </p:spPr>
        <p:txBody>
          <a:bodyPr wrap="square" anchor="t">
            <a:spAutoFit/>
          </a:bodyPr>
          <a:lstStyle/>
          <a:p>
            <a:pPr>
              <a:lnSpc>
                <a:spcPct val="130000"/>
              </a:lnSpc>
            </a:pPr>
            <a:r>
              <a:rPr lang="en-US" altLang="zh-CN"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启示</a:t>
            </a:r>
            <a:r>
              <a:rPr lang="en-US" altLang="zh-CN"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在作业过程中，健康是第一位的，不要过分的依赖别人监管提醒，要自己能够识别作业环境中毒职业危害因素，并自觉佩带个人防护用品，成功者自救。</a:t>
            </a:r>
          </a:p>
        </p:txBody>
      </p:sp>
      <p:pic>
        <p:nvPicPr>
          <p:cNvPr id="2097186" name="图片 12" descr="C:\Users\king\Desktop\20111121032522510.jpg20111121032522510"/>
          <p:cNvPicPr>
            <a:picLocks noChangeAspect="1"/>
          </p:cNvPicPr>
          <p:nvPr/>
        </p:nvPicPr>
        <p:blipFill>
          <a:blip r:embed="rId3"/>
          <a:srcRect/>
          <a:stretch>
            <a:fillRect/>
          </a:stretch>
        </p:blipFill>
        <p:spPr>
          <a:xfrm>
            <a:off x="4851400" y="898097"/>
            <a:ext cx="3759278" cy="2592019"/>
          </a:xfrm>
          <a:prstGeom prst="rect">
            <a:avLst/>
          </a:prstGeom>
          <a:noFill/>
          <a:ln w="19050" cap="flat" cmpd="sng">
            <a:solidFill>
              <a:schemeClr val="bg1"/>
            </a:solidFill>
            <a:prstDash val="solid"/>
            <a:bevel/>
            <a:headEnd type="none" w="med" len="med"/>
            <a:tailEnd type="none" w="med" len="med"/>
          </a:ln>
        </p:spPr>
      </p:pic>
      <p:sp>
        <p:nvSpPr>
          <p:cNvPr id="1050773" name="TextBox 47"/>
          <p:cNvSpPr txBox="1"/>
          <p:nvPr/>
        </p:nvSpPr>
        <p:spPr>
          <a:xfrm>
            <a:off x="1160780" y="325120"/>
            <a:ext cx="1678305" cy="337185"/>
          </a:xfrm>
          <a:prstGeom prst="rect">
            <a:avLst/>
          </a:prstGeom>
          <a:noFill/>
        </p:spPr>
        <p:txBody>
          <a:bodyPr wrap="square" rtlCol="0">
            <a:spAutoFit/>
          </a:bodyPr>
          <a:lstStyle/>
          <a:p>
            <a:pPr algn="ctr"/>
            <a:r>
              <a:rPr lang="zh-CN" altLang="zh-CN" sz="1600" b="1" dirty="0">
                <a:solidFill>
                  <a:srgbClr val="E74C2E"/>
                </a:solidFill>
                <a:latin typeface="Impact" panose="020B0806030902050204" pitchFamily="34" charset="0"/>
                <a:ea typeface="微软雅黑" panose="020B0503020204020204" pitchFamily="34" charset="-122"/>
              </a:rPr>
              <a:t>个体防护措施</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0771"/>
                                        </p:tgtEl>
                                        <p:attrNameLst>
                                          <p:attrName>style.visibility</p:attrName>
                                        </p:attrNameLst>
                                      </p:cBhvr>
                                      <p:to>
                                        <p:strVal val="visible"/>
                                      </p:to>
                                    </p:set>
                                    <p:anim calcmode="lin" valueType="num">
                                      <p:cBhvr>
                                        <p:cTn id="7" dur="500" fill="hold"/>
                                        <p:tgtEl>
                                          <p:spTgt spid="1050771"/>
                                        </p:tgtEl>
                                        <p:attrNameLst>
                                          <p:attrName>ppt_w</p:attrName>
                                        </p:attrNameLst>
                                      </p:cBhvr>
                                      <p:tavLst>
                                        <p:tav tm="0">
                                          <p:val>
                                            <p:fltVal val="0"/>
                                          </p:val>
                                        </p:tav>
                                        <p:tav tm="100000">
                                          <p:val>
                                            <p:strVal val="#ppt_w"/>
                                          </p:val>
                                        </p:tav>
                                      </p:tavLst>
                                    </p:anim>
                                    <p:anim calcmode="lin" valueType="num">
                                      <p:cBhvr>
                                        <p:cTn id="8" dur="500" fill="hold"/>
                                        <p:tgtEl>
                                          <p:spTgt spid="1050771"/>
                                        </p:tgtEl>
                                        <p:attrNameLst>
                                          <p:attrName>ppt_h</p:attrName>
                                        </p:attrNameLst>
                                      </p:cBhvr>
                                      <p:tavLst>
                                        <p:tav tm="0">
                                          <p:val>
                                            <p:fltVal val="0"/>
                                          </p:val>
                                        </p:tav>
                                        <p:tav tm="100000">
                                          <p:val>
                                            <p:strVal val="#ppt_h"/>
                                          </p:val>
                                        </p:tav>
                                      </p:tavLst>
                                    </p:anim>
                                    <p:animEffect transition="in" filter="fade">
                                      <p:cBhvr>
                                        <p:cTn id="9" dur="500"/>
                                        <p:tgtEl>
                                          <p:spTgt spid="1050771"/>
                                        </p:tgtEl>
                                      </p:cBhvr>
                                    </p:animEffect>
                                  </p:childTnLst>
                                </p:cTn>
                              </p:par>
                              <p:par>
                                <p:cTn id="10" presetID="53" presetClass="entr" presetSubtype="16" fill="hold" nodeType="withEffect">
                                  <p:stCondLst>
                                    <p:cond delay="0"/>
                                  </p:stCondLst>
                                  <p:childTnLst>
                                    <p:set>
                                      <p:cBhvr>
                                        <p:cTn id="11" dur="1" fill="hold">
                                          <p:stCondLst>
                                            <p:cond delay="0"/>
                                          </p:stCondLst>
                                        </p:cTn>
                                        <p:tgtEl>
                                          <p:spTgt spid="2097186"/>
                                        </p:tgtEl>
                                        <p:attrNameLst>
                                          <p:attrName>style.visibility</p:attrName>
                                        </p:attrNameLst>
                                      </p:cBhvr>
                                      <p:to>
                                        <p:strVal val="visible"/>
                                      </p:to>
                                    </p:set>
                                    <p:anim calcmode="lin" valueType="num">
                                      <p:cBhvr>
                                        <p:cTn id="12" dur="500" fill="hold"/>
                                        <p:tgtEl>
                                          <p:spTgt spid="2097186"/>
                                        </p:tgtEl>
                                        <p:attrNameLst>
                                          <p:attrName>ppt_w</p:attrName>
                                        </p:attrNameLst>
                                      </p:cBhvr>
                                      <p:tavLst>
                                        <p:tav tm="0">
                                          <p:val>
                                            <p:fltVal val="0"/>
                                          </p:val>
                                        </p:tav>
                                        <p:tav tm="100000">
                                          <p:val>
                                            <p:strVal val="#ppt_w"/>
                                          </p:val>
                                        </p:tav>
                                      </p:tavLst>
                                    </p:anim>
                                    <p:anim calcmode="lin" valueType="num">
                                      <p:cBhvr>
                                        <p:cTn id="13" dur="500" fill="hold"/>
                                        <p:tgtEl>
                                          <p:spTgt spid="2097186"/>
                                        </p:tgtEl>
                                        <p:attrNameLst>
                                          <p:attrName>ppt_h</p:attrName>
                                        </p:attrNameLst>
                                      </p:cBhvr>
                                      <p:tavLst>
                                        <p:tav tm="0">
                                          <p:val>
                                            <p:fltVal val="0"/>
                                          </p:val>
                                        </p:tav>
                                        <p:tav tm="100000">
                                          <p:val>
                                            <p:strVal val="#ppt_h"/>
                                          </p:val>
                                        </p:tav>
                                      </p:tavLst>
                                    </p:anim>
                                    <p:animEffect transition="in" filter="fade">
                                      <p:cBhvr>
                                        <p:cTn id="14" dur="500"/>
                                        <p:tgtEl>
                                          <p:spTgt spid="209718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50772"/>
                                        </p:tgtEl>
                                        <p:attrNameLst>
                                          <p:attrName>style.visibility</p:attrName>
                                        </p:attrNameLst>
                                      </p:cBhvr>
                                      <p:to>
                                        <p:strVal val="visible"/>
                                      </p:to>
                                    </p:set>
                                    <p:anim calcmode="lin" valueType="num">
                                      <p:cBhvr>
                                        <p:cTn id="19" dur="500" fill="hold"/>
                                        <p:tgtEl>
                                          <p:spTgt spid="1050772"/>
                                        </p:tgtEl>
                                        <p:attrNameLst>
                                          <p:attrName>ppt_w</p:attrName>
                                        </p:attrNameLst>
                                      </p:cBhvr>
                                      <p:tavLst>
                                        <p:tav tm="0">
                                          <p:val>
                                            <p:fltVal val="0"/>
                                          </p:val>
                                        </p:tav>
                                        <p:tav tm="100000">
                                          <p:val>
                                            <p:strVal val="#ppt_w"/>
                                          </p:val>
                                        </p:tav>
                                      </p:tavLst>
                                    </p:anim>
                                    <p:anim calcmode="lin" valueType="num">
                                      <p:cBhvr>
                                        <p:cTn id="20" dur="500" fill="hold"/>
                                        <p:tgtEl>
                                          <p:spTgt spid="1050772"/>
                                        </p:tgtEl>
                                        <p:attrNameLst>
                                          <p:attrName>ppt_h</p:attrName>
                                        </p:attrNameLst>
                                      </p:cBhvr>
                                      <p:tavLst>
                                        <p:tav tm="0">
                                          <p:val>
                                            <p:fltVal val="0"/>
                                          </p:val>
                                        </p:tav>
                                        <p:tav tm="100000">
                                          <p:val>
                                            <p:strVal val="#ppt_h"/>
                                          </p:val>
                                        </p:tav>
                                      </p:tavLst>
                                    </p:anim>
                                    <p:animEffect transition="in" filter="fade">
                                      <p:cBhvr>
                                        <p:cTn id="21" dur="500"/>
                                        <p:tgtEl>
                                          <p:spTgt spid="1050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771" grpId="0"/>
      <p:bldP spid="105077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14"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744" name="组合 39"/>
          <p:cNvGrpSpPr/>
          <p:nvPr/>
        </p:nvGrpSpPr>
        <p:grpSpPr>
          <a:xfrm>
            <a:off x="1187624" y="195486"/>
            <a:ext cx="1515760" cy="72008"/>
            <a:chOff x="539552" y="195486"/>
            <a:chExt cx="1482080" cy="72008"/>
          </a:xfrm>
        </p:grpSpPr>
        <p:sp>
          <p:nvSpPr>
            <p:cNvPr id="1050815"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816"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097188" name="图片 12" descr="C:\Documents and Settings\Administrator\桌面\新建文件夹\37d29ad8-91c0-48db-86b9-599d2d77fe0b.jpg37d29ad8-91c0-48db-86b9-599d2d77fe0b"/>
          <p:cNvPicPr>
            <a:picLocks noChangeAspect="1"/>
          </p:cNvPicPr>
          <p:nvPr/>
        </p:nvPicPr>
        <p:blipFill>
          <a:blip r:embed="rId3"/>
          <a:srcRect/>
          <a:stretch>
            <a:fillRect/>
          </a:stretch>
        </p:blipFill>
        <p:spPr>
          <a:xfrm>
            <a:off x="5338445" y="877570"/>
            <a:ext cx="3107055" cy="3519170"/>
          </a:xfrm>
          <a:prstGeom prst="rect">
            <a:avLst/>
          </a:prstGeom>
          <a:noFill/>
          <a:ln w="19050" cap="flat" cmpd="sng">
            <a:solidFill>
              <a:schemeClr val="bg1"/>
            </a:solidFill>
            <a:prstDash val="solid"/>
            <a:bevel/>
            <a:headEnd type="none" w="med" len="med"/>
            <a:tailEnd type="none" w="med" len="med"/>
          </a:ln>
        </p:spPr>
      </p:pic>
      <p:sp>
        <p:nvSpPr>
          <p:cNvPr id="1050817" name="TextBox 47"/>
          <p:cNvSpPr txBox="1"/>
          <p:nvPr/>
        </p:nvSpPr>
        <p:spPr>
          <a:xfrm>
            <a:off x="1160780" y="325120"/>
            <a:ext cx="1678305" cy="337185"/>
          </a:xfrm>
          <a:prstGeom prst="rect">
            <a:avLst/>
          </a:prstGeom>
          <a:noFill/>
        </p:spPr>
        <p:txBody>
          <a:bodyPr wrap="square" rtlCol="0">
            <a:spAutoFit/>
          </a:bodyPr>
          <a:lstStyle/>
          <a:p>
            <a:pPr algn="ctr"/>
            <a:r>
              <a:rPr lang="zh-CN" altLang="zh-CN" sz="1600" b="1" dirty="0">
                <a:solidFill>
                  <a:srgbClr val="E74C2E"/>
                </a:solidFill>
                <a:latin typeface="Impact" panose="020B0806030902050204" pitchFamily="34" charset="0"/>
                <a:ea typeface="微软雅黑" panose="020B0503020204020204" pitchFamily="34" charset="-122"/>
              </a:rPr>
              <a:t>个体防护措施</a:t>
            </a:r>
          </a:p>
        </p:txBody>
      </p:sp>
      <p:grpSp>
        <p:nvGrpSpPr>
          <p:cNvPr id="745" name="组合 3"/>
          <p:cNvGrpSpPr/>
          <p:nvPr/>
        </p:nvGrpSpPr>
        <p:grpSpPr>
          <a:xfrm>
            <a:off x="502285" y="960755"/>
            <a:ext cx="4286250" cy="3357880"/>
            <a:chOff x="678" y="1513"/>
            <a:chExt cx="6750" cy="5288"/>
          </a:xfrm>
        </p:grpSpPr>
        <p:sp>
          <p:nvSpPr>
            <p:cNvPr id="1050818" name="文本框 2"/>
            <p:cNvSpPr txBox="1"/>
            <p:nvPr/>
          </p:nvSpPr>
          <p:spPr>
            <a:xfrm>
              <a:off x="1163" y="1513"/>
              <a:ext cx="4768" cy="669"/>
            </a:xfrm>
            <a:prstGeom prst="rect">
              <a:avLst/>
            </a:prstGeom>
            <a:noFill/>
          </p:spPr>
          <p:txBody>
            <a:bodyPr wrap="none" rtlCol="0" anchor="t">
              <a:spAutoFit/>
            </a:bodyPr>
            <a:lstStyle/>
            <a:p>
              <a:pPr eaLnBrk="1" hangingPunct="1">
                <a:lnSpc>
                  <a:spcPts val="2600"/>
                </a:lnSpc>
              </a:pPr>
              <a:r>
                <a:rPr lang="zh-CN" altLang="en-US" sz="1600" b="1" dirty="0" smtClean="0">
                  <a:solidFill>
                    <a:srgbClr val="E74C2E"/>
                  </a:solidFill>
                  <a:latin typeface="微软雅黑" panose="020B0503020204020204" pitchFamily="34" charset="-122"/>
                  <a:ea typeface="微软雅黑" panose="020B0503020204020204" pitchFamily="34" charset="-122"/>
                  <a:sym typeface="+mn-ea"/>
                </a:rPr>
                <a:t>按照防护部位不同，分类如下：</a:t>
              </a:r>
            </a:p>
          </p:txBody>
        </p:sp>
        <p:sp>
          <p:nvSpPr>
            <p:cNvPr id="1050819" name="矩形 15"/>
            <p:cNvSpPr/>
            <p:nvPr/>
          </p:nvSpPr>
          <p:spPr>
            <a:xfrm>
              <a:off x="678" y="2295"/>
              <a:ext cx="6750" cy="4506"/>
            </a:xfrm>
            <a:prstGeom prst="rect">
              <a:avLst/>
            </a:prstGeom>
          </p:spPr>
          <p:txBody>
            <a:bodyPr wrap="square">
              <a:spAutoFit/>
            </a:bodyPr>
            <a:lstStyle/>
            <a:p>
              <a:pPr marL="742950" lvl="1" indent="-285750" fontAlgn="auto">
                <a:lnSpc>
                  <a:spcPts val="2400"/>
                </a:lnSpc>
                <a:buClr>
                  <a:srgbClr val="E74C2E"/>
                </a:buClr>
                <a:buFont typeface="Wingdings" panose="05000000000000000000" charset="0"/>
                <a:buChar char=""/>
              </a:pPr>
              <a:r>
                <a:rPr lang="zh-CN" altLang="en-US" sz="1400" b="1" i="0" dirty="0" smtClean="0">
                  <a:solidFill>
                    <a:schemeClr val="tx1">
                      <a:lumMod val="75000"/>
                      <a:lumOff val="25000"/>
                    </a:schemeClr>
                  </a:solidFill>
                  <a:latin typeface="微软雅黑" panose="020B0503020204020204" pitchFamily="34" charset="-122"/>
                  <a:ea typeface="微软雅黑" panose="020B0503020204020204" pitchFamily="34" charset="-122"/>
                </a:rPr>
                <a:t>头部防护，如安全帽等；</a:t>
              </a:r>
            </a:p>
            <a:p>
              <a:pPr marL="742950" lvl="1" indent="-285750" fontAlgn="auto">
                <a:lnSpc>
                  <a:spcPts val="2400"/>
                </a:lnSpc>
                <a:buClr>
                  <a:srgbClr val="E74C2E"/>
                </a:buClr>
                <a:buFont typeface="Wingdings" panose="05000000000000000000" charset="0"/>
                <a:buChar char=""/>
              </a:pPr>
              <a:r>
                <a:rPr lang="zh-CN" altLang="en-US" sz="1400" b="1" i="0" dirty="0" smtClean="0">
                  <a:solidFill>
                    <a:schemeClr val="tx1">
                      <a:lumMod val="75000"/>
                      <a:lumOff val="25000"/>
                    </a:schemeClr>
                  </a:solidFill>
                  <a:latin typeface="微软雅黑" panose="020B0503020204020204" pitchFamily="34" charset="-122"/>
                  <a:ea typeface="微软雅黑" panose="020B0503020204020204" pitchFamily="34" charset="-122"/>
                </a:rPr>
                <a:t>眼面部防护，如护目镜等；</a:t>
              </a:r>
            </a:p>
            <a:p>
              <a:pPr marL="742950" lvl="1" indent="-285750" fontAlgn="auto">
                <a:lnSpc>
                  <a:spcPts val="2400"/>
                </a:lnSpc>
                <a:buClr>
                  <a:srgbClr val="E74C2E"/>
                </a:buClr>
                <a:buFont typeface="Wingdings" panose="05000000000000000000" charset="0"/>
                <a:buChar char=""/>
              </a:pPr>
              <a:r>
                <a:rPr lang="zh-CN" altLang="en-US" sz="1400" b="1" i="0" dirty="0" smtClean="0">
                  <a:solidFill>
                    <a:schemeClr val="tx1">
                      <a:lumMod val="75000"/>
                      <a:lumOff val="25000"/>
                    </a:schemeClr>
                  </a:solidFill>
                  <a:latin typeface="微软雅黑" panose="020B0503020204020204" pitchFamily="34" charset="-122"/>
                  <a:ea typeface="微软雅黑" panose="020B0503020204020204" pitchFamily="34" charset="-122"/>
                </a:rPr>
                <a:t>听力防护，如耳塞等；</a:t>
              </a:r>
            </a:p>
            <a:p>
              <a:pPr marL="742950" lvl="1" indent="-285750" fontAlgn="auto">
                <a:lnSpc>
                  <a:spcPts val="2400"/>
                </a:lnSpc>
                <a:buClr>
                  <a:srgbClr val="E74C2E"/>
                </a:buClr>
                <a:buFont typeface="Wingdings" panose="05000000000000000000" charset="0"/>
                <a:buChar char=""/>
              </a:pPr>
              <a:r>
                <a:rPr lang="zh-CN" altLang="en-US" sz="1400" b="1" i="0" dirty="0" smtClean="0">
                  <a:solidFill>
                    <a:schemeClr val="tx1">
                      <a:lumMod val="75000"/>
                      <a:lumOff val="25000"/>
                    </a:schemeClr>
                  </a:solidFill>
                  <a:latin typeface="微软雅黑" panose="020B0503020204020204" pitchFamily="34" charset="-122"/>
                  <a:ea typeface="微软雅黑" panose="020B0503020204020204" pitchFamily="34" charset="-122"/>
                </a:rPr>
                <a:t>呼吸防护，如防尘、防毒面罩等；</a:t>
              </a:r>
            </a:p>
            <a:p>
              <a:pPr marL="742950" lvl="1" indent="-285750" fontAlgn="auto">
                <a:lnSpc>
                  <a:spcPts val="2400"/>
                </a:lnSpc>
                <a:buClr>
                  <a:srgbClr val="E74C2E"/>
                </a:buClr>
                <a:buFont typeface="Wingdings" panose="05000000000000000000" charset="0"/>
                <a:buChar char=""/>
              </a:pPr>
              <a:r>
                <a:rPr lang="zh-CN" altLang="en-US" sz="1400" b="1" i="0" dirty="0" smtClean="0">
                  <a:solidFill>
                    <a:schemeClr val="tx1">
                      <a:lumMod val="75000"/>
                      <a:lumOff val="25000"/>
                    </a:schemeClr>
                  </a:solidFill>
                  <a:latin typeface="微软雅黑" panose="020B0503020204020204" pitchFamily="34" charset="-122"/>
                  <a:ea typeface="微软雅黑" panose="020B0503020204020204" pitchFamily="34" charset="-122"/>
                </a:rPr>
                <a:t>手部防护，如防酸碱手套等；</a:t>
              </a:r>
            </a:p>
            <a:p>
              <a:pPr marL="742950" lvl="1" indent="-285750" fontAlgn="auto">
                <a:lnSpc>
                  <a:spcPts val="2400"/>
                </a:lnSpc>
                <a:buClr>
                  <a:srgbClr val="E74C2E"/>
                </a:buClr>
                <a:buFont typeface="Wingdings" panose="05000000000000000000" charset="0"/>
                <a:buChar char=""/>
              </a:pPr>
              <a:r>
                <a:rPr lang="zh-CN" altLang="en-US" sz="1400" b="1" i="0" dirty="0" smtClean="0">
                  <a:solidFill>
                    <a:schemeClr val="tx1">
                      <a:lumMod val="75000"/>
                      <a:lumOff val="25000"/>
                    </a:schemeClr>
                  </a:solidFill>
                  <a:latin typeface="微软雅黑" panose="020B0503020204020204" pitchFamily="34" charset="-122"/>
                  <a:ea typeface="微软雅黑" panose="020B0503020204020204" pitchFamily="34" charset="-122"/>
                </a:rPr>
                <a:t>足部防护，如防砸安全鞋等；</a:t>
              </a:r>
            </a:p>
            <a:p>
              <a:pPr marL="742950" lvl="1" indent="-285750" fontAlgn="auto">
                <a:lnSpc>
                  <a:spcPts val="2400"/>
                </a:lnSpc>
                <a:buClr>
                  <a:srgbClr val="E74C2E"/>
                </a:buClr>
                <a:buFont typeface="Wingdings" panose="05000000000000000000" charset="0"/>
                <a:buChar char=""/>
              </a:pPr>
              <a:r>
                <a:rPr lang="zh-CN" altLang="en-US" sz="1400" b="1" i="0" dirty="0" smtClean="0">
                  <a:solidFill>
                    <a:schemeClr val="tx1">
                      <a:lumMod val="75000"/>
                      <a:lumOff val="25000"/>
                    </a:schemeClr>
                  </a:solidFill>
                  <a:latin typeface="微软雅黑" panose="020B0503020204020204" pitchFamily="34" charset="-122"/>
                  <a:ea typeface="微软雅黑" panose="020B0503020204020204" pitchFamily="34" charset="-122"/>
                </a:rPr>
                <a:t>躯体防护，如各种防护服等；</a:t>
              </a:r>
            </a:p>
            <a:p>
              <a:pPr marL="742950" lvl="1" indent="-285750" fontAlgn="auto">
                <a:lnSpc>
                  <a:spcPts val="2400"/>
                </a:lnSpc>
                <a:buClr>
                  <a:srgbClr val="E74C2E"/>
                </a:buClr>
                <a:buFont typeface="Wingdings" panose="05000000000000000000" charset="0"/>
                <a:buChar char=""/>
              </a:pPr>
              <a:r>
                <a:rPr lang="zh-CN" altLang="en-US" sz="1400" b="1" i="0" dirty="0" smtClean="0">
                  <a:solidFill>
                    <a:schemeClr val="tx1">
                      <a:lumMod val="75000"/>
                      <a:lumOff val="25000"/>
                    </a:schemeClr>
                  </a:solidFill>
                  <a:latin typeface="微软雅黑" panose="020B0503020204020204" pitchFamily="34" charset="-122"/>
                  <a:ea typeface="微软雅黑" panose="020B0503020204020204" pitchFamily="34" charset="-122"/>
                </a:rPr>
                <a:t>坠落防护，如安全带、安全网等；</a:t>
              </a:r>
            </a:p>
            <a:p>
              <a:pPr marL="742950" lvl="1" indent="-285750" fontAlgn="auto">
                <a:lnSpc>
                  <a:spcPts val="2400"/>
                </a:lnSpc>
                <a:buClr>
                  <a:srgbClr val="E74C2E"/>
                </a:buClr>
                <a:buFont typeface="Wingdings" panose="05000000000000000000" charset="0"/>
                <a:buChar char=""/>
              </a:pPr>
              <a:r>
                <a:rPr lang="zh-CN" altLang="en-US" sz="1400" b="1" i="0" dirty="0" smtClean="0">
                  <a:solidFill>
                    <a:schemeClr val="tx1">
                      <a:lumMod val="75000"/>
                      <a:lumOff val="25000"/>
                    </a:schemeClr>
                  </a:solidFill>
                  <a:latin typeface="微软雅黑" panose="020B0503020204020204" pitchFamily="34" charset="-122"/>
                  <a:ea typeface="微软雅黑" panose="020B0503020204020204" pitchFamily="34" charset="-122"/>
                </a:rPr>
                <a:t>皮肤防护，如皮肤防护膜等；</a:t>
              </a: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45"/>
                                        </p:tgtEl>
                                        <p:attrNameLst>
                                          <p:attrName>style.visibility</p:attrName>
                                        </p:attrNameLst>
                                      </p:cBhvr>
                                      <p:to>
                                        <p:strVal val="visible"/>
                                      </p:to>
                                    </p:set>
                                    <p:anim calcmode="lin" valueType="num">
                                      <p:cBhvr>
                                        <p:cTn id="7" dur="500" fill="hold"/>
                                        <p:tgtEl>
                                          <p:spTgt spid="745"/>
                                        </p:tgtEl>
                                        <p:attrNameLst>
                                          <p:attrName>ppt_w</p:attrName>
                                        </p:attrNameLst>
                                      </p:cBhvr>
                                      <p:tavLst>
                                        <p:tav tm="0">
                                          <p:val>
                                            <p:fltVal val="0"/>
                                          </p:val>
                                        </p:tav>
                                        <p:tav tm="100000">
                                          <p:val>
                                            <p:strVal val="#ppt_w"/>
                                          </p:val>
                                        </p:tav>
                                      </p:tavLst>
                                    </p:anim>
                                    <p:anim calcmode="lin" valueType="num">
                                      <p:cBhvr>
                                        <p:cTn id="8" dur="500" fill="hold"/>
                                        <p:tgtEl>
                                          <p:spTgt spid="745"/>
                                        </p:tgtEl>
                                        <p:attrNameLst>
                                          <p:attrName>ppt_h</p:attrName>
                                        </p:attrNameLst>
                                      </p:cBhvr>
                                      <p:tavLst>
                                        <p:tav tm="0">
                                          <p:val>
                                            <p:fltVal val="0"/>
                                          </p:val>
                                        </p:tav>
                                        <p:tav tm="100000">
                                          <p:val>
                                            <p:strVal val="#ppt_h"/>
                                          </p:val>
                                        </p:tav>
                                      </p:tavLst>
                                    </p:anim>
                                    <p:animEffect transition="in" filter="fade">
                                      <p:cBhvr>
                                        <p:cTn id="9" dur="500"/>
                                        <p:tgtEl>
                                          <p:spTgt spid="74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97188"/>
                                        </p:tgtEl>
                                        <p:attrNameLst>
                                          <p:attrName>style.visibility</p:attrName>
                                        </p:attrNameLst>
                                      </p:cBhvr>
                                      <p:to>
                                        <p:strVal val="visible"/>
                                      </p:to>
                                    </p:set>
                                    <p:anim calcmode="lin" valueType="num">
                                      <p:cBhvr>
                                        <p:cTn id="13" dur="500" fill="hold"/>
                                        <p:tgtEl>
                                          <p:spTgt spid="2097188"/>
                                        </p:tgtEl>
                                        <p:attrNameLst>
                                          <p:attrName>ppt_w</p:attrName>
                                        </p:attrNameLst>
                                      </p:cBhvr>
                                      <p:tavLst>
                                        <p:tav tm="0">
                                          <p:val>
                                            <p:fltVal val="0"/>
                                          </p:val>
                                        </p:tav>
                                        <p:tav tm="100000">
                                          <p:val>
                                            <p:strVal val="#ppt_w"/>
                                          </p:val>
                                        </p:tav>
                                      </p:tavLst>
                                    </p:anim>
                                    <p:anim calcmode="lin" valueType="num">
                                      <p:cBhvr>
                                        <p:cTn id="14" dur="500" fill="hold"/>
                                        <p:tgtEl>
                                          <p:spTgt spid="2097188"/>
                                        </p:tgtEl>
                                        <p:attrNameLst>
                                          <p:attrName>ppt_h</p:attrName>
                                        </p:attrNameLst>
                                      </p:cBhvr>
                                      <p:tavLst>
                                        <p:tav tm="0">
                                          <p:val>
                                            <p:fltVal val="0"/>
                                          </p:val>
                                        </p:tav>
                                        <p:tav tm="100000">
                                          <p:val>
                                            <p:strVal val="#ppt_h"/>
                                          </p:val>
                                        </p:tav>
                                      </p:tavLst>
                                    </p:anim>
                                    <p:animEffect transition="in" filter="fade">
                                      <p:cBhvr>
                                        <p:cTn id="15" dur="500"/>
                                        <p:tgtEl>
                                          <p:spTgt spid="209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823"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749" name="组合 39"/>
          <p:cNvGrpSpPr/>
          <p:nvPr/>
        </p:nvGrpSpPr>
        <p:grpSpPr>
          <a:xfrm>
            <a:off x="1187624" y="195486"/>
            <a:ext cx="1515760" cy="72008"/>
            <a:chOff x="539552" y="195486"/>
            <a:chExt cx="1482080" cy="72008"/>
          </a:xfrm>
        </p:grpSpPr>
        <p:sp>
          <p:nvSpPr>
            <p:cNvPr id="1050824"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825"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0826" name="TextBox 47"/>
          <p:cNvSpPr txBox="1"/>
          <p:nvPr/>
        </p:nvSpPr>
        <p:spPr>
          <a:xfrm>
            <a:off x="1160780" y="325120"/>
            <a:ext cx="1678305"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常见警示标志</a:t>
            </a:r>
          </a:p>
        </p:txBody>
      </p:sp>
      <p:grpSp>
        <p:nvGrpSpPr>
          <p:cNvPr id="750" name="组合 13"/>
          <p:cNvGrpSpPr/>
          <p:nvPr/>
        </p:nvGrpSpPr>
        <p:grpSpPr>
          <a:xfrm>
            <a:off x="112782" y="972185"/>
            <a:ext cx="8892662" cy="3564000"/>
            <a:chOff x="-14" y="1644"/>
            <a:chExt cx="14441" cy="5046"/>
          </a:xfrm>
        </p:grpSpPr>
        <p:sp>
          <p:nvSpPr>
            <p:cNvPr id="1050827" name="Rectangle 2"/>
            <p:cNvSpPr/>
            <p:nvPr/>
          </p:nvSpPr>
          <p:spPr>
            <a:xfrm>
              <a:off x="-14" y="1650"/>
              <a:ext cx="2957" cy="2520"/>
            </a:xfrm>
            <a:prstGeom prst="rect">
              <a:avLst/>
            </a:prstGeom>
            <a:blipFill rotWithShape="1">
              <a:blip r:embed="rId3"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828" name="Rectangle 3"/>
            <p:cNvSpPr/>
            <p:nvPr/>
          </p:nvSpPr>
          <p:spPr>
            <a:xfrm>
              <a:off x="-14" y="4164"/>
              <a:ext cx="2957" cy="2520"/>
            </a:xfrm>
            <a:prstGeom prst="rect">
              <a:avLst/>
            </a:prstGeom>
            <a:blipFill rotWithShape="1">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829" name="Rectangle 4"/>
            <p:cNvSpPr/>
            <p:nvPr/>
          </p:nvSpPr>
          <p:spPr>
            <a:xfrm>
              <a:off x="2942" y="1650"/>
              <a:ext cx="2822" cy="2520"/>
            </a:xfrm>
            <a:prstGeom prst="rect">
              <a:avLst/>
            </a:prstGeom>
            <a:blipFill rotWithShape="1">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830" name="Rectangle 5"/>
            <p:cNvSpPr/>
            <p:nvPr/>
          </p:nvSpPr>
          <p:spPr>
            <a:xfrm>
              <a:off x="2942" y="4170"/>
              <a:ext cx="2822" cy="2520"/>
            </a:xfrm>
            <a:prstGeom prst="rect">
              <a:avLst/>
            </a:prstGeom>
            <a:blipFill rotWithShape="1">
              <a:blip r:embed="rId6"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831" name="Rectangle 6"/>
            <p:cNvSpPr/>
            <p:nvPr/>
          </p:nvSpPr>
          <p:spPr>
            <a:xfrm>
              <a:off x="5765" y="1650"/>
              <a:ext cx="2822" cy="2520"/>
            </a:xfrm>
            <a:prstGeom prst="rect">
              <a:avLst/>
            </a:prstGeom>
            <a:blipFill rotWithShape="1">
              <a:blip r:embed="rId7"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832" name="Rectangle 7"/>
            <p:cNvSpPr/>
            <p:nvPr/>
          </p:nvSpPr>
          <p:spPr>
            <a:xfrm>
              <a:off x="5765" y="4164"/>
              <a:ext cx="2822" cy="2520"/>
            </a:xfrm>
            <a:prstGeom prst="rect">
              <a:avLst/>
            </a:prstGeom>
            <a:blipFill rotWithShape="1">
              <a:blip r:embed="rId8"/>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833" name="Rectangle 8"/>
            <p:cNvSpPr/>
            <p:nvPr/>
          </p:nvSpPr>
          <p:spPr>
            <a:xfrm>
              <a:off x="8587" y="1650"/>
              <a:ext cx="2822" cy="2520"/>
            </a:xfrm>
            <a:prstGeom prst="rect">
              <a:avLst/>
            </a:prstGeom>
            <a:blipFill rotWithShape="1">
              <a:blip r:embed="rId9"/>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834" name="Rectangle 9"/>
            <p:cNvSpPr/>
            <p:nvPr/>
          </p:nvSpPr>
          <p:spPr>
            <a:xfrm>
              <a:off x="8587" y="4170"/>
              <a:ext cx="2822" cy="2520"/>
            </a:xfrm>
            <a:prstGeom prst="rect">
              <a:avLst/>
            </a:prstGeom>
            <a:blipFill rotWithShape="1">
              <a:blip r:embed="rId10"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835" name="Rectangle 10"/>
            <p:cNvSpPr/>
            <p:nvPr/>
          </p:nvSpPr>
          <p:spPr>
            <a:xfrm>
              <a:off x="11410" y="1644"/>
              <a:ext cx="3017" cy="2520"/>
            </a:xfrm>
            <a:prstGeom prst="rect">
              <a:avLst/>
            </a:prstGeom>
            <a:blipFill rotWithShape="1">
              <a:blip r:embed="rId11"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836" name="Rectangle 11"/>
            <p:cNvSpPr/>
            <p:nvPr/>
          </p:nvSpPr>
          <p:spPr>
            <a:xfrm>
              <a:off x="11410" y="4158"/>
              <a:ext cx="3017" cy="2520"/>
            </a:xfrm>
            <a:prstGeom prst="rect">
              <a:avLst/>
            </a:prstGeom>
            <a:blipFill rotWithShape="1">
              <a:blip r:embed="rId12"/>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50"/>
                                        </p:tgtEl>
                                        <p:attrNameLst>
                                          <p:attrName>style.visibility</p:attrName>
                                        </p:attrNameLst>
                                      </p:cBhvr>
                                      <p:to>
                                        <p:strVal val="visible"/>
                                      </p:to>
                                    </p:set>
                                    <p:anim calcmode="lin" valueType="num">
                                      <p:cBhvr>
                                        <p:cTn id="7" dur="500" fill="hold"/>
                                        <p:tgtEl>
                                          <p:spTgt spid="750"/>
                                        </p:tgtEl>
                                        <p:attrNameLst>
                                          <p:attrName>ppt_w</p:attrName>
                                        </p:attrNameLst>
                                      </p:cBhvr>
                                      <p:tavLst>
                                        <p:tav tm="0">
                                          <p:val>
                                            <p:fltVal val="0"/>
                                          </p:val>
                                        </p:tav>
                                        <p:tav tm="100000">
                                          <p:val>
                                            <p:strVal val="#ppt_w"/>
                                          </p:val>
                                        </p:tav>
                                      </p:tavLst>
                                    </p:anim>
                                    <p:anim calcmode="lin" valueType="num">
                                      <p:cBhvr>
                                        <p:cTn id="8" dur="500" fill="hold"/>
                                        <p:tgtEl>
                                          <p:spTgt spid="750"/>
                                        </p:tgtEl>
                                        <p:attrNameLst>
                                          <p:attrName>ppt_h</p:attrName>
                                        </p:attrNameLst>
                                      </p:cBhvr>
                                      <p:tavLst>
                                        <p:tav tm="0">
                                          <p:val>
                                            <p:fltVal val="0"/>
                                          </p:val>
                                        </p:tav>
                                        <p:tav tm="100000">
                                          <p:val>
                                            <p:strVal val="#ppt_h"/>
                                          </p:val>
                                        </p:tav>
                                      </p:tavLst>
                                    </p:anim>
                                    <p:animEffect transition="in" filter="fade">
                                      <p:cBhvr>
                                        <p:cTn id="9" dur="500"/>
                                        <p:tgtEl>
                                          <p:spTgt spid="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日期占位符 1"/>
          <p:cNvSpPr>
            <a:spLocks noGrp="1"/>
          </p:cNvSpPr>
          <p:nvPr>
            <p:ph type="dt" sz="half" idx="10"/>
          </p:nvPr>
        </p:nvSpPr>
        <p:spPr/>
        <p:txBody>
          <a:bodyPr/>
          <a:lstStyle/>
          <a:p>
            <a:fld id="{1774D6EE-07C7-4397-97DB-94E2FA13E26A}" type="datetime1">
              <a:rPr lang="zh-CN" altLang="en-US" smtClean="0"/>
              <a:t>2020/8/14</a:t>
            </a:fld>
            <a:endParaRPr lang="zh-CN" altLang="en-US"/>
          </a:p>
        </p:txBody>
      </p:sp>
      <p:cxnSp>
        <p:nvCxnSpPr>
          <p:cNvPr id="3145728" name="直接连接符 54"/>
          <p:cNvCxnSpPr/>
          <p:nvPr/>
        </p:nvCxnSpPr>
        <p:spPr>
          <a:xfrm>
            <a:off x="3366630" y="1954214"/>
            <a:ext cx="1257078"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145729" name="直接连接符 55"/>
          <p:cNvCxnSpPr/>
          <p:nvPr/>
        </p:nvCxnSpPr>
        <p:spPr>
          <a:xfrm>
            <a:off x="3366630" y="2524168"/>
            <a:ext cx="1273769"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3145730" name="直接连接符 56"/>
          <p:cNvCxnSpPr/>
          <p:nvPr/>
        </p:nvCxnSpPr>
        <p:spPr>
          <a:xfrm>
            <a:off x="3366630" y="3094122"/>
            <a:ext cx="1253934" cy="0"/>
          </a:xfrm>
          <a:prstGeom prst="line">
            <a:avLst/>
          </a:prstGeom>
          <a:ln>
            <a:solidFill>
              <a:schemeClr val="bg1">
                <a:lumMod val="65000"/>
              </a:schemeClr>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48624" name="AutoShape 4"/>
          <p:cNvSpPr>
            <a:spLocks noChangeAspect="1" noChangeArrowheads="1" noTextEdit="1"/>
          </p:cNvSpPr>
          <p:nvPr/>
        </p:nvSpPr>
        <p:spPr bwMode="auto">
          <a:xfrm>
            <a:off x="1527761" y="1436960"/>
            <a:ext cx="1868487" cy="2638425"/>
          </a:xfrm>
          <a:prstGeom prst="rect">
            <a:avLst/>
          </a:prstGeom>
          <a:noFill/>
          <a:ln>
            <a:noFill/>
          </a:ln>
        </p:spPr>
        <p:txBody>
          <a:bodyPr vert="horz" wrap="square" lIns="91440" tIns="45720" rIns="91440" bIns="45720" numCol="1" anchor="t" anchorCtr="0" compatLnSpc="1"/>
          <a:lstStyle/>
          <a:p>
            <a:endParaRPr lang="zh-CN" altLang="en-US"/>
          </a:p>
        </p:txBody>
      </p:sp>
      <p:sp>
        <p:nvSpPr>
          <p:cNvPr id="1048625" name="Freeform 6"/>
          <p:cNvSpPr/>
          <p:nvPr/>
        </p:nvSpPr>
        <p:spPr bwMode="auto">
          <a:xfrm>
            <a:off x="1115616" y="1203598"/>
            <a:ext cx="2282219" cy="1355725"/>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9"/>
                  <a:pt x="1353" y="1000"/>
                  <a:pt x="918" y="694"/>
                </a:cubicBezTo>
                <a:cubicBezTo>
                  <a:pt x="483" y="389"/>
                  <a:pt x="0" y="702"/>
                  <a:pt x="0" y="702"/>
                </a:cubicBezTo>
                <a:lnTo>
                  <a:pt x="0" y="313"/>
                </a:lnTo>
                <a:close/>
              </a:path>
            </a:pathLst>
          </a:custGeom>
          <a:solidFill>
            <a:srgbClr val="E74C2E"/>
          </a:solidFill>
          <a:ln>
            <a:noFill/>
          </a:ln>
        </p:spPr>
        <p:txBody>
          <a:bodyPr vert="horz" wrap="square" lIns="91440" tIns="45720" rIns="91440" bIns="45720" numCol="1" anchor="t" anchorCtr="0" compatLnSpc="1"/>
          <a:lstStyle/>
          <a:p>
            <a:endParaRPr lang="zh-CN" altLang="en-US"/>
          </a:p>
        </p:txBody>
      </p:sp>
      <p:sp>
        <p:nvSpPr>
          <p:cNvPr id="1048626" name="Freeform 7"/>
          <p:cNvSpPr/>
          <p:nvPr/>
        </p:nvSpPr>
        <p:spPr bwMode="auto">
          <a:xfrm>
            <a:off x="1115616" y="1779860"/>
            <a:ext cx="2282219" cy="1355725"/>
          </a:xfrm>
          <a:custGeom>
            <a:avLst/>
            <a:gdLst>
              <a:gd name="T0" fmla="*/ 0 w 1645"/>
              <a:gd name="T1" fmla="*/ 313 h 1000"/>
              <a:gd name="T2" fmla="*/ 918 w 1645"/>
              <a:gd name="T3" fmla="*/ 306 h 1000"/>
              <a:gd name="T4" fmla="*/ 1645 w 1645"/>
              <a:gd name="T5" fmla="*/ 319 h 1000"/>
              <a:gd name="T6" fmla="*/ 1645 w 1645"/>
              <a:gd name="T7" fmla="*/ 708 h 1000"/>
              <a:gd name="T8" fmla="*/ 918 w 1645"/>
              <a:gd name="T9" fmla="*/ 695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6"/>
                </a:cubicBezTo>
                <a:cubicBezTo>
                  <a:pt x="1353" y="612"/>
                  <a:pt x="1604" y="360"/>
                  <a:pt x="1645" y="319"/>
                </a:cubicBezTo>
                <a:cubicBezTo>
                  <a:pt x="1645" y="708"/>
                  <a:pt x="1645" y="708"/>
                  <a:pt x="1645" y="708"/>
                </a:cubicBezTo>
                <a:cubicBezTo>
                  <a:pt x="1604" y="749"/>
                  <a:pt x="1353" y="1000"/>
                  <a:pt x="918" y="695"/>
                </a:cubicBezTo>
                <a:cubicBezTo>
                  <a:pt x="483" y="389"/>
                  <a:pt x="0" y="702"/>
                  <a:pt x="0" y="702"/>
                </a:cubicBezTo>
                <a:lnTo>
                  <a:pt x="0" y="313"/>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048627" name="Freeform 8"/>
          <p:cNvSpPr/>
          <p:nvPr/>
        </p:nvSpPr>
        <p:spPr bwMode="auto">
          <a:xfrm>
            <a:off x="1115616" y="2357710"/>
            <a:ext cx="2282219" cy="1354138"/>
          </a:xfrm>
          <a:custGeom>
            <a:avLst/>
            <a:gdLst>
              <a:gd name="T0" fmla="*/ 0 w 1645"/>
              <a:gd name="T1" fmla="*/ 313 h 1000"/>
              <a:gd name="T2" fmla="*/ 918 w 1645"/>
              <a:gd name="T3" fmla="*/ 305 h 1000"/>
              <a:gd name="T4" fmla="*/ 1645 w 1645"/>
              <a:gd name="T5" fmla="*/ 319 h 1000"/>
              <a:gd name="T6" fmla="*/ 1645 w 1645"/>
              <a:gd name="T7" fmla="*/ 708 h 1000"/>
              <a:gd name="T8" fmla="*/ 918 w 1645"/>
              <a:gd name="T9" fmla="*/ 694 h 1000"/>
              <a:gd name="T10" fmla="*/ 0 w 1645"/>
              <a:gd name="T11" fmla="*/ 702 h 1000"/>
              <a:gd name="T12" fmla="*/ 0 w 1645"/>
              <a:gd name="T13" fmla="*/ 313 h 1000"/>
            </a:gdLst>
            <a:ahLst/>
            <a:cxnLst>
              <a:cxn ang="0">
                <a:pos x="T0" y="T1"/>
              </a:cxn>
              <a:cxn ang="0">
                <a:pos x="T2" y="T3"/>
              </a:cxn>
              <a:cxn ang="0">
                <a:pos x="T4" y="T5"/>
              </a:cxn>
              <a:cxn ang="0">
                <a:pos x="T6" y="T7"/>
              </a:cxn>
              <a:cxn ang="0">
                <a:pos x="T8" y="T9"/>
              </a:cxn>
              <a:cxn ang="0">
                <a:pos x="T10" y="T11"/>
              </a:cxn>
              <a:cxn ang="0">
                <a:pos x="T12" y="T13"/>
              </a:cxn>
            </a:cxnLst>
            <a:rect l="0" t="0" r="r" b="b"/>
            <a:pathLst>
              <a:path w="1645" h="1000">
                <a:moveTo>
                  <a:pt x="0" y="313"/>
                </a:moveTo>
                <a:cubicBezTo>
                  <a:pt x="0" y="313"/>
                  <a:pt x="483" y="0"/>
                  <a:pt x="918" y="305"/>
                </a:cubicBezTo>
                <a:cubicBezTo>
                  <a:pt x="1353" y="611"/>
                  <a:pt x="1604" y="360"/>
                  <a:pt x="1645" y="319"/>
                </a:cubicBezTo>
                <a:cubicBezTo>
                  <a:pt x="1645" y="708"/>
                  <a:pt x="1645" y="708"/>
                  <a:pt x="1645" y="708"/>
                </a:cubicBezTo>
                <a:cubicBezTo>
                  <a:pt x="1604" y="748"/>
                  <a:pt x="1353" y="1000"/>
                  <a:pt x="918" y="694"/>
                </a:cubicBezTo>
                <a:cubicBezTo>
                  <a:pt x="483" y="388"/>
                  <a:pt x="0" y="702"/>
                  <a:pt x="0" y="702"/>
                </a:cubicBezTo>
                <a:lnTo>
                  <a:pt x="0" y="313"/>
                </a:lnTo>
                <a:close/>
              </a:path>
            </a:pathLst>
          </a:custGeom>
          <a:solidFill>
            <a:srgbClr val="EB7513"/>
          </a:solidFill>
          <a:ln>
            <a:noFill/>
          </a:ln>
        </p:spPr>
        <p:txBody>
          <a:bodyPr vert="horz" wrap="square" lIns="91440" tIns="45720" rIns="91440" bIns="45720" numCol="1" anchor="t" anchorCtr="0" compatLnSpc="1"/>
          <a:lstStyle/>
          <a:p>
            <a:endParaRPr lang="zh-CN" altLang="en-US"/>
          </a:p>
        </p:txBody>
      </p:sp>
      <p:cxnSp>
        <p:nvCxnSpPr>
          <p:cNvPr id="3145732" name="直接连接符 63"/>
          <p:cNvCxnSpPr/>
          <p:nvPr/>
        </p:nvCxnSpPr>
        <p:spPr>
          <a:xfrm>
            <a:off x="1036955" y="1578610"/>
            <a:ext cx="6985" cy="1784985"/>
          </a:xfrm>
          <a:prstGeom prst="line">
            <a:avLst/>
          </a:prstGeom>
          <a:ln w="38100">
            <a:solidFill>
              <a:srgbClr val="B2B2B2"/>
            </a:solidFill>
          </a:ln>
        </p:spPr>
        <p:style>
          <a:lnRef idx="1">
            <a:schemeClr val="accent1"/>
          </a:lnRef>
          <a:fillRef idx="0">
            <a:schemeClr val="accent1"/>
          </a:fillRef>
          <a:effectRef idx="0">
            <a:schemeClr val="accent1"/>
          </a:effectRef>
          <a:fontRef idx="minor">
            <a:schemeClr val="tx1"/>
          </a:fontRef>
        </p:style>
      </p:cxnSp>
      <p:sp>
        <p:nvSpPr>
          <p:cNvPr id="1048629" name="矩形 64"/>
          <p:cNvSpPr/>
          <p:nvPr/>
        </p:nvSpPr>
        <p:spPr>
          <a:xfrm>
            <a:off x="1187626" y="1695822"/>
            <a:ext cx="693635" cy="246221"/>
          </a:xfrm>
          <a:prstGeom prst="rect">
            <a:avLst/>
          </a:prstGeom>
        </p:spPr>
        <p:txBody>
          <a:bodyPr wrap="square">
            <a:spAutoFit/>
          </a:bodyPr>
          <a:lstStyle/>
          <a:p>
            <a:pPr algn="just">
              <a:lnSpc>
                <a:spcPts val="1200"/>
              </a:lnSpc>
            </a:pPr>
            <a:r>
              <a:rPr lang="en-US" altLang="zh-CN" sz="2400" dirty="0" smtClean="0">
                <a:solidFill>
                  <a:schemeClr val="bg1"/>
                </a:solidFill>
                <a:latin typeface="微软雅黑" panose="020B0503020204020204" pitchFamily="34" charset="-122"/>
                <a:ea typeface="微软雅黑" panose="020B0503020204020204" pitchFamily="34" charset="-122"/>
              </a:rPr>
              <a:t>01</a:t>
            </a:r>
          </a:p>
        </p:txBody>
      </p:sp>
      <p:sp>
        <p:nvSpPr>
          <p:cNvPr id="1048630" name="矩形 65"/>
          <p:cNvSpPr/>
          <p:nvPr/>
        </p:nvSpPr>
        <p:spPr>
          <a:xfrm>
            <a:off x="1187625" y="2235080"/>
            <a:ext cx="693635" cy="243841"/>
          </a:xfrm>
          <a:prstGeom prst="rect">
            <a:avLst/>
          </a:prstGeom>
        </p:spPr>
        <p:txBody>
          <a:bodyPr wrap="square">
            <a:spAutoFit/>
          </a:bodyPr>
          <a:lstStyle/>
          <a:p>
            <a:pPr algn="just">
              <a:lnSpc>
                <a:spcPts val="1200"/>
              </a:lnSpc>
            </a:pPr>
            <a:r>
              <a:rPr lang="en-US" altLang="zh-CN" sz="2400" dirty="0" smtClean="0">
                <a:solidFill>
                  <a:schemeClr val="bg1"/>
                </a:solidFill>
                <a:latin typeface="微软雅黑" panose="020B0503020204020204" pitchFamily="34" charset="-122"/>
                <a:ea typeface="微软雅黑" panose="020B0503020204020204" pitchFamily="34" charset="-122"/>
              </a:rPr>
              <a:t>02</a:t>
            </a:r>
          </a:p>
        </p:txBody>
      </p:sp>
      <p:sp>
        <p:nvSpPr>
          <p:cNvPr id="1048631" name="矩形 66"/>
          <p:cNvSpPr/>
          <p:nvPr/>
        </p:nvSpPr>
        <p:spPr>
          <a:xfrm>
            <a:off x="1187624" y="2809091"/>
            <a:ext cx="693635" cy="243840"/>
          </a:xfrm>
          <a:prstGeom prst="rect">
            <a:avLst/>
          </a:prstGeom>
        </p:spPr>
        <p:txBody>
          <a:bodyPr wrap="square">
            <a:spAutoFit/>
          </a:bodyPr>
          <a:lstStyle/>
          <a:p>
            <a:pPr algn="just">
              <a:lnSpc>
                <a:spcPts val="1200"/>
              </a:lnSpc>
            </a:pPr>
            <a:r>
              <a:rPr lang="en-US" altLang="zh-CN" sz="2400" dirty="0" smtClean="0">
                <a:solidFill>
                  <a:schemeClr val="bg1"/>
                </a:solidFill>
                <a:latin typeface="微软雅黑" panose="020B0503020204020204" pitchFamily="34" charset="-122"/>
                <a:ea typeface="微软雅黑" panose="020B0503020204020204" pitchFamily="34" charset="-122"/>
              </a:rPr>
              <a:t>03</a:t>
            </a:r>
          </a:p>
        </p:txBody>
      </p:sp>
      <p:sp>
        <p:nvSpPr>
          <p:cNvPr id="1048632" name="矩形 67"/>
          <p:cNvSpPr/>
          <p:nvPr/>
        </p:nvSpPr>
        <p:spPr>
          <a:xfrm>
            <a:off x="1196432" y="3383101"/>
            <a:ext cx="693635" cy="243840"/>
          </a:xfrm>
          <a:prstGeom prst="rect">
            <a:avLst/>
          </a:prstGeom>
        </p:spPr>
        <p:txBody>
          <a:bodyPr wrap="square">
            <a:spAutoFit/>
          </a:bodyPr>
          <a:lstStyle/>
          <a:p>
            <a:pPr algn="just">
              <a:lnSpc>
                <a:spcPts val="1200"/>
              </a:lnSpc>
            </a:pPr>
            <a:r>
              <a:rPr lang="en-US" altLang="zh-CN" sz="2400" dirty="0" smtClean="0">
                <a:solidFill>
                  <a:schemeClr val="bg1"/>
                </a:solidFill>
                <a:latin typeface="微软雅黑" panose="020B0503020204020204" pitchFamily="34" charset="-122"/>
                <a:ea typeface="微软雅黑" panose="020B0503020204020204" pitchFamily="34" charset="-122"/>
              </a:rPr>
              <a:t>04</a:t>
            </a:r>
          </a:p>
        </p:txBody>
      </p:sp>
      <p:sp>
        <p:nvSpPr>
          <p:cNvPr id="1048633" name="椭圆 68"/>
          <p:cNvSpPr/>
          <p:nvPr/>
        </p:nvSpPr>
        <p:spPr>
          <a:xfrm>
            <a:off x="3261285" y="1901541"/>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69"/>
          <p:cNvGrpSpPr/>
          <p:nvPr/>
        </p:nvGrpSpPr>
        <p:grpSpPr>
          <a:xfrm>
            <a:off x="4626127" y="1677417"/>
            <a:ext cx="507503" cy="507503"/>
            <a:chOff x="6016316" y="1528430"/>
            <a:chExt cx="560677" cy="560677"/>
          </a:xfrm>
          <a:solidFill>
            <a:srgbClr val="E74C2E"/>
          </a:solidFill>
        </p:grpSpPr>
        <p:grpSp>
          <p:nvGrpSpPr>
            <p:cNvPr id="113" name="组合 70"/>
            <p:cNvGrpSpPr/>
            <p:nvPr/>
          </p:nvGrpSpPr>
          <p:grpSpPr>
            <a:xfrm>
              <a:off x="6084168" y="1657727"/>
              <a:ext cx="371475" cy="302084"/>
              <a:chOff x="5256405" y="2057401"/>
              <a:chExt cx="1130300" cy="919163"/>
            </a:xfrm>
            <a:grpFill/>
          </p:grpSpPr>
          <p:sp>
            <p:nvSpPr>
              <p:cNvPr id="1048634" name="Freeform 45"/>
              <p:cNvSpPr/>
              <p:nvPr/>
            </p:nvSpPr>
            <p:spPr bwMode="auto">
              <a:xfrm>
                <a:off x="5473893" y="2528889"/>
                <a:ext cx="330200" cy="428625"/>
              </a:xfrm>
              <a:custGeom>
                <a:avLst/>
                <a:gdLst>
                  <a:gd name="T0" fmla="*/ 35 w 88"/>
                  <a:gd name="T1" fmla="*/ 0 h 114"/>
                  <a:gd name="T2" fmla="*/ 0 w 88"/>
                  <a:gd name="T3" fmla="*/ 0 h 114"/>
                  <a:gd name="T4" fmla="*/ 88 w 88"/>
                  <a:gd name="T5" fmla="*/ 114 h 114"/>
                  <a:gd name="T6" fmla="*/ 35 w 88"/>
                  <a:gd name="T7" fmla="*/ 0 h 114"/>
                </a:gdLst>
                <a:ahLst/>
                <a:cxnLst>
                  <a:cxn ang="0">
                    <a:pos x="T0" y="T1"/>
                  </a:cxn>
                  <a:cxn ang="0">
                    <a:pos x="T2" y="T3"/>
                  </a:cxn>
                  <a:cxn ang="0">
                    <a:pos x="T4" y="T5"/>
                  </a:cxn>
                  <a:cxn ang="0">
                    <a:pos x="T6" y="T7"/>
                  </a:cxn>
                </a:cxnLst>
                <a:rect l="0" t="0" r="r" b="b"/>
                <a:pathLst>
                  <a:path w="88" h="114">
                    <a:moveTo>
                      <a:pt x="35" y="0"/>
                    </a:moveTo>
                    <a:cubicBezTo>
                      <a:pt x="0" y="0"/>
                      <a:pt x="0" y="0"/>
                      <a:pt x="0" y="0"/>
                    </a:cubicBezTo>
                    <a:cubicBezTo>
                      <a:pt x="2" y="52"/>
                      <a:pt x="37" y="95"/>
                      <a:pt x="88" y="114"/>
                    </a:cubicBezTo>
                    <a:cubicBezTo>
                      <a:pt x="57" y="91"/>
                      <a:pt x="37" y="49"/>
                      <a:pt x="35" y="0"/>
                    </a:cubicBezTo>
                    <a:close/>
                  </a:path>
                </a:pathLst>
              </a:custGeom>
              <a:grpFill/>
              <a:ln>
                <a:noFill/>
              </a:ln>
            </p:spPr>
            <p:txBody>
              <a:bodyPr vert="horz" wrap="square" lIns="91440" tIns="45720" rIns="91440" bIns="45720" numCol="1" anchor="t" anchorCtr="0" compatLnSpc="1"/>
              <a:lstStyle/>
              <a:p>
                <a:endParaRPr lang="zh-CN" altLang="en-US"/>
              </a:p>
            </p:txBody>
          </p:sp>
          <p:sp>
            <p:nvSpPr>
              <p:cNvPr id="1048635" name="Freeform 46"/>
              <p:cNvSpPr/>
              <p:nvPr/>
            </p:nvSpPr>
            <p:spPr bwMode="auto">
              <a:xfrm>
                <a:off x="5627880" y="2057401"/>
                <a:ext cx="758825" cy="919163"/>
              </a:xfrm>
              <a:custGeom>
                <a:avLst/>
                <a:gdLst>
                  <a:gd name="T0" fmla="*/ 202 w 202"/>
                  <a:gd name="T1" fmla="*/ 126 h 245"/>
                  <a:gd name="T2" fmla="*/ 202 w 202"/>
                  <a:gd name="T3" fmla="*/ 118 h 245"/>
                  <a:gd name="T4" fmla="*/ 202 w 202"/>
                  <a:gd name="T5" fmla="*/ 118 h 245"/>
                  <a:gd name="T6" fmla="*/ 91 w 202"/>
                  <a:gd name="T7" fmla="*/ 0 h 245"/>
                  <a:gd name="T8" fmla="*/ 87 w 202"/>
                  <a:gd name="T9" fmla="*/ 0 h 245"/>
                  <a:gd name="T10" fmla="*/ 87 w 202"/>
                  <a:gd name="T11" fmla="*/ 0 h 245"/>
                  <a:gd name="T12" fmla="*/ 86 w 202"/>
                  <a:gd name="T13" fmla="*/ 0 h 245"/>
                  <a:gd name="T14" fmla="*/ 83 w 202"/>
                  <a:gd name="T15" fmla="*/ 0 h 245"/>
                  <a:gd name="T16" fmla="*/ 79 w 202"/>
                  <a:gd name="T17" fmla="*/ 0 h 245"/>
                  <a:gd name="T18" fmla="*/ 79 w 202"/>
                  <a:gd name="T19" fmla="*/ 0 h 245"/>
                  <a:gd name="T20" fmla="*/ 79 w 202"/>
                  <a:gd name="T21" fmla="*/ 0 h 245"/>
                  <a:gd name="T22" fmla="*/ 21 w 202"/>
                  <a:gd name="T23" fmla="*/ 42 h 245"/>
                  <a:gd name="T24" fmla="*/ 29 w 202"/>
                  <a:gd name="T25" fmla="*/ 46 h 245"/>
                  <a:gd name="T26" fmla="*/ 79 w 202"/>
                  <a:gd name="T27" fmla="*/ 9 h 245"/>
                  <a:gd name="T28" fmla="*/ 79 w 202"/>
                  <a:gd name="T29" fmla="*/ 61 h 245"/>
                  <a:gd name="T30" fmla="*/ 53 w 202"/>
                  <a:gd name="T31" fmla="*/ 61 h 245"/>
                  <a:gd name="T32" fmla="*/ 51 w 202"/>
                  <a:gd name="T33" fmla="*/ 69 h 245"/>
                  <a:gd name="T34" fmla="*/ 79 w 202"/>
                  <a:gd name="T35" fmla="*/ 69 h 245"/>
                  <a:gd name="T36" fmla="*/ 79 w 202"/>
                  <a:gd name="T37" fmla="*/ 118 h 245"/>
                  <a:gd name="T38" fmla="*/ 26 w 202"/>
                  <a:gd name="T39" fmla="*/ 118 h 245"/>
                  <a:gd name="T40" fmla="*/ 26 w 202"/>
                  <a:gd name="T41" fmla="*/ 126 h 245"/>
                  <a:gd name="T42" fmla="*/ 79 w 202"/>
                  <a:gd name="T43" fmla="*/ 126 h 245"/>
                  <a:gd name="T44" fmla="*/ 79 w 202"/>
                  <a:gd name="T45" fmla="*/ 175 h 245"/>
                  <a:gd name="T46" fmla="*/ 18 w 202"/>
                  <a:gd name="T47" fmla="*/ 175 h 245"/>
                  <a:gd name="T48" fmla="*/ 10 w 202"/>
                  <a:gd name="T49" fmla="*/ 126 h 245"/>
                  <a:gd name="T50" fmla="*/ 0 w 202"/>
                  <a:gd name="T51" fmla="*/ 126 h 245"/>
                  <a:gd name="T52" fmla="*/ 79 w 202"/>
                  <a:gd name="T53" fmla="*/ 245 h 245"/>
                  <a:gd name="T54" fmla="*/ 79 w 202"/>
                  <a:gd name="T55" fmla="*/ 245 h 245"/>
                  <a:gd name="T56" fmla="*/ 80 w 202"/>
                  <a:gd name="T57" fmla="*/ 245 h 245"/>
                  <a:gd name="T58" fmla="*/ 80 w 202"/>
                  <a:gd name="T59" fmla="*/ 245 h 245"/>
                  <a:gd name="T60" fmla="*/ 80 w 202"/>
                  <a:gd name="T61" fmla="*/ 245 h 245"/>
                  <a:gd name="T62" fmla="*/ 82 w 202"/>
                  <a:gd name="T63" fmla="*/ 245 h 245"/>
                  <a:gd name="T64" fmla="*/ 83 w 202"/>
                  <a:gd name="T65" fmla="*/ 245 h 245"/>
                  <a:gd name="T66" fmla="*/ 83 w 202"/>
                  <a:gd name="T67" fmla="*/ 245 h 245"/>
                  <a:gd name="T68" fmla="*/ 84 w 202"/>
                  <a:gd name="T69" fmla="*/ 245 h 245"/>
                  <a:gd name="T70" fmla="*/ 186 w 202"/>
                  <a:gd name="T71" fmla="*/ 183 h 245"/>
                  <a:gd name="T72" fmla="*/ 187 w 202"/>
                  <a:gd name="T73" fmla="*/ 183 h 245"/>
                  <a:gd name="T74" fmla="*/ 187 w 202"/>
                  <a:gd name="T75" fmla="*/ 183 h 245"/>
                  <a:gd name="T76" fmla="*/ 202 w 202"/>
                  <a:gd name="T77" fmla="*/ 12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2" h="245">
                    <a:moveTo>
                      <a:pt x="202" y="126"/>
                    </a:moveTo>
                    <a:cubicBezTo>
                      <a:pt x="202" y="118"/>
                      <a:pt x="202" y="118"/>
                      <a:pt x="202" y="118"/>
                    </a:cubicBezTo>
                    <a:cubicBezTo>
                      <a:pt x="202" y="118"/>
                      <a:pt x="202" y="118"/>
                      <a:pt x="202" y="118"/>
                    </a:cubicBezTo>
                    <a:cubicBezTo>
                      <a:pt x="199" y="55"/>
                      <a:pt x="151" y="4"/>
                      <a:pt x="91" y="0"/>
                    </a:cubicBezTo>
                    <a:cubicBezTo>
                      <a:pt x="89" y="0"/>
                      <a:pt x="88" y="0"/>
                      <a:pt x="87" y="0"/>
                    </a:cubicBezTo>
                    <a:cubicBezTo>
                      <a:pt x="87" y="0"/>
                      <a:pt x="87" y="0"/>
                      <a:pt x="87" y="0"/>
                    </a:cubicBezTo>
                    <a:cubicBezTo>
                      <a:pt x="86" y="0"/>
                      <a:pt x="86" y="0"/>
                      <a:pt x="86" y="0"/>
                    </a:cubicBezTo>
                    <a:cubicBezTo>
                      <a:pt x="85" y="0"/>
                      <a:pt x="84" y="0"/>
                      <a:pt x="83" y="0"/>
                    </a:cubicBezTo>
                    <a:cubicBezTo>
                      <a:pt x="82" y="0"/>
                      <a:pt x="80" y="0"/>
                      <a:pt x="79" y="0"/>
                    </a:cubicBezTo>
                    <a:cubicBezTo>
                      <a:pt x="79" y="0"/>
                      <a:pt x="79" y="0"/>
                      <a:pt x="79" y="0"/>
                    </a:cubicBezTo>
                    <a:cubicBezTo>
                      <a:pt x="79" y="0"/>
                      <a:pt x="79" y="0"/>
                      <a:pt x="79" y="0"/>
                    </a:cubicBezTo>
                    <a:cubicBezTo>
                      <a:pt x="56" y="2"/>
                      <a:pt x="35" y="18"/>
                      <a:pt x="21" y="42"/>
                    </a:cubicBezTo>
                    <a:cubicBezTo>
                      <a:pt x="29" y="46"/>
                      <a:pt x="29" y="46"/>
                      <a:pt x="29" y="46"/>
                    </a:cubicBezTo>
                    <a:cubicBezTo>
                      <a:pt x="41" y="24"/>
                      <a:pt x="59" y="11"/>
                      <a:pt x="79" y="9"/>
                    </a:cubicBezTo>
                    <a:cubicBezTo>
                      <a:pt x="79" y="61"/>
                      <a:pt x="79" y="61"/>
                      <a:pt x="79" y="61"/>
                    </a:cubicBezTo>
                    <a:cubicBezTo>
                      <a:pt x="53" y="61"/>
                      <a:pt x="53" y="61"/>
                      <a:pt x="53" y="61"/>
                    </a:cubicBezTo>
                    <a:cubicBezTo>
                      <a:pt x="51" y="69"/>
                      <a:pt x="51" y="69"/>
                      <a:pt x="51" y="69"/>
                    </a:cubicBezTo>
                    <a:cubicBezTo>
                      <a:pt x="79" y="69"/>
                      <a:pt x="79" y="69"/>
                      <a:pt x="79" y="69"/>
                    </a:cubicBezTo>
                    <a:cubicBezTo>
                      <a:pt x="79" y="118"/>
                      <a:pt x="79" y="118"/>
                      <a:pt x="79" y="118"/>
                    </a:cubicBezTo>
                    <a:cubicBezTo>
                      <a:pt x="26" y="118"/>
                      <a:pt x="26" y="118"/>
                      <a:pt x="26" y="118"/>
                    </a:cubicBezTo>
                    <a:cubicBezTo>
                      <a:pt x="26" y="126"/>
                      <a:pt x="26" y="126"/>
                      <a:pt x="26" y="126"/>
                    </a:cubicBezTo>
                    <a:cubicBezTo>
                      <a:pt x="79" y="126"/>
                      <a:pt x="79" y="126"/>
                      <a:pt x="79" y="126"/>
                    </a:cubicBezTo>
                    <a:cubicBezTo>
                      <a:pt x="79" y="175"/>
                      <a:pt x="79" y="175"/>
                      <a:pt x="79" y="175"/>
                    </a:cubicBezTo>
                    <a:cubicBezTo>
                      <a:pt x="18" y="175"/>
                      <a:pt x="18" y="175"/>
                      <a:pt x="18" y="175"/>
                    </a:cubicBezTo>
                    <a:cubicBezTo>
                      <a:pt x="13" y="161"/>
                      <a:pt x="10" y="144"/>
                      <a:pt x="10" y="126"/>
                    </a:cubicBezTo>
                    <a:cubicBezTo>
                      <a:pt x="0" y="126"/>
                      <a:pt x="0" y="126"/>
                      <a:pt x="0" y="126"/>
                    </a:cubicBezTo>
                    <a:cubicBezTo>
                      <a:pt x="2" y="190"/>
                      <a:pt x="36" y="242"/>
                      <a:pt x="79" y="245"/>
                    </a:cubicBezTo>
                    <a:cubicBezTo>
                      <a:pt x="79" y="245"/>
                      <a:pt x="79" y="245"/>
                      <a:pt x="79" y="245"/>
                    </a:cubicBezTo>
                    <a:cubicBezTo>
                      <a:pt x="80" y="245"/>
                      <a:pt x="80" y="245"/>
                      <a:pt x="80" y="245"/>
                    </a:cubicBezTo>
                    <a:cubicBezTo>
                      <a:pt x="80" y="245"/>
                      <a:pt x="80" y="245"/>
                      <a:pt x="80" y="245"/>
                    </a:cubicBezTo>
                    <a:cubicBezTo>
                      <a:pt x="80" y="245"/>
                      <a:pt x="80" y="245"/>
                      <a:pt x="80" y="245"/>
                    </a:cubicBezTo>
                    <a:cubicBezTo>
                      <a:pt x="81" y="245"/>
                      <a:pt x="81" y="245"/>
                      <a:pt x="82" y="245"/>
                    </a:cubicBezTo>
                    <a:cubicBezTo>
                      <a:pt x="82" y="245"/>
                      <a:pt x="82" y="245"/>
                      <a:pt x="83" y="245"/>
                    </a:cubicBezTo>
                    <a:cubicBezTo>
                      <a:pt x="83" y="245"/>
                      <a:pt x="83" y="245"/>
                      <a:pt x="83" y="245"/>
                    </a:cubicBezTo>
                    <a:cubicBezTo>
                      <a:pt x="84" y="245"/>
                      <a:pt x="84" y="245"/>
                      <a:pt x="84" y="245"/>
                    </a:cubicBezTo>
                    <a:cubicBezTo>
                      <a:pt x="128" y="245"/>
                      <a:pt x="166" y="220"/>
                      <a:pt x="186" y="183"/>
                    </a:cubicBezTo>
                    <a:cubicBezTo>
                      <a:pt x="187" y="183"/>
                      <a:pt x="187" y="183"/>
                      <a:pt x="187" y="183"/>
                    </a:cubicBezTo>
                    <a:cubicBezTo>
                      <a:pt x="187" y="183"/>
                      <a:pt x="187" y="183"/>
                      <a:pt x="187" y="183"/>
                    </a:cubicBezTo>
                    <a:cubicBezTo>
                      <a:pt x="196" y="166"/>
                      <a:pt x="201" y="147"/>
                      <a:pt x="202" y="12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36" name="Freeform 47"/>
              <p:cNvSpPr/>
              <p:nvPr/>
            </p:nvSpPr>
            <p:spPr bwMode="auto">
              <a:xfrm>
                <a:off x="5707255" y="2743201"/>
                <a:ext cx="217488" cy="198438"/>
              </a:xfrm>
              <a:custGeom>
                <a:avLst/>
                <a:gdLst>
                  <a:gd name="T0" fmla="*/ 58 w 58"/>
                  <a:gd name="T1" fmla="*/ 53 h 53"/>
                  <a:gd name="T2" fmla="*/ 0 w 58"/>
                  <a:gd name="T3" fmla="*/ 0 h 53"/>
                  <a:gd name="T4" fmla="*/ 58 w 58"/>
                  <a:gd name="T5" fmla="*/ 0 h 53"/>
                  <a:gd name="T6" fmla="*/ 58 w 58"/>
                  <a:gd name="T7" fmla="*/ 53 h 53"/>
                </a:gdLst>
                <a:ahLst/>
                <a:cxnLst>
                  <a:cxn ang="0">
                    <a:pos x="T0" y="T1"/>
                  </a:cxn>
                  <a:cxn ang="0">
                    <a:pos x="T2" y="T3"/>
                  </a:cxn>
                  <a:cxn ang="0">
                    <a:pos x="T4" y="T5"/>
                  </a:cxn>
                  <a:cxn ang="0">
                    <a:pos x="T6" y="T7"/>
                  </a:cxn>
                </a:cxnLst>
                <a:rect l="0" t="0" r="r" b="b"/>
                <a:pathLst>
                  <a:path w="58" h="53">
                    <a:moveTo>
                      <a:pt x="58" y="53"/>
                    </a:moveTo>
                    <a:cubicBezTo>
                      <a:pt x="33" y="51"/>
                      <a:pt x="12" y="31"/>
                      <a:pt x="0" y="0"/>
                    </a:cubicBezTo>
                    <a:cubicBezTo>
                      <a:pt x="58" y="0"/>
                      <a:pt x="58" y="0"/>
                      <a:pt x="58" y="0"/>
                    </a:cubicBezTo>
                    <a:lnTo>
                      <a:pt x="58" y="53"/>
                    </a:lnTo>
                    <a:close/>
                  </a:path>
                </a:pathLst>
              </a:custGeom>
              <a:grpFill/>
              <a:ln>
                <a:noFill/>
              </a:ln>
            </p:spPr>
            <p:txBody>
              <a:bodyPr vert="horz" wrap="square" lIns="91440" tIns="45720" rIns="91440" bIns="45720" numCol="1" anchor="t" anchorCtr="0" compatLnSpc="1"/>
              <a:lstStyle/>
              <a:p>
                <a:endParaRPr lang="zh-CN" altLang="en-US"/>
              </a:p>
            </p:txBody>
          </p:sp>
          <p:sp>
            <p:nvSpPr>
              <p:cNvPr id="1048637" name="Freeform 48"/>
              <p:cNvSpPr/>
              <p:nvPr/>
            </p:nvSpPr>
            <p:spPr bwMode="auto">
              <a:xfrm>
                <a:off x="6089843" y="2743201"/>
                <a:ext cx="201613" cy="173038"/>
              </a:xfrm>
              <a:custGeom>
                <a:avLst/>
                <a:gdLst>
                  <a:gd name="T0" fmla="*/ 0 w 54"/>
                  <a:gd name="T1" fmla="*/ 46 h 46"/>
                  <a:gd name="T2" fmla="*/ 31 w 54"/>
                  <a:gd name="T3" fmla="*/ 0 h 46"/>
                  <a:gd name="T4" fmla="*/ 54 w 54"/>
                  <a:gd name="T5" fmla="*/ 0 h 46"/>
                  <a:gd name="T6" fmla="*/ 0 w 54"/>
                  <a:gd name="T7" fmla="*/ 46 h 46"/>
                </a:gdLst>
                <a:ahLst/>
                <a:cxnLst>
                  <a:cxn ang="0">
                    <a:pos x="T0" y="T1"/>
                  </a:cxn>
                  <a:cxn ang="0">
                    <a:pos x="T2" y="T3"/>
                  </a:cxn>
                  <a:cxn ang="0">
                    <a:pos x="T4" y="T5"/>
                  </a:cxn>
                  <a:cxn ang="0">
                    <a:pos x="T6" y="T7"/>
                  </a:cxn>
                </a:cxnLst>
                <a:rect l="0" t="0" r="r" b="b"/>
                <a:pathLst>
                  <a:path w="54" h="46">
                    <a:moveTo>
                      <a:pt x="0" y="46"/>
                    </a:moveTo>
                    <a:cubicBezTo>
                      <a:pt x="13" y="35"/>
                      <a:pt x="24" y="19"/>
                      <a:pt x="31" y="0"/>
                    </a:cubicBezTo>
                    <a:cubicBezTo>
                      <a:pt x="54" y="0"/>
                      <a:pt x="54" y="0"/>
                      <a:pt x="54" y="0"/>
                    </a:cubicBezTo>
                    <a:cubicBezTo>
                      <a:pt x="41" y="21"/>
                      <a:pt x="22" y="37"/>
                      <a:pt x="0" y="4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38" name="Freeform 49"/>
              <p:cNvSpPr/>
              <p:nvPr/>
            </p:nvSpPr>
            <p:spPr bwMode="auto">
              <a:xfrm>
                <a:off x="5954905" y="2743201"/>
                <a:ext cx="212725" cy="198438"/>
              </a:xfrm>
              <a:custGeom>
                <a:avLst/>
                <a:gdLst>
                  <a:gd name="T0" fmla="*/ 0 w 57"/>
                  <a:gd name="T1" fmla="*/ 0 h 53"/>
                  <a:gd name="T2" fmla="*/ 57 w 57"/>
                  <a:gd name="T3" fmla="*/ 0 h 53"/>
                  <a:gd name="T4" fmla="*/ 0 w 57"/>
                  <a:gd name="T5" fmla="*/ 53 h 53"/>
                  <a:gd name="T6" fmla="*/ 0 w 57"/>
                  <a:gd name="T7" fmla="*/ 0 h 53"/>
                </a:gdLst>
                <a:ahLst/>
                <a:cxnLst>
                  <a:cxn ang="0">
                    <a:pos x="T0" y="T1"/>
                  </a:cxn>
                  <a:cxn ang="0">
                    <a:pos x="T2" y="T3"/>
                  </a:cxn>
                  <a:cxn ang="0">
                    <a:pos x="T4" y="T5"/>
                  </a:cxn>
                  <a:cxn ang="0">
                    <a:pos x="T6" y="T7"/>
                  </a:cxn>
                </a:cxnLst>
                <a:rect l="0" t="0" r="r" b="b"/>
                <a:pathLst>
                  <a:path w="57" h="53">
                    <a:moveTo>
                      <a:pt x="0" y="0"/>
                    </a:moveTo>
                    <a:cubicBezTo>
                      <a:pt x="57" y="0"/>
                      <a:pt x="57" y="0"/>
                      <a:pt x="57" y="0"/>
                    </a:cubicBezTo>
                    <a:cubicBezTo>
                      <a:pt x="45" y="31"/>
                      <a:pt x="24" y="51"/>
                      <a:pt x="0" y="53"/>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639" name="Freeform 50"/>
              <p:cNvSpPr/>
              <p:nvPr/>
            </p:nvSpPr>
            <p:spPr bwMode="auto">
              <a:xfrm>
                <a:off x="5954905" y="2528889"/>
                <a:ext cx="254000" cy="184150"/>
              </a:xfrm>
              <a:custGeom>
                <a:avLst/>
                <a:gdLst>
                  <a:gd name="T0" fmla="*/ 0 w 68"/>
                  <a:gd name="T1" fmla="*/ 0 h 49"/>
                  <a:gd name="T2" fmla="*/ 68 w 68"/>
                  <a:gd name="T3" fmla="*/ 0 h 49"/>
                  <a:gd name="T4" fmla="*/ 60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8" y="0"/>
                      <a:pt x="68" y="0"/>
                      <a:pt x="68" y="0"/>
                    </a:cubicBezTo>
                    <a:cubicBezTo>
                      <a:pt x="68" y="18"/>
                      <a:pt x="65" y="34"/>
                      <a:pt x="60" y="49"/>
                    </a:cubicBezTo>
                    <a:cubicBezTo>
                      <a:pt x="0" y="49"/>
                      <a:pt x="0" y="49"/>
                      <a:pt x="0" y="49"/>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640" name="Freeform 51"/>
              <p:cNvSpPr/>
              <p:nvPr/>
            </p:nvSpPr>
            <p:spPr bwMode="auto">
              <a:xfrm>
                <a:off x="5954905" y="2316164"/>
                <a:ext cx="254000" cy="182563"/>
              </a:xfrm>
              <a:custGeom>
                <a:avLst/>
                <a:gdLst>
                  <a:gd name="T0" fmla="*/ 0 w 68"/>
                  <a:gd name="T1" fmla="*/ 0 h 49"/>
                  <a:gd name="T2" fmla="*/ 60 w 68"/>
                  <a:gd name="T3" fmla="*/ 0 h 49"/>
                  <a:gd name="T4" fmla="*/ 68 w 68"/>
                  <a:gd name="T5" fmla="*/ 49 h 49"/>
                  <a:gd name="T6" fmla="*/ 0 w 68"/>
                  <a:gd name="T7" fmla="*/ 49 h 49"/>
                  <a:gd name="T8" fmla="*/ 0 w 68"/>
                  <a:gd name="T9" fmla="*/ 0 h 49"/>
                </a:gdLst>
                <a:ahLst/>
                <a:cxnLst>
                  <a:cxn ang="0">
                    <a:pos x="T0" y="T1"/>
                  </a:cxn>
                  <a:cxn ang="0">
                    <a:pos x="T2" y="T3"/>
                  </a:cxn>
                  <a:cxn ang="0">
                    <a:pos x="T4" y="T5"/>
                  </a:cxn>
                  <a:cxn ang="0">
                    <a:pos x="T6" y="T7"/>
                  </a:cxn>
                  <a:cxn ang="0">
                    <a:pos x="T8" y="T9"/>
                  </a:cxn>
                </a:cxnLst>
                <a:rect l="0" t="0" r="r" b="b"/>
                <a:pathLst>
                  <a:path w="68" h="49">
                    <a:moveTo>
                      <a:pt x="0" y="0"/>
                    </a:moveTo>
                    <a:cubicBezTo>
                      <a:pt x="60" y="0"/>
                      <a:pt x="60" y="0"/>
                      <a:pt x="60" y="0"/>
                    </a:cubicBezTo>
                    <a:cubicBezTo>
                      <a:pt x="65" y="15"/>
                      <a:pt x="68" y="31"/>
                      <a:pt x="68" y="49"/>
                    </a:cubicBezTo>
                    <a:cubicBezTo>
                      <a:pt x="0" y="49"/>
                      <a:pt x="0" y="49"/>
                      <a:pt x="0" y="49"/>
                    </a:cubicBezTo>
                    <a:lnTo>
                      <a:pt x="0" y="0"/>
                    </a:lnTo>
                    <a:close/>
                  </a:path>
                </a:pathLst>
              </a:custGeom>
              <a:grpFill/>
              <a:ln>
                <a:noFill/>
              </a:ln>
            </p:spPr>
            <p:txBody>
              <a:bodyPr vert="horz" wrap="square" lIns="91440" tIns="45720" rIns="91440" bIns="45720" numCol="1" anchor="t" anchorCtr="0" compatLnSpc="1"/>
              <a:lstStyle/>
              <a:p>
                <a:endParaRPr lang="zh-CN" altLang="en-US"/>
              </a:p>
            </p:txBody>
          </p:sp>
          <p:sp>
            <p:nvSpPr>
              <p:cNvPr id="1048641" name="Freeform 52"/>
              <p:cNvSpPr/>
              <p:nvPr/>
            </p:nvSpPr>
            <p:spPr bwMode="auto">
              <a:xfrm>
                <a:off x="5954905" y="2090739"/>
                <a:ext cx="212725" cy="195263"/>
              </a:xfrm>
              <a:custGeom>
                <a:avLst/>
                <a:gdLst>
                  <a:gd name="T0" fmla="*/ 57 w 57"/>
                  <a:gd name="T1" fmla="*/ 52 h 52"/>
                  <a:gd name="T2" fmla="*/ 0 w 57"/>
                  <a:gd name="T3" fmla="*/ 52 h 52"/>
                  <a:gd name="T4" fmla="*/ 0 w 57"/>
                  <a:gd name="T5" fmla="*/ 0 h 52"/>
                  <a:gd name="T6" fmla="*/ 2 w 57"/>
                  <a:gd name="T7" fmla="*/ 0 h 52"/>
                  <a:gd name="T8" fmla="*/ 57 w 57"/>
                  <a:gd name="T9" fmla="*/ 52 h 52"/>
                </a:gdLst>
                <a:ahLst/>
                <a:cxnLst>
                  <a:cxn ang="0">
                    <a:pos x="T0" y="T1"/>
                  </a:cxn>
                  <a:cxn ang="0">
                    <a:pos x="T2" y="T3"/>
                  </a:cxn>
                  <a:cxn ang="0">
                    <a:pos x="T4" y="T5"/>
                  </a:cxn>
                  <a:cxn ang="0">
                    <a:pos x="T6" y="T7"/>
                  </a:cxn>
                  <a:cxn ang="0">
                    <a:pos x="T8" y="T9"/>
                  </a:cxn>
                </a:cxnLst>
                <a:rect l="0" t="0" r="r" b="b"/>
                <a:pathLst>
                  <a:path w="57" h="52">
                    <a:moveTo>
                      <a:pt x="57" y="52"/>
                    </a:moveTo>
                    <a:cubicBezTo>
                      <a:pt x="0" y="52"/>
                      <a:pt x="0" y="52"/>
                      <a:pt x="0" y="52"/>
                    </a:cubicBezTo>
                    <a:cubicBezTo>
                      <a:pt x="0" y="0"/>
                      <a:pt x="0" y="0"/>
                      <a:pt x="0" y="0"/>
                    </a:cubicBezTo>
                    <a:cubicBezTo>
                      <a:pt x="0" y="0"/>
                      <a:pt x="1" y="0"/>
                      <a:pt x="2" y="0"/>
                    </a:cubicBezTo>
                    <a:cubicBezTo>
                      <a:pt x="25" y="3"/>
                      <a:pt x="45" y="23"/>
                      <a:pt x="57" y="52"/>
                    </a:cubicBezTo>
                    <a:close/>
                  </a:path>
                </a:pathLst>
              </a:custGeom>
              <a:grpFill/>
              <a:ln>
                <a:noFill/>
              </a:ln>
            </p:spPr>
            <p:txBody>
              <a:bodyPr vert="horz" wrap="square" lIns="91440" tIns="45720" rIns="91440" bIns="45720" numCol="1" anchor="t" anchorCtr="0" compatLnSpc="1"/>
              <a:lstStyle/>
              <a:p>
                <a:endParaRPr lang="zh-CN" altLang="en-US"/>
              </a:p>
            </p:txBody>
          </p:sp>
          <p:sp>
            <p:nvSpPr>
              <p:cNvPr id="1048642" name="Freeform 53"/>
              <p:cNvSpPr/>
              <p:nvPr/>
            </p:nvSpPr>
            <p:spPr bwMode="auto">
              <a:xfrm>
                <a:off x="6093018" y="2117726"/>
                <a:ext cx="195263" cy="168275"/>
              </a:xfrm>
              <a:custGeom>
                <a:avLst/>
                <a:gdLst>
                  <a:gd name="T0" fmla="*/ 52 w 52"/>
                  <a:gd name="T1" fmla="*/ 45 h 45"/>
                  <a:gd name="T2" fmla="*/ 30 w 52"/>
                  <a:gd name="T3" fmla="*/ 45 h 45"/>
                  <a:gd name="T4" fmla="*/ 0 w 52"/>
                  <a:gd name="T5" fmla="*/ 0 h 45"/>
                  <a:gd name="T6" fmla="*/ 52 w 52"/>
                  <a:gd name="T7" fmla="*/ 45 h 45"/>
                </a:gdLst>
                <a:ahLst/>
                <a:cxnLst>
                  <a:cxn ang="0">
                    <a:pos x="T0" y="T1"/>
                  </a:cxn>
                  <a:cxn ang="0">
                    <a:pos x="T2" y="T3"/>
                  </a:cxn>
                  <a:cxn ang="0">
                    <a:pos x="T4" y="T5"/>
                  </a:cxn>
                  <a:cxn ang="0">
                    <a:pos x="T6" y="T7"/>
                  </a:cxn>
                </a:cxnLst>
                <a:rect l="0" t="0" r="r" b="b"/>
                <a:pathLst>
                  <a:path w="52" h="45">
                    <a:moveTo>
                      <a:pt x="52" y="45"/>
                    </a:moveTo>
                    <a:cubicBezTo>
                      <a:pt x="30" y="45"/>
                      <a:pt x="30" y="45"/>
                      <a:pt x="30" y="45"/>
                    </a:cubicBezTo>
                    <a:cubicBezTo>
                      <a:pt x="22" y="26"/>
                      <a:pt x="12" y="11"/>
                      <a:pt x="0" y="0"/>
                    </a:cubicBezTo>
                    <a:cubicBezTo>
                      <a:pt x="21" y="9"/>
                      <a:pt x="40" y="25"/>
                      <a:pt x="52" y="45"/>
                    </a:cubicBezTo>
                    <a:close/>
                  </a:path>
                </a:pathLst>
              </a:custGeom>
              <a:grpFill/>
              <a:ln>
                <a:noFill/>
              </a:ln>
            </p:spPr>
            <p:txBody>
              <a:bodyPr vert="horz" wrap="square" lIns="91440" tIns="45720" rIns="91440" bIns="45720" numCol="1" anchor="t" anchorCtr="0" compatLnSpc="1"/>
              <a:lstStyle/>
              <a:p>
                <a:endParaRPr lang="zh-CN" altLang="en-US"/>
              </a:p>
            </p:txBody>
          </p:sp>
          <p:sp>
            <p:nvSpPr>
              <p:cNvPr id="1048643" name="Freeform 54"/>
              <p:cNvSpPr/>
              <p:nvPr/>
            </p:nvSpPr>
            <p:spPr bwMode="auto">
              <a:xfrm>
                <a:off x="6213668" y="2316164"/>
                <a:ext cx="138113" cy="182563"/>
              </a:xfrm>
              <a:custGeom>
                <a:avLst/>
                <a:gdLst>
                  <a:gd name="T0" fmla="*/ 37 w 37"/>
                  <a:gd name="T1" fmla="*/ 49 h 49"/>
                  <a:gd name="T2" fmla="*/ 9 w 37"/>
                  <a:gd name="T3" fmla="*/ 49 h 49"/>
                  <a:gd name="T4" fmla="*/ 0 w 37"/>
                  <a:gd name="T5" fmla="*/ 0 h 49"/>
                  <a:gd name="T6" fmla="*/ 25 w 37"/>
                  <a:gd name="T7" fmla="*/ 0 h 49"/>
                  <a:gd name="T8" fmla="*/ 37 w 37"/>
                  <a:gd name="T9" fmla="*/ 49 h 49"/>
                </a:gdLst>
                <a:ahLst/>
                <a:cxnLst>
                  <a:cxn ang="0">
                    <a:pos x="T0" y="T1"/>
                  </a:cxn>
                  <a:cxn ang="0">
                    <a:pos x="T2" y="T3"/>
                  </a:cxn>
                  <a:cxn ang="0">
                    <a:pos x="T4" y="T5"/>
                  </a:cxn>
                  <a:cxn ang="0">
                    <a:pos x="T6" y="T7"/>
                  </a:cxn>
                  <a:cxn ang="0">
                    <a:pos x="T8" y="T9"/>
                  </a:cxn>
                </a:cxnLst>
                <a:rect l="0" t="0" r="r" b="b"/>
                <a:pathLst>
                  <a:path w="37" h="49">
                    <a:moveTo>
                      <a:pt x="37" y="49"/>
                    </a:moveTo>
                    <a:cubicBezTo>
                      <a:pt x="9" y="49"/>
                      <a:pt x="9" y="49"/>
                      <a:pt x="9" y="49"/>
                    </a:cubicBezTo>
                    <a:cubicBezTo>
                      <a:pt x="8" y="31"/>
                      <a:pt x="5" y="15"/>
                      <a:pt x="0" y="0"/>
                    </a:cubicBezTo>
                    <a:cubicBezTo>
                      <a:pt x="25" y="0"/>
                      <a:pt x="25" y="0"/>
                      <a:pt x="25" y="0"/>
                    </a:cubicBezTo>
                    <a:cubicBezTo>
                      <a:pt x="32" y="15"/>
                      <a:pt x="37" y="31"/>
                      <a:pt x="37" y="49"/>
                    </a:cubicBezTo>
                    <a:close/>
                  </a:path>
                </a:pathLst>
              </a:custGeom>
              <a:grpFill/>
              <a:ln>
                <a:noFill/>
              </a:ln>
            </p:spPr>
            <p:txBody>
              <a:bodyPr vert="horz" wrap="square" lIns="91440" tIns="45720" rIns="91440" bIns="45720" numCol="1" anchor="t" anchorCtr="0" compatLnSpc="1"/>
              <a:lstStyle/>
              <a:p>
                <a:endParaRPr lang="zh-CN" altLang="en-US"/>
              </a:p>
            </p:txBody>
          </p:sp>
          <p:sp>
            <p:nvSpPr>
              <p:cNvPr id="1048644" name="Freeform 55"/>
              <p:cNvSpPr/>
              <p:nvPr/>
            </p:nvSpPr>
            <p:spPr bwMode="auto">
              <a:xfrm>
                <a:off x="6216843" y="2528889"/>
                <a:ext cx="139700" cy="184150"/>
              </a:xfrm>
              <a:custGeom>
                <a:avLst/>
                <a:gdLst>
                  <a:gd name="T0" fmla="*/ 37 w 37"/>
                  <a:gd name="T1" fmla="*/ 0 h 49"/>
                  <a:gd name="T2" fmla="*/ 24 w 37"/>
                  <a:gd name="T3" fmla="*/ 49 h 49"/>
                  <a:gd name="T4" fmla="*/ 0 w 37"/>
                  <a:gd name="T5" fmla="*/ 49 h 49"/>
                  <a:gd name="T6" fmla="*/ 8 w 37"/>
                  <a:gd name="T7" fmla="*/ 0 h 49"/>
                  <a:gd name="T8" fmla="*/ 37 w 37"/>
                  <a:gd name="T9" fmla="*/ 0 h 49"/>
                </a:gdLst>
                <a:ahLst/>
                <a:cxnLst>
                  <a:cxn ang="0">
                    <a:pos x="T0" y="T1"/>
                  </a:cxn>
                  <a:cxn ang="0">
                    <a:pos x="T2" y="T3"/>
                  </a:cxn>
                  <a:cxn ang="0">
                    <a:pos x="T4" y="T5"/>
                  </a:cxn>
                  <a:cxn ang="0">
                    <a:pos x="T6" y="T7"/>
                  </a:cxn>
                  <a:cxn ang="0">
                    <a:pos x="T8" y="T9"/>
                  </a:cxn>
                </a:cxnLst>
                <a:rect l="0" t="0" r="r" b="b"/>
                <a:pathLst>
                  <a:path w="37" h="49">
                    <a:moveTo>
                      <a:pt x="37" y="0"/>
                    </a:moveTo>
                    <a:cubicBezTo>
                      <a:pt x="36" y="18"/>
                      <a:pt x="32" y="34"/>
                      <a:pt x="24" y="49"/>
                    </a:cubicBezTo>
                    <a:cubicBezTo>
                      <a:pt x="0" y="49"/>
                      <a:pt x="0" y="49"/>
                      <a:pt x="0" y="49"/>
                    </a:cubicBezTo>
                    <a:cubicBezTo>
                      <a:pt x="5" y="34"/>
                      <a:pt x="7" y="18"/>
                      <a:pt x="8" y="0"/>
                    </a:cubicBezTo>
                    <a:lnTo>
                      <a:pt x="37" y="0"/>
                    </a:lnTo>
                    <a:close/>
                  </a:path>
                </a:pathLst>
              </a:custGeom>
              <a:grpFill/>
              <a:ln>
                <a:noFill/>
              </a:ln>
            </p:spPr>
            <p:txBody>
              <a:bodyPr vert="horz" wrap="square" lIns="91440" tIns="45720" rIns="91440" bIns="45720" numCol="1" anchor="t" anchorCtr="0" compatLnSpc="1"/>
              <a:lstStyle/>
              <a:p>
                <a:endParaRPr lang="zh-CN" altLang="en-US"/>
              </a:p>
            </p:txBody>
          </p:sp>
          <p:sp>
            <p:nvSpPr>
              <p:cNvPr id="1048645" name="Freeform 56"/>
              <p:cNvSpPr/>
              <p:nvPr/>
            </p:nvSpPr>
            <p:spPr bwMode="auto">
              <a:xfrm>
                <a:off x="5256405" y="2187576"/>
                <a:ext cx="547688" cy="285750"/>
              </a:xfrm>
              <a:custGeom>
                <a:avLst/>
                <a:gdLst>
                  <a:gd name="T0" fmla="*/ 258 w 345"/>
                  <a:gd name="T1" fmla="*/ 88 h 180"/>
                  <a:gd name="T2" fmla="*/ 258 w 345"/>
                  <a:gd name="T3" fmla="*/ 111 h 180"/>
                  <a:gd name="T4" fmla="*/ 258 w 345"/>
                  <a:gd name="T5" fmla="*/ 180 h 180"/>
                  <a:gd name="T6" fmla="*/ 88 w 345"/>
                  <a:gd name="T7" fmla="*/ 180 h 180"/>
                  <a:gd name="T8" fmla="*/ 88 w 345"/>
                  <a:gd name="T9" fmla="*/ 178 h 180"/>
                  <a:gd name="T10" fmla="*/ 85 w 345"/>
                  <a:gd name="T11" fmla="*/ 178 h 180"/>
                  <a:gd name="T12" fmla="*/ 88 w 345"/>
                  <a:gd name="T13" fmla="*/ 154 h 180"/>
                  <a:gd name="T14" fmla="*/ 88 w 345"/>
                  <a:gd name="T15" fmla="*/ 111 h 180"/>
                  <a:gd name="T16" fmla="*/ 88 w 345"/>
                  <a:gd name="T17" fmla="*/ 111 h 180"/>
                  <a:gd name="T18" fmla="*/ 88 w 345"/>
                  <a:gd name="T19" fmla="*/ 88 h 180"/>
                  <a:gd name="T20" fmla="*/ 0 w 345"/>
                  <a:gd name="T21" fmla="*/ 88 h 180"/>
                  <a:gd name="T22" fmla="*/ 173 w 345"/>
                  <a:gd name="T23" fmla="*/ 0 h 180"/>
                  <a:gd name="T24" fmla="*/ 345 w 345"/>
                  <a:gd name="T25" fmla="*/ 88 h 180"/>
                  <a:gd name="T26" fmla="*/ 258 w 345"/>
                  <a:gd name="T27"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5" h="180">
                    <a:moveTo>
                      <a:pt x="258" y="88"/>
                    </a:moveTo>
                    <a:lnTo>
                      <a:pt x="258" y="111"/>
                    </a:lnTo>
                    <a:lnTo>
                      <a:pt x="258" y="180"/>
                    </a:lnTo>
                    <a:lnTo>
                      <a:pt x="88" y="180"/>
                    </a:lnTo>
                    <a:lnTo>
                      <a:pt x="88" y="178"/>
                    </a:lnTo>
                    <a:lnTo>
                      <a:pt x="85" y="178"/>
                    </a:lnTo>
                    <a:lnTo>
                      <a:pt x="88" y="154"/>
                    </a:lnTo>
                    <a:lnTo>
                      <a:pt x="88" y="111"/>
                    </a:lnTo>
                    <a:lnTo>
                      <a:pt x="88" y="111"/>
                    </a:lnTo>
                    <a:lnTo>
                      <a:pt x="88" y="88"/>
                    </a:lnTo>
                    <a:lnTo>
                      <a:pt x="0" y="88"/>
                    </a:lnTo>
                    <a:lnTo>
                      <a:pt x="173" y="0"/>
                    </a:lnTo>
                    <a:lnTo>
                      <a:pt x="345" y="88"/>
                    </a:lnTo>
                    <a:lnTo>
                      <a:pt x="258" y="88"/>
                    </a:lnTo>
                    <a:close/>
                  </a:path>
                </a:pathLst>
              </a:custGeom>
              <a:grpFill/>
              <a:ln>
                <a:noFill/>
              </a:ln>
            </p:spPr>
            <p:txBody>
              <a:bodyPr vert="horz" wrap="square" lIns="91440" tIns="45720" rIns="91440" bIns="45720" numCol="1" anchor="t" anchorCtr="0" compatLnSpc="1"/>
              <a:lstStyle/>
              <a:p>
                <a:endParaRPr lang="zh-CN" altLang="en-US"/>
              </a:p>
            </p:txBody>
          </p:sp>
        </p:grpSp>
        <p:sp>
          <p:nvSpPr>
            <p:cNvPr id="1048646" name="同心圆 71"/>
            <p:cNvSpPr/>
            <p:nvPr/>
          </p:nvSpPr>
          <p:spPr>
            <a:xfrm>
              <a:off x="6016316" y="1528430"/>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647" name="矩形 84"/>
          <p:cNvSpPr/>
          <p:nvPr/>
        </p:nvSpPr>
        <p:spPr>
          <a:xfrm>
            <a:off x="5145126" y="1801222"/>
            <a:ext cx="2880114" cy="245110"/>
          </a:xfrm>
          <a:prstGeom prst="rect">
            <a:avLst/>
          </a:prstGeom>
        </p:spPr>
        <p:txBody>
          <a:bodyPr wrap="square">
            <a:spAutoFit/>
          </a:bodyPr>
          <a:lstStyle/>
          <a:p>
            <a:pPr algn="just">
              <a:lnSpc>
                <a:spcPts val="1200"/>
              </a:lnSpc>
            </a:pPr>
            <a:r>
              <a:rPr lang="zh-CN" altLang="en-US" sz="1600" b="1" dirty="0" smtClean="0">
                <a:solidFill>
                  <a:srgbClr val="E74C2E"/>
                </a:solidFill>
                <a:latin typeface="微软雅黑" panose="020B0503020204020204" pitchFamily="34" charset="-122"/>
                <a:ea typeface="微软雅黑" panose="020B0503020204020204" pitchFamily="34" charset="-122"/>
              </a:rPr>
              <a:t>职业健康形势</a:t>
            </a:r>
          </a:p>
        </p:txBody>
      </p:sp>
      <p:sp>
        <p:nvSpPr>
          <p:cNvPr id="1048648" name="椭圆 85"/>
          <p:cNvSpPr/>
          <p:nvPr/>
        </p:nvSpPr>
        <p:spPr>
          <a:xfrm>
            <a:off x="3261285" y="2471495"/>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49" name="矩形 86"/>
          <p:cNvSpPr/>
          <p:nvPr/>
        </p:nvSpPr>
        <p:spPr>
          <a:xfrm>
            <a:off x="5133061" y="2370504"/>
            <a:ext cx="2880114" cy="245110"/>
          </a:xfrm>
          <a:prstGeom prst="rect">
            <a:avLst/>
          </a:prstGeom>
        </p:spPr>
        <p:txBody>
          <a:bodyPr wrap="square">
            <a:spAutoFit/>
          </a:bodyPr>
          <a:lstStyle/>
          <a:p>
            <a:pPr algn="just">
              <a:lnSpc>
                <a:spcPts val="1200"/>
              </a:lnSpc>
            </a:pPr>
            <a:r>
              <a:rPr lang="zh-CN" altLang="en-US" sz="1600" b="1" dirty="0" smtClean="0">
                <a:solidFill>
                  <a:srgbClr val="E74C2E"/>
                </a:solidFill>
                <a:latin typeface="微软雅黑" panose="020B0503020204020204" pitchFamily="34" charset="-122"/>
                <a:ea typeface="微软雅黑" panose="020B0503020204020204" pitchFamily="34" charset="-122"/>
              </a:rPr>
              <a:t>职业健康知识及法规要求</a:t>
            </a:r>
          </a:p>
        </p:txBody>
      </p:sp>
      <p:grpSp>
        <p:nvGrpSpPr>
          <p:cNvPr id="114" name="组合 87"/>
          <p:cNvGrpSpPr/>
          <p:nvPr/>
        </p:nvGrpSpPr>
        <p:grpSpPr>
          <a:xfrm>
            <a:off x="4626127" y="2263521"/>
            <a:ext cx="505578" cy="505578"/>
            <a:chOff x="1718632" y="1996162"/>
            <a:chExt cx="560677" cy="560677"/>
          </a:xfrm>
          <a:solidFill>
            <a:srgbClr val="E74C2E"/>
          </a:solidFill>
        </p:grpSpPr>
        <p:grpSp>
          <p:nvGrpSpPr>
            <p:cNvPr id="115" name="组合 88"/>
            <p:cNvGrpSpPr/>
            <p:nvPr/>
          </p:nvGrpSpPr>
          <p:grpSpPr>
            <a:xfrm flipH="1">
              <a:off x="1849203" y="2133863"/>
              <a:ext cx="272792" cy="268628"/>
              <a:chOff x="1046163" y="1765300"/>
              <a:chExt cx="1196975" cy="1019176"/>
            </a:xfrm>
            <a:grpFill/>
          </p:grpSpPr>
          <p:sp>
            <p:nvSpPr>
              <p:cNvPr id="1048650" name="Freeform 102"/>
              <p:cNvSpPr/>
              <p:nvPr/>
            </p:nvSpPr>
            <p:spPr bwMode="auto">
              <a:xfrm>
                <a:off x="1046163" y="2690813"/>
                <a:ext cx="1196975" cy="93663"/>
              </a:xfrm>
              <a:custGeom>
                <a:avLst/>
                <a:gdLst>
                  <a:gd name="T0" fmla="*/ 319 w 319"/>
                  <a:gd name="T1" fmla="*/ 12 h 25"/>
                  <a:gd name="T2" fmla="*/ 310 w 319"/>
                  <a:gd name="T3" fmla="*/ 25 h 25"/>
                  <a:gd name="T4" fmla="*/ 9 w 319"/>
                  <a:gd name="T5" fmla="*/ 25 h 25"/>
                  <a:gd name="T6" fmla="*/ 0 w 319"/>
                  <a:gd name="T7" fmla="*/ 12 h 25"/>
                  <a:gd name="T8" fmla="*/ 0 w 319"/>
                  <a:gd name="T9" fmla="*/ 12 h 25"/>
                  <a:gd name="T10" fmla="*/ 9 w 319"/>
                  <a:gd name="T11" fmla="*/ 0 h 25"/>
                  <a:gd name="T12" fmla="*/ 310 w 319"/>
                  <a:gd name="T13" fmla="*/ 0 h 25"/>
                  <a:gd name="T14" fmla="*/ 319 w 319"/>
                  <a:gd name="T15" fmla="*/ 1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 h="25">
                    <a:moveTo>
                      <a:pt x="319" y="12"/>
                    </a:moveTo>
                    <a:cubicBezTo>
                      <a:pt x="319" y="19"/>
                      <a:pt x="315" y="25"/>
                      <a:pt x="310" y="25"/>
                    </a:cubicBezTo>
                    <a:cubicBezTo>
                      <a:pt x="9" y="25"/>
                      <a:pt x="9" y="25"/>
                      <a:pt x="9" y="25"/>
                    </a:cubicBezTo>
                    <a:cubicBezTo>
                      <a:pt x="4" y="25"/>
                      <a:pt x="0" y="19"/>
                      <a:pt x="0" y="12"/>
                    </a:cubicBezTo>
                    <a:cubicBezTo>
                      <a:pt x="0" y="12"/>
                      <a:pt x="0" y="12"/>
                      <a:pt x="0" y="12"/>
                    </a:cubicBezTo>
                    <a:cubicBezTo>
                      <a:pt x="0" y="6"/>
                      <a:pt x="4" y="0"/>
                      <a:pt x="9" y="0"/>
                    </a:cubicBezTo>
                    <a:cubicBezTo>
                      <a:pt x="310" y="0"/>
                      <a:pt x="310" y="0"/>
                      <a:pt x="310" y="0"/>
                    </a:cubicBezTo>
                    <a:cubicBezTo>
                      <a:pt x="315" y="0"/>
                      <a:pt x="319" y="6"/>
                      <a:pt x="319" y="12"/>
                    </a:cubicBezTo>
                    <a:close/>
                  </a:path>
                </a:pathLst>
              </a:custGeom>
              <a:grpFill/>
              <a:ln>
                <a:noFill/>
              </a:ln>
            </p:spPr>
            <p:txBody>
              <a:bodyPr vert="horz" wrap="square" lIns="91440" tIns="45720" rIns="91440" bIns="45720" numCol="1" anchor="t" anchorCtr="0" compatLnSpc="1"/>
              <a:lstStyle/>
              <a:p>
                <a:endParaRPr lang="zh-CN" altLang="en-US"/>
              </a:p>
            </p:txBody>
          </p:sp>
          <p:sp>
            <p:nvSpPr>
              <p:cNvPr id="1048651" name="Freeform 103"/>
              <p:cNvSpPr/>
              <p:nvPr/>
            </p:nvSpPr>
            <p:spPr bwMode="auto">
              <a:xfrm>
                <a:off x="1092201" y="1989138"/>
                <a:ext cx="190500" cy="660400"/>
              </a:xfrm>
              <a:custGeom>
                <a:avLst/>
                <a:gdLst>
                  <a:gd name="T0" fmla="*/ 51 w 51"/>
                  <a:gd name="T1" fmla="*/ 166 h 176"/>
                  <a:gd name="T2" fmla="*/ 40 w 51"/>
                  <a:gd name="T3" fmla="*/ 176 h 176"/>
                  <a:gd name="T4" fmla="*/ 11 w 51"/>
                  <a:gd name="T5" fmla="*/ 176 h 176"/>
                  <a:gd name="T6" fmla="*/ 0 w 51"/>
                  <a:gd name="T7" fmla="*/ 166 h 176"/>
                  <a:gd name="T8" fmla="*/ 0 w 51"/>
                  <a:gd name="T9" fmla="*/ 10 h 176"/>
                  <a:gd name="T10" fmla="*/ 11 w 51"/>
                  <a:gd name="T11" fmla="*/ 0 h 176"/>
                  <a:gd name="T12" fmla="*/ 40 w 51"/>
                  <a:gd name="T13" fmla="*/ 0 h 176"/>
                  <a:gd name="T14" fmla="*/ 51 w 51"/>
                  <a:gd name="T15" fmla="*/ 10 h 176"/>
                  <a:gd name="T16" fmla="*/ 51 w 51"/>
                  <a:gd name="T17" fmla="*/ 16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6">
                    <a:moveTo>
                      <a:pt x="51" y="166"/>
                    </a:moveTo>
                    <a:cubicBezTo>
                      <a:pt x="51" y="172"/>
                      <a:pt x="46" y="176"/>
                      <a:pt x="40" y="176"/>
                    </a:cubicBezTo>
                    <a:cubicBezTo>
                      <a:pt x="11" y="176"/>
                      <a:pt x="11" y="176"/>
                      <a:pt x="11" y="176"/>
                    </a:cubicBezTo>
                    <a:cubicBezTo>
                      <a:pt x="5" y="176"/>
                      <a:pt x="0" y="172"/>
                      <a:pt x="0" y="166"/>
                    </a:cubicBezTo>
                    <a:cubicBezTo>
                      <a:pt x="0" y="10"/>
                      <a:pt x="0" y="10"/>
                      <a:pt x="0" y="10"/>
                    </a:cubicBezTo>
                    <a:cubicBezTo>
                      <a:pt x="0" y="5"/>
                      <a:pt x="5" y="0"/>
                      <a:pt x="11" y="0"/>
                    </a:cubicBezTo>
                    <a:cubicBezTo>
                      <a:pt x="40" y="0"/>
                      <a:pt x="40" y="0"/>
                      <a:pt x="40" y="0"/>
                    </a:cubicBezTo>
                    <a:cubicBezTo>
                      <a:pt x="46" y="0"/>
                      <a:pt x="51" y="5"/>
                      <a:pt x="51" y="10"/>
                    </a:cubicBezTo>
                    <a:lnTo>
                      <a:pt x="51" y="166"/>
                    </a:lnTo>
                    <a:close/>
                  </a:path>
                </a:pathLst>
              </a:custGeom>
              <a:grpFill/>
              <a:ln>
                <a:noFill/>
              </a:ln>
            </p:spPr>
            <p:txBody>
              <a:bodyPr vert="horz" wrap="square" lIns="91440" tIns="45720" rIns="91440" bIns="45720" numCol="1" anchor="t" anchorCtr="0" compatLnSpc="1"/>
              <a:lstStyle/>
              <a:p>
                <a:endParaRPr lang="zh-CN" altLang="en-US"/>
              </a:p>
            </p:txBody>
          </p:sp>
          <p:sp>
            <p:nvSpPr>
              <p:cNvPr id="1048652" name="Freeform 104"/>
              <p:cNvSpPr/>
              <p:nvPr/>
            </p:nvSpPr>
            <p:spPr bwMode="auto">
              <a:xfrm>
                <a:off x="1320801" y="1765300"/>
                <a:ext cx="190500" cy="884238"/>
              </a:xfrm>
              <a:custGeom>
                <a:avLst/>
                <a:gdLst>
                  <a:gd name="T0" fmla="*/ 51 w 51"/>
                  <a:gd name="T1" fmla="*/ 223 h 236"/>
                  <a:gd name="T2" fmla="*/ 40 w 51"/>
                  <a:gd name="T3" fmla="*/ 236 h 236"/>
                  <a:gd name="T4" fmla="*/ 11 w 51"/>
                  <a:gd name="T5" fmla="*/ 236 h 236"/>
                  <a:gd name="T6" fmla="*/ 0 w 51"/>
                  <a:gd name="T7" fmla="*/ 223 h 236"/>
                  <a:gd name="T8" fmla="*/ 0 w 51"/>
                  <a:gd name="T9" fmla="*/ 13 h 236"/>
                  <a:gd name="T10" fmla="*/ 11 w 51"/>
                  <a:gd name="T11" fmla="*/ 0 h 236"/>
                  <a:gd name="T12" fmla="*/ 40 w 51"/>
                  <a:gd name="T13" fmla="*/ 0 h 236"/>
                  <a:gd name="T14" fmla="*/ 51 w 51"/>
                  <a:gd name="T15" fmla="*/ 13 h 236"/>
                  <a:gd name="T16" fmla="*/ 51 w 51"/>
                  <a:gd name="T17" fmla="*/ 22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236">
                    <a:moveTo>
                      <a:pt x="51" y="223"/>
                    </a:moveTo>
                    <a:cubicBezTo>
                      <a:pt x="51" y="230"/>
                      <a:pt x="46" y="236"/>
                      <a:pt x="40" y="236"/>
                    </a:cubicBezTo>
                    <a:cubicBezTo>
                      <a:pt x="11" y="236"/>
                      <a:pt x="11" y="236"/>
                      <a:pt x="11" y="236"/>
                    </a:cubicBezTo>
                    <a:cubicBezTo>
                      <a:pt x="5" y="236"/>
                      <a:pt x="0" y="230"/>
                      <a:pt x="0" y="223"/>
                    </a:cubicBezTo>
                    <a:cubicBezTo>
                      <a:pt x="0" y="13"/>
                      <a:pt x="0" y="13"/>
                      <a:pt x="0" y="13"/>
                    </a:cubicBezTo>
                    <a:cubicBezTo>
                      <a:pt x="0" y="6"/>
                      <a:pt x="5" y="0"/>
                      <a:pt x="11" y="0"/>
                    </a:cubicBezTo>
                    <a:cubicBezTo>
                      <a:pt x="40" y="0"/>
                      <a:pt x="40" y="0"/>
                      <a:pt x="40" y="0"/>
                    </a:cubicBezTo>
                    <a:cubicBezTo>
                      <a:pt x="46" y="0"/>
                      <a:pt x="51" y="6"/>
                      <a:pt x="51" y="13"/>
                    </a:cubicBezTo>
                    <a:lnTo>
                      <a:pt x="51" y="223"/>
                    </a:lnTo>
                    <a:close/>
                  </a:path>
                </a:pathLst>
              </a:custGeom>
              <a:grpFill/>
              <a:ln>
                <a:noFill/>
              </a:ln>
            </p:spPr>
            <p:txBody>
              <a:bodyPr vert="horz" wrap="square" lIns="91440" tIns="45720" rIns="91440" bIns="45720" numCol="1" anchor="t" anchorCtr="0" compatLnSpc="1"/>
              <a:lstStyle/>
              <a:p>
                <a:endParaRPr lang="zh-CN" altLang="en-US"/>
              </a:p>
            </p:txBody>
          </p:sp>
          <p:sp>
            <p:nvSpPr>
              <p:cNvPr id="1048653" name="Freeform 105"/>
              <p:cNvSpPr/>
              <p:nvPr/>
            </p:nvSpPr>
            <p:spPr bwMode="auto">
              <a:xfrm>
                <a:off x="1549401" y="2159000"/>
                <a:ext cx="190500" cy="490538"/>
              </a:xfrm>
              <a:custGeom>
                <a:avLst/>
                <a:gdLst>
                  <a:gd name="T0" fmla="*/ 51 w 51"/>
                  <a:gd name="T1" fmla="*/ 124 h 131"/>
                  <a:gd name="T2" fmla="*/ 40 w 51"/>
                  <a:gd name="T3" fmla="*/ 131 h 131"/>
                  <a:gd name="T4" fmla="*/ 11 w 51"/>
                  <a:gd name="T5" fmla="*/ 131 h 131"/>
                  <a:gd name="T6" fmla="*/ 0 w 51"/>
                  <a:gd name="T7" fmla="*/ 124 h 131"/>
                  <a:gd name="T8" fmla="*/ 0 w 51"/>
                  <a:gd name="T9" fmla="*/ 7 h 131"/>
                  <a:gd name="T10" fmla="*/ 11 w 51"/>
                  <a:gd name="T11" fmla="*/ 0 h 131"/>
                  <a:gd name="T12" fmla="*/ 40 w 51"/>
                  <a:gd name="T13" fmla="*/ 0 h 131"/>
                  <a:gd name="T14" fmla="*/ 51 w 51"/>
                  <a:gd name="T15" fmla="*/ 7 h 131"/>
                  <a:gd name="T16" fmla="*/ 51 w 51"/>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31">
                    <a:moveTo>
                      <a:pt x="51" y="124"/>
                    </a:moveTo>
                    <a:cubicBezTo>
                      <a:pt x="51" y="128"/>
                      <a:pt x="46" y="131"/>
                      <a:pt x="40" y="131"/>
                    </a:cubicBezTo>
                    <a:cubicBezTo>
                      <a:pt x="11" y="131"/>
                      <a:pt x="11" y="131"/>
                      <a:pt x="11" y="131"/>
                    </a:cubicBezTo>
                    <a:cubicBezTo>
                      <a:pt x="5" y="131"/>
                      <a:pt x="0" y="128"/>
                      <a:pt x="0" y="124"/>
                    </a:cubicBezTo>
                    <a:cubicBezTo>
                      <a:pt x="0" y="7"/>
                      <a:pt x="0" y="7"/>
                      <a:pt x="0" y="7"/>
                    </a:cubicBezTo>
                    <a:cubicBezTo>
                      <a:pt x="0" y="3"/>
                      <a:pt x="5" y="0"/>
                      <a:pt x="11" y="0"/>
                    </a:cubicBezTo>
                    <a:cubicBezTo>
                      <a:pt x="40" y="0"/>
                      <a:pt x="40" y="0"/>
                      <a:pt x="40" y="0"/>
                    </a:cubicBezTo>
                    <a:cubicBezTo>
                      <a:pt x="46" y="0"/>
                      <a:pt x="51" y="3"/>
                      <a:pt x="51" y="7"/>
                    </a:cubicBezTo>
                    <a:lnTo>
                      <a:pt x="51" y="124"/>
                    </a:lnTo>
                    <a:close/>
                  </a:path>
                </a:pathLst>
              </a:custGeom>
              <a:grpFill/>
              <a:ln>
                <a:noFill/>
              </a:ln>
            </p:spPr>
            <p:txBody>
              <a:bodyPr vert="horz" wrap="square" lIns="91440" tIns="45720" rIns="91440" bIns="45720" numCol="1" anchor="t" anchorCtr="0" compatLnSpc="1"/>
              <a:lstStyle/>
              <a:p>
                <a:endParaRPr lang="zh-CN" altLang="en-US"/>
              </a:p>
            </p:txBody>
          </p:sp>
          <p:sp>
            <p:nvSpPr>
              <p:cNvPr id="1048654" name="Freeform 106"/>
              <p:cNvSpPr/>
              <p:nvPr/>
            </p:nvSpPr>
            <p:spPr bwMode="auto">
              <a:xfrm>
                <a:off x="1781176" y="1870075"/>
                <a:ext cx="187325" cy="779463"/>
              </a:xfrm>
              <a:custGeom>
                <a:avLst/>
                <a:gdLst>
                  <a:gd name="T0" fmla="*/ 50 w 50"/>
                  <a:gd name="T1" fmla="*/ 197 h 208"/>
                  <a:gd name="T2" fmla="*/ 39 w 50"/>
                  <a:gd name="T3" fmla="*/ 208 h 208"/>
                  <a:gd name="T4" fmla="*/ 10 w 50"/>
                  <a:gd name="T5" fmla="*/ 208 h 208"/>
                  <a:gd name="T6" fmla="*/ 0 w 50"/>
                  <a:gd name="T7" fmla="*/ 197 h 208"/>
                  <a:gd name="T8" fmla="*/ 0 w 50"/>
                  <a:gd name="T9" fmla="*/ 12 h 208"/>
                  <a:gd name="T10" fmla="*/ 10 w 50"/>
                  <a:gd name="T11" fmla="*/ 0 h 208"/>
                  <a:gd name="T12" fmla="*/ 39 w 50"/>
                  <a:gd name="T13" fmla="*/ 0 h 208"/>
                  <a:gd name="T14" fmla="*/ 50 w 50"/>
                  <a:gd name="T15" fmla="*/ 12 h 208"/>
                  <a:gd name="T16" fmla="*/ 50 w 50"/>
                  <a:gd name="T17" fmla="*/ 19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08">
                    <a:moveTo>
                      <a:pt x="50" y="197"/>
                    </a:moveTo>
                    <a:cubicBezTo>
                      <a:pt x="50" y="203"/>
                      <a:pt x="45" y="208"/>
                      <a:pt x="39" y="208"/>
                    </a:cubicBezTo>
                    <a:cubicBezTo>
                      <a:pt x="10" y="208"/>
                      <a:pt x="10" y="208"/>
                      <a:pt x="10" y="208"/>
                    </a:cubicBezTo>
                    <a:cubicBezTo>
                      <a:pt x="4" y="208"/>
                      <a:pt x="0" y="203"/>
                      <a:pt x="0" y="197"/>
                    </a:cubicBezTo>
                    <a:cubicBezTo>
                      <a:pt x="0" y="12"/>
                      <a:pt x="0" y="12"/>
                      <a:pt x="0" y="12"/>
                    </a:cubicBezTo>
                    <a:cubicBezTo>
                      <a:pt x="0" y="5"/>
                      <a:pt x="4" y="0"/>
                      <a:pt x="10" y="0"/>
                    </a:cubicBezTo>
                    <a:cubicBezTo>
                      <a:pt x="39" y="0"/>
                      <a:pt x="39" y="0"/>
                      <a:pt x="39" y="0"/>
                    </a:cubicBezTo>
                    <a:cubicBezTo>
                      <a:pt x="45" y="0"/>
                      <a:pt x="50" y="5"/>
                      <a:pt x="50" y="12"/>
                    </a:cubicBezTo>
                    <a:lnTo>
                      <a:pt x="50" y="197"/>
                    </a:lnTo>
                    <a:close/>
                  </a:path>
                </a:pathLst>
              </a:custGeom>
              <a:grpFill/>
              <a:ln>
                <a:noFill/>
              </a:ln>
            </p:spPr>
            <p:txBody>
              <a:bodyPr vert="horz" wrap="square" lIns="91440" tIns="45720" rIns="91440" bIns="45720" numCol="1" anchor="t" anchorCtr="0" compatLnSpc="1"/>
              <a:lstStyle/>
              <a:p>
                <a:endParaRPr lang="zh-CN" altLang="en-US"/>
              </a:p>
            </p:txBody>
          </p:sp>
          <p:sp>
            <p:nvSpPr>
              <p:cNvPr id="1048655" name="Freeform 107"/>
              <p:cNvSpPr/>
              <p:nvPr/>
            </p:nvSpPr>
            <p:spPr bwMode="auto">
              <a:xfrm>
                <a:off x="2009776" y="2159000"/>
                <a:ext cx="187325" cy="490538"/>
              </a:xfrm>
              <a:custGeom>
                <a:avLst/>
                <a:gdLst>
                  <a:gd name="T0" fmla="*/ 50 w 50"/>
                  <a:gd name="T1" fmla="*/ 124 h 131"/>
                  <a:gd name="T2" fmla="*/ 39 w 50"/>
                  <a:gd name="T3" fmla="*/ 131 h 131"/>
                  <a:gd name="T4" fmla="*/ 10 w 50"/>
                  <a:gd name="T5" fmla="*/ 131 h 131"/>
                  <a:gd name="T6" fmla="*/ 0 w 50"/>
                  <a:gd name="T7" fmla="*/ 124 h 131"/>
                  <a:gd name="T8" fmla="*/ 0 w 50"/>
                  <a:gd name="T9" fmla="*/ 7 h 131"/>
                  <a:gd name="T10" fmla="*/ 10 w 50"/>
                  <a:gd name="T11" fmla="*/ 0 h 131"/>
                  <a:gd name="T12" fmla="*/ 39 w 50"/>
                  <a:gd name="T13" fmla="*/ 0 h 131"/>
                  <a:gd name="T14" fmla="*/ 50 w 50"/>
                  <a:gd name="T15" fmla="*/ 7 h 131"/>
                  <a:gd name="T16" fmla="*/ 50 w 50"/>
                  <a:gd name="T17"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31">
                    <a:moveTo>
                      <a:pt x="50" y="124"/>
                    </a:moveTo>
                    <a:cubicBezTo>
                      <a:pt x="50" y="128"/>
                      <a:pt x="45" y="131"/>
                      <a:pt x="39" y="131"/>
                    </a:cubicBezTo>
                    <a:cubicBezTo>
                      <a:pt x="10" y="131"/>
                      <a:pt x="10" y="131"/>
                      <a:pt x="10" y="131"/>
                    </a:cubicBezTo>
                    <a:cubicBezTo>
                      <a:pt x="4" y="131"/>
                      <a:pt x="0" y="128"/>
                      <a:pt x="0" y="124"/>
                    </a:cubicBezTo>
                    <a:cubicBezTo>
                      <a:pt x="0" y="7"/>
                      <a:pt x="0" y="7"/>
                      <a:pt x="0" y="7"/>
                    </a:cubicBezTo>
                    <a:cubicBezTo>
                      <a:pt x="0" y="3"/>
                      <a:pt x="4" y="0"/>
                      <a:pt x="10" y="0"/>
                    </a:cubicBezTo>
                    <a:cubicBezTo>
                      <a:pt x="39" y="0"/>
                      <a:pt x="39" y="0"/>
                      <a:pt x="39" y="0"/>
                    </a:cubicBezTo>
                    <a:cubicBezTo>
                      <a:pt x="45" y="0"/>
                      <a:pt x="50" y="3"/>
                      <a:pt x="50" y="7"/>
                    </a:cubicBezTo>
                    <a:lnTo>
                      <a:pt x="50" y="124"/>
                    </a:lnTo>
                    <a:close/>
                  </a:path>
                </a:pathLst>
              </a:custGeom>
              <a:grpFill/>
              <a:ln>
                <a:noFill/>
              </a:ln>
            </p:spPr>
            <p:txBody>
              <a:bodyPr vert="horz" wrap="square" lIns="91440" tIns="45720" rIns="91440" bIns="45720" numCol="1" anchor="t" anchorCtr="0" compatLnSpc="1"/>
              <a:lstStyle/>
              <a:p>
                <a:endParaRPr lang="zh-CN" altLang="en-US"/>
              </a:p>
            </p:txBody>
          </p:sp>
        </p:grpSp>
        <p:sp>
          <p:nvSpPr>
            <p:cNvPr id="1048656" name="同心圆 89"/>
            <p:cNvSpPr/>
            <p:nvPr/>
          </p:nvSpPr>
          <p:spPr>
            <a:xfrm>
              <a:off x="1718632" y="1996162"/>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048657" name="椭圆 96"/>
          <p:cNvSpPr/>
          <p:nvPr/>
        </p:nvSpPr>
        <p:spPr>
          <a:xfrm>
            <a:off x="3261285" y="3041449"/>
            <a:ext cx="105345" cy="105345"/>
          </a:xfrm>
          <a:prstGeom prst="ellipse">
            <a:avLst/>
          </a:prstGeom>
          <a:solidFill>
            <a:schemeClr val="bg1">
              <a:lumMod val="75000"/>
            </a:schemeClr>
          </a:solidFill>
          <a:ln w="381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658" name="矩形 97"/>
          <p:cNvSpPr/>
          <p:nvPr/>
        </p:nvSpPr>
        <p:spPr>
          <a:xfrm>
            <a:off x="5145126" y="2965186"/>
            <a:ext cx="2880114" cy="245110"/>
          </a:xfrm>
          <a:prstGeom prst="rect">
            <a:avLst/>
          </a:prstGeom>
        </p:spPr>
        <p:txBody>
          <a:bodyPr wrap="square">
            <a:spAutoFit/>
          </a:bodyPr>
          <a:lstStyle/>
          <a:p>
            <a:pPr algn="just">
              <a:lnSpc>
                <a:spcPts val="1200"/>
              </a:lnSpc>
            </a:pPr>
            <a:r>
              <a:rPr lang="zh-CN" altLang="en-US" sz="1600" b="1" dirty="0" smtClean="0">
                <a:solidFill>
                  <a:srgbClr val="E74C2E"/>
                </a:solidFill>
                <a:latin typeface="微软雅黑" panose="020B0503020204020204" pitchFamily="34" charset="-122"/>
                <a:ea typeface="微软雅黑" panose="020B0503020204020204" pitchFamily="34" charset="-122"/>
              </a:rPr>
              <a:t>职业危害因素及防护</a:t>
            </a:r>
          </a:p>
        </p:txBody>
      </p:sp>
      <p:grpSp>
        <p:nvGrpSpPr>
          <p:cNvPr id="116" name="组合 98"/>
          <p:cNvGrpSpPr/>
          <p:nvPr/>
        </p:nvGrpSpPr>
        <p:grpSpPr>
          <a:xfrm>
            <a:off x="4626127" y="2847700"/>
            <a:ext cx="505405" cy="505405"/>
            <a:chOff x="4197777" y="3610451"/>
            <a:chExt cx="560677" cy="560677"/>
          </a:xfrm>
          <a:solidFill>
            <a:srgbClr val="E74C2E"/>
          </a:solidFill>
        </p:grpSpPr>
        <p:grpSp>
          <p:nvGrpSpPr>
            <p:cNvPr id="117" name="组合 99"/>
            <p:cNvGrpSpPr/>
            <p:nvPr/>
          </p:nvGrpSpPr>
          <p:grpSpPr>
            <a:xfrm>
              <a:off x="4324818" y="3742282"/>
              <a:ext cx="305320" cy="261247"/>
              <a:chOff x="1627188" y="2219325"/>
              <a:chExt cx="758825" cy="649288"/>
            </a:xfrm>
            <a:grpFill/>
          </p:grpSpPr>
          <p:sp>
            <p:nvSpPr>
              <p:cNvPr id="1048659" name="Freeform 72"/>
              <p:cNvSpPr/>
              <p:nvPr/>
            </p:nvSpPr>
            <p:spPr bwMode="auto">
              <a:xfrm>
                <a:off x="1657351"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60" name="Freeform 73"/>
              <p:cNvSpPr/>
              <p:nvPr/>
            </p:nvSpPr>
            <p:spPr bwMode="auto">
              <a:xfrm>
                <a:off x="1657351"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61" name="Freeform 74"/>
              <p:cNvSpPr/>
              <p:nvPr/>
            </p:nvSpPr>
            <p:spPr bwMode="auto">
              <a:xfrm>
                <a:off x="1657351"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62" name="Freeform 75"/>
              <p:cNvSpPr/>
              <p:nvPr/>
            </p:nvSpPr>
            <p:spPr bwMode="auto">
              <a:xfrm>
                <a:off x="1657351"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63" name="Freeform 76"/>
              <p:cNvSpPr/>
              <p:nvPr/>
            </p:nvSpPr>
            <p:spPr bwMode="auto">
              <a:xfrm>
                <a:off x="1657351"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1"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1"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64" name="Freeform 77"/>
              <p:cNvSpPr/>
              <p:nvPr/>
            </p:nvSpPr>
            <p:spPr bwMode="auto">
              <a:xfrm>
                <a:off x="1803401" y="247808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65" name="Freeform 78"/>
              <p:cNvSpPr/>
              <p:nvPr/>
            </p:nvSpPr>
            <p:spPr bwMode="auto">
              <a:xfrm>
                <a:off x="1803401" y="2219325"/>
                <a:ext cx="120650" cy="47625"/>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66" name="Freeform 79"/>
              <p:cNvSpPr/>
              <p:nvPr/>
            </p:nvSpPr>
            <p:spPr bwMode="auto">
              <a:xfrm>
                <a:off x="1803401" y="23050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67" name="Freeform 80"/>
              <p:cNvSpPr/>
              <p:nvPr/>
            </p:nvSpPr>
            <p:spPr bwMode="auto">
              <a:xfrm>
                <a:off x="1803401" y="2390775"/>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68" name="Freeform 81"/>
              <p:cNvSpPr/>
              <p:nvPr/>
            </p:nvSpPr>
            <p:spPr bwMode="auto">
              <a:xfrm>
                <a:off x="1803401" y="2563813"/>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69" name="Freeform 82"/>
              <p:cNvSpPr/>
              <p:nvPr/>
            </p:nvSpPr>
            <p:spPr bwMode="auto">
              <a:xfrm>
                <a:off x="1803401" y="2649538"/>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70" name="Freeform 83"/>
              <p:cNvSpPr/>
              <p:nvPr/>
            </p:nvSpPr>
            <p:spPr bwMode="auto">
              <a:xfrm>
                <a:off x="1803401" y="2736850"/>
                <a:ext cx="120650" cy="49213"/>
              </a:xfrm>
              <a:custGeom>
                <a:avLst/>
                <a:gdLst>
                  <a:gd name="T0" fmla="*/ 32 w 32"/>
                  <a:gd name="T1" fmla="*/ 6 h 13"/>
                  <a:gd name="T2" fmla="*/ 28 w 32"/>
                  <a:gd name="T3" fmla="*/ 13 h 13"/>
                  <a:gd name="T4" fmla="*/ 3 w 32"/>
                  <a:gd name="T5" fmla="*/ 13 h 13"/>
                  <a:gd name="T6" fmla="*/ 0 w 32"/>
                  <a:gd name="T7" fmla="*/ 6 h 13"/>
                  <a:gd name="T8" fmla="*/ 0 w 32"/>
                  <a:gd name="T9" fmla="*/ 6 h 13"/>
                  <a:gd name="T10" fmla="*/ 3 w 32"/>
                  <a:gd name="T11" fmla="*/ 0 h 13"/>
                  <a:gd name="T12" fmla="*/ 28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71" name="Freeform 84"/>
              <p:cNvSpPr/>
              <p:nvPr/>
            </p:nvSpPr>
            <p:spPr bwMode="auto">
              <a:xfrm>
                <a:off x="1949451" y="247808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72" name="Freeform 85"/>
              <p:cNvSpPr/>
              <p:nvPr/>
            </p:nvSpPr>
            <p:spPr bwMode="auto">
              <a:xfrm>
                <a:off x="1949451"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73" name="Freeform 86"/>
              <p:cNvSpPr/>
              <p:nvPr/>
            </p:nvSpPr>
            <p:spPr bwMode="auto">
              <a:xfrm>
                <a:off x="1949451"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74" name="Freeform 87"/>
              <p:cNvSpPr/>
              <p:nvPr/>
            </p:nvSpPr>
            <p:spPr bwMode="auto">
              <a:xfrm>
                <a:off x="1949451"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75" name="Freeform 88"/>
              <p:cNvSpPr/>
              <p:nvPr/>
            </p:nvSpPr>
            <p:spPr bwMode="auto">
              <a:xfrm>
                <a:off x="2092326" y="247808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76" name="Freeform 89"/>
              <p:cNvSpPr/>
              <p:nvPr/>
            </p:nvSpPr>
            <p:spPr bwMode="auto">
              <a:xfrm>
                <a:off x="2092326" y="23050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77" name="Freeform 90"/>
              <p:cNvSpPr/>
              <p:nvPr/>
            </p:nvSpPr>
            <p:spPr bwMode="auto">
              <a:xfrm>
                <a:off x="2092326" y="2390775"/>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78" name="Freeform 91"/>
              <p:cNvSpPr/>
              <p:nvPr/>
            </p:nvSpPr>
            <p:spPr bwMode="auto">
              <a:xfrm>
                <a:off x="2092326" y="2563813"/>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79" name="Freeform 92"/>
              <p:cNvSpPr/>
              <p:nvPr/>
            </p:nvSpPr>
            <p:spPr bwMode="auto">
              <a:xfrm>
                <a:off x="2092326" y="2649538"/>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80" name="Freeform 93"/>
              <p:cNvSpPr/>
              <p:nvPr/>
            </p:nvSpPr>
            <p:spPr bwMode="auto">
              <a:xfrm>
                <a:off x="2092326" y="2736850"/>
                <a:ext cx="120650" cy="49213"/>
              </a:xfrm>
              <a:custGeom>
                <a:avLst/>
                <a:gdLst>
                  <a:gd name="T0" fmla="*/ 32 w 32"/>
                  <a:gd name="T1" fmla="*/ 6 h 13"/>
                  <a:gd name="T2" fmla="*/ 29 w 32"/>
                  <a:gd name="T3" fmla="*/ 13 h 13"/>
                  <a:gd name="T4" fmla="*/ 3 w 32"/>
                  <a:gd name="T5" fmla="*/ 13 h 13"/>
                  <a:gd name="T6" fmla="*/ 0 w 32"/>
                  <a:gd name="T7" fmla="*/ 6 h 13"/>
                  <a:gd name="T8" fmla="*/ 0 w 32"/>
                  <a:gd name="T9" fmla="*/ 6 h 13"/>
                  <a:gd name="T10" fmla="*/ 3 w 32"/>
                  <a:gd name="T11" fmla="*/ 0 h 13"/>
                  <a:gd name="T12" fmla="*/ 29 w 32"/>
                  <a:gd name="T13" fmla="*/ 0 h 13"/>
                  <a:gd name="T14" fmla="*/ 32 w 3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3">
                    <a:moveTo>
                      <a:pt x="32" y="6"/>
                    </a:moveTo>
                    <a:cubicBezTo>
                      <a:pt x="32" y="10"/>
                      <a:pt x="30" y="13"/>
                      <a:pt x="29" y="13"/>
                    </a:cubicBezTo>
                    <a:cubicBezTo>
                      <a:pt x="3" y="13"/>
                      <a:pt x="3" y="13"/>
                      <a:pt x="3" y="13"/>
                    </a:cubicBezTo>
                    <a:cubicBezTo>
                      <a:pt x="2" y="13"/>
                      <a:pt x="0" y="10"/>
                      <a:pt x="0" y="6"/>
                    </a:cubicBezTo>
                    <a:cubicBezTo>
                      <a:pt x="0" y="6"/>
                      <a:pt x="0" y="6"/>
                      <a:pt x="0" y="6"/>
                    </a:cubicBezTo>
                    <a:cubicBezTo>
                      <a:pt x="0" y="3"/>
                      <a:pt x="2" y="0"/>
                      <a:pt x="3" y="0"/>
                    </a:cubicBezTo>
                    <a:cubicBezTo>
                      <a:pt x="29" y="0"/>
                      <a:pt x="29" y="0"/>
                      <a:pt x="29" y="0"/>
                    </a:cubicBezTo>
                    <a:cubicBezTo>
                      <a:pt x="30" y="0"/>
                      <a:pt x="32" y="3"/>
                      <a:pt x="32"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81" name="Freeform 94"/>
              <p:cNvSpPr/>
              <p:nvPr/>
            </p:nvSpPr>
            <p:spPr bwMode="auto">
              <a:xfrm>
                <a:off x="2238376" y="2563813"/>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82" name="Freeform 95"/>
              <p:cNvSpPr/>
              <p:nvPr/>
            </p:nvSpPr>
            <p:spPr bwMode="auto">
              <a:xfrm>
                <a:off x="2238376" y="2649538"/>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83" name="Freeform 96"/>
              <p:cNvSpPr/>
              <p:nvPr/>
            </p:nvSpPr>
            <p:spPr bwMode="auto">
              <a:xfrm>
                <a:off x="2238376" y="2736850"/>
                <a:ext cx="117475" cy="49213"/>
              </a:xfrm>
              <a:custGeom>
                <a:avLst/>
                <a:gdLst>
                  <a:gd name="T0" fmla="*/ 31 w 31"/>
                  <a:gd name="T1" fmla="*/ 6 h 13"/>
                  <a:gd name="T2" fmla="*/ 28 w 31"/>
                  <a:gd name="T3" fmla="*/ 13 h 13"/>
                  <a:gd name="T4" fmla="*/ 3 w 31"/>
                  <a:gd name="T5" fmla="*/ 13 h 13"/>
                  <a:gd name="T6" fmla="*/ 0 w 31"/>
                  <a:gd name="T7" fmla="*/ 6 h 13"/>
                  <a:gd name="T8" fmla="*/ 0 w 31"/>
                  <a:gd name="T9" fmla="*/ 6 h 13"/>
                  <a:gd name="T10" fmla="*/ 3 w 31"/>
                  <a:gd name="T11" fmla="*/ 0 h 13"/>
                  <a:gd name="T12" fmla="*/ 28 w 31"/>
                  <a:gd name="T13" fmla="*/ 0 h 13"/>
                  <a:gd name="T14" fmla="*/ 31 w 31"/>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3">
                    <a:moveTo>
                      <a:pt x="31" y="6"/>
                    </a:moveTo>
                    <a:cubicBezTo>
                      <a:pt x="31" y="10"/>
                      <a:pt x="30" y="13"/>
                      <a:pt x="28" y="13"/>
                    </a:cubicBezTo>
                    <a:cubicBezTo>
                      <a:pt x="3" y="13"/>
                      <a:pt x="3" y="13"/>
                      <a:pt x="3" y="13"/>
                    </a:cubicBezTo>
                    <a:cubicBezTo>
                      <a:pt x="1" y="13"/>
                      <a:pt x="0" y="10"/>
                      <a:pt x="0" y="6"/>
                    </a:cubicBezTo>
                    <a:cubicBezTo>
                      <a:pt x="0" y="6"/>
                      <a:pt x="0" y="6"/>
                      <a:pt x="0" y="6"/>
                    </a:cubicBezTo>
                    <a:cubicBezTo>
                      <a:pt x="0" y="3"/>
                      <a:pt x="1" y="0"/>
                      <a:pt x="3" y="0"/>
                    </a:cubicBezTo>
                    <a:cubicBezTo>
                      <a:pt x="28" y="0"/>
                      <a:pt x="28" y="0"/>
                      <a:pt x="28" y="0"/>
                    </a:cubicBezTo>
                    <a:cubicBezTo>
                      <a:pt x="30" y="0"/>
                      <a:pt x="31" y="3"/>
                      <a:pt x="31" y="6"/>
                    </a:cubicBezTo>
                    <a:close/>
                  </a:path>
                </a:pathLst>
              </a:custGeom>
              <a:grpFill/>
              <a:ln>
                <a:noFill/>
              </a:ln>
            </p:spPr>
            <p:txBody>
              <a:bodyPr vert="horz" wrap="square" lIns="91440" tIns="45720" rIns="91440" bIns="45720" numCol="1" anchor="t" anchorCtr="0" compatLnSpc="1"/>
              <a:lstStyle/>
              <a:p>
                <a:endParaRPr lang="zh-CN" altLang="en-US"/>
              </a:p>
            </p:txBody>
          </p:sp>
          <p:sp>
            <p:nvSpPr>
              <p:cNvPr id="1048684" name="Freeform 97"/>
              <p:cNvSpPr/>
              <p:nvPr/>
            </p:nvSpPr>
            <p:spPr bwMode="auto">
              <a:xfrm>
                <a:off x="1627188" y="2808288"/>
                <a:ext cx="758825" cy="60325"/>
              </a:xfrm>
              <a:custGeom>
                <a:avLst/>
                <a:gdLst>
                  <a:gd name="T0" fmla="*/ 202 w 202"/>
                  <a:gd name="T1" fmla="*/ 8 h 16"/>
                  <a:gd name="T2" fmla="*/ 197 w 202"/>
                  <a:gd name="T3" fmla="*/ 16 h 16"/>
                  <a:gd name="T4" fmla="*/ 6 w 202"/>
                  <a:gd name="T5" fmla="*/ 16 h 16"/>
                  <a:gd name="T6" fmla="*/ 0 w 202"/>
                  <a:gd name="T7" fmla="*/ 8 h 16"/>
                  <a:gd name="T8" fmla="*/ 0 w 202"/>
                  <a:gd name="T9" fmla="*/ 8 h 16"/>
                  <a:gd name="T10" fmla="*/ 6 w 202"/>
                  <a:gd name="T11" fmla="*/ 0 h 16"/>
                  <a:gd name="T12" fmla="*/ 197 w 202"/>
                  <a:gd name="T13" fmla="*/ 0 h 16"/>
                  <a:gd name="T14" fmla="*/ 202 w 202"/>
                  <a:gd name="T15" fmla="*/ 8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 h="16">
                    <a:moveTo>
                      <a:pt x="202" y="8"/>
                    </a:moveTo>
                    <a:cubicBezTo>
                      <a:pt x="202" y="13"/>
                      <a:pt x="200" y="16"/>
                      <a:pt x="197" y="16"/>
                    </a:cubicBezTo>
                    <a:cubicBezTo>
                      <a:pt x="6" y="16"/>
                      <a:pt x="6" y="16"/>
                      <a:pt x="6" y="16"/>
                    </a:cubicBezTo>
                    <a:cubicBezTo>
                      <a:pt x="3" y="16"/>
                      <a:pt x="0" y="13"/>
                      <a:pt x="0" y="8"/>
                    </a:cubicBezTo>
                    <a:cubicBezTo>
                      <a:pt x="0" y="8"/>
                      <a:pt x="0" y="8"/>
                      <a:pt x="0" y="8"/>
                    </a:cubicBezTo>
                    <a:cubicBezTo>
                      <a:pt x="0" y="4"/>
                      <a:pt x="3" y="0"/>
                      <a:pt x="6" y="0"/>
                    </a:cubicBezTo>
                    <a:cubicBezTo>
                      <a:pt x="197" y="0"/>
                      <a:pt x="197" y="0"/>
                      <a:pt x="197" y="0"/>
                    </a:cubicBezTo>
                    <a:cubicBezTo>
                      <a:pt x="200" y="0"/>
                      <a:pt x="202" y="4"/>
                      <a:pt x="202" y="8"/>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1048685" name="同心圆 100"/>
            <p:cNvSpPr/>
            <p:nvPr/>
          </p:nvSpPr>
          <p:spPr>
            <a:xfrm>
              <a:off x="4197777" y="3610451"/>
              <a:ext cx="560677" cy="560677"/>
            </a:xfrm>
            <a:prstGeom prst="donut">
              <a:avLst>
                <a:gd name="adj" fmla="val 109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20" name="组合 143"/>
          <p:cNvGrpSpPr/>
          <p:nvPr/>
        </p:nvGrpSpPr>
        <p:grpSpPr>
          <a:xfrm>
            <a:off x="1187624" y="195486"/>
            <a:ext cx="1515760" cy="72008"/>
            <a:chOff x="539552" y="195486"/>
            <a:chExt cx="1482080" cy="72008"/>
          </a:xfrm>
        </p:grpSpPr>
        <p:sp>
          <p:nvSpPr>
            <p:cNvPr id="1048700" name="矩形 144"/>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01" name="矩形 145"/>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702" name="TextBox 47"/>
          <p:cNvSpPr txBox="1"/>
          <p:nvPr/>
        </p:nvSpPr>
        <p:spPr>
          <a:xfrm>
            <a:off x="1161029" y="325429"/>
            <a:ext cx="1572260"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目录</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45732"/>
                                        </p:tgtEl>
                                        <p:attrNameLst>
                                          <p:attrName>style.visibility</p:attrName>
                                        </p:attrNameLst>
                                      </p:cBhvr>
                                      <p:to>
                                        <p:strVal val="visible"/>
                                      </p:to>
                                    </p:set>
                                    <p:animEffect transition="in" filter="fade">
                                      <p:cBhvr>
                                        <p:cTn id="7" dur="500"/>
                                        <p:tgtEl>
                                          <p:spTgt spid="3145732"/>
                                        </p:tgtEl>
                                      </p:cBhvr>
                                    </p:animEffect>
                                    <p:anim calcmode="lin" valueType="num">
                                      <p:cBhvr>
                                        <p:cTn id="8" dur="500" fill="hold"/>
                                        <p:tgtEl>
                                          <p:spTgt spid="3145732"/>
                                        </p:tgtEl>
                                        <p:attrNameLst>
                                          <p:attrName>ppt_x</p:attrName>
                                        </p:attrNameLst>
                                      </p:cBhvr>
                                      <p:tavLst>
                                        <p:tav tm="0">
                                          <p:val>
                                            <p:strVal val="#ppt_x"/>
                                          </p:val>
                                        </p:tav>
                                        <p:tav tm="100000">
                                          <p:val>
                                            <p:strVal val="#ppt_x"/>
                                          </p:val>
                                        </p:tav>
                                      </p:tavLst>
                                    </p:anim>
                                    <p:anim calcmode="lin" valueType="num">
                                      <p:cBhvr>
                                        <p:cTn id="9" dur="500" fill="hold"/>
                                        <p:tgtEl>
                                          <p:spTgt spid="314573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048625"/>
                                        </p:tgtEl>
                                        <p:attrNameLst>
                                          <p:attrName>style.visibility</p:attrName>
                                        </p:attrNameLst>
                                      </p:cBhvr>
                                      <p:to>
                                        <p:strVal val="visible"/>
                                      </p:to>
                                    </p:set>
                                    <p:animEffect transition="in" filter="wipe(left)">
                                      <p:cBhvr>
                                        <p:cTn id="13" dur="500"/>
                                        <p:tgtEl>
                                          <p:spTgt spid="104862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48626"/>
                                        </p:tgtEl>
                                        <p:attrNameLst>
                                          <p:attrName>style.visibility</p:attrName>
                                        </p:attrNameLst>
                                      </p:cBhvr>
                                      <p:to>
                                        <p:strVal val="visible"/>
                                      </p:to>
                                    </p:set>
                                    <p:animEffect transition="in" filter="wipe(left)">
                                      <p:cBhvr>
                                        <p:cTn id="17" dur="500"/>
                                        <p:tgtEl>
                                          <p:spTgt spid="104862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048627"/>
                                        </p:tgtEl>
                                        <p:attrNameLst>
                                          <p:attrName>style.visibility</p:attrName>
                                        </p:attrNameLst>
                                      </p:cBhvr>
                                      <p:to>
                                        <p:strVal val="visible"/>
                                      </p:to>
                                    </p:set>
                                    <p:animEffect transition="in" filter="wipe(left)">
                                      <p:cBhvr>
                                        <p:cTn id="21" dur="500"/>
                                        <p:tgtEl>
                                          <p:spTgt spid="1048627"/>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48629"/>
                                        </p:tgtEl>
                                        <p:attrNameLst>
                                          <p:attrName>style.visibility</p:attrName>
                                        </p:attrNameLst>
                                      </p:cBhvr>
                                      <p:to>
                                        <p:strVal val="visible"/>
                                      </p:to>
                                    </p:set>
                                    <p:anim calcmode="lin" valueType="num">
                                      <p:cBhvr>
                                        <p:cTn id="25" dur="500" fill="hold"/>
                                        <p:tgtEl>
                                          <p:spTgt spid="1048629"/>
                                        </p:tgtEl>
                                        <p:attrNameLst>
                                          <p:attrName>ppt_w</p:attrName>
                                        </p:attrNameLst>
                                      </p:cBhvr>
                                      <p:tavLst>
                                        <p:tav tm="0">
                                          <p:val>
                                            <p:fltVal val="0"/>
                                          </p:val>
                                        </p:tav>
                                        <p:tav tm="100000">
                                          <p:val>
                                            <p:strVal val="#ppt_w"/>
                                          </p:val>
                                        </p:tav>
                                      </p:tavLst>
                                    </p:anim>
                                    <p:anim calcmode="lin" valueType="num">
                                      <p:cBhvr>
                                        <p:cTn id="26" dur="500" fill="hold"/>
                                        <p:tgtEl>
                                          <p:spTgt spid="1048629"/>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1048630"/>
                                        </p:tgtEl>
                                        <p:attrNameLst>
                                          <p:attrName>style.visibility</p:attrName>
                                        </p:attrNameLst>
                                      </p:cBhvr>
                                      <p:to>
                                        <p:strVal val="visible"/>
                                      </p:to>
                                    </p:set>
                                    <p:anim calcmode="lin" valueType="num">
                                      <p:cBhvr>
                                        <p:cTn id="30" dur="500" fill="hold"/>
                                        <p:tgtEl>
                                          <p:spTgt spid="1048630"/>
                                        </p:tgtEl>
                                        <p:attrNameLst>
                                          <p:attrName>ppt_w</p:attrName>
                                        </p:attrNameLst>
                                      </p:cBhvr>
                                      <p:tavLst>
                                        <p:tav tm="0">
                                          <p:val>
                                            <p:fltVal val="0"/>
                                          </p:val>
                                        </p:tav>
                                        <p:tav tm="100000">
                                          <p:val>
                                            <p:strVal val="#ppt_w"/>
                                          </p:val>
                                        </p:tav>
                                      </p:tavLst>
                                    </p:anim>
                                    <p:anim calcmode="lin" valueType="num">
                                      <p:cBhvr>
                                        <p:cTn id="31" dur="500" fill="hold"/>
                                        <p:tgtEl>
                                          <p:spTgt spid="1048630"/>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1048631"/>
                                        </p:tgtEl>
                                        <p:attrNameLst>
                                          <p:attrName>style.visibility</p:attrName>
                                        </p:attrNameLst>
                                      </p:cBhvr>
                                      <p:to>
                                        <p:strVal val="visible"/>
                                      </p:to>
                                    </p:set>
                                    <p:anim calcmode="lin" valueType="num">
                                      <p:cBhvr>
                                        <p:cTn id="35" dur="500" fill="hold"/>
                                        <p:tgtEl>
                                          <p:spTgt spid="1048631"/>
                                        </p:tgtEl>
                                        <p:attrNameLst>
                                          <p:attrName>ppt_w</p:attrName>
                                        </p:attrNameLst>
                                      </p:cBhvr>
                                      <p:tavLst>
                                        <p:tav tm="0">
                                          <p:val>
                                            <p:fltVal val="0"/>
                                          </p:val>
                                        </p:tav>
                                        <p:tav tm="100000">
                                          <p:val>
                                            <p:strVal val="#ppt_w"/>
                                          </p:val>
                                        </p:tav>
                                      </p:tavLst>
                                    </p:anim>
                                    <p:anim calcmode="lin" valueType="num">
                                      <p:cBhvr>
                                        <p:cTn id="36" dur="500" fill="hold"/>
                                        <p:tgtEl>
                                          <p:spTgt spid="1048631"/>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23" presetClass="entr" presetSubtype="16" fill="hold" grpId="0" nodeType="afterEffect">
                                  <p:stCondLst>
                                    <p:cond delay="0"/>
                                  </p:stCondLst>
                                  <p:childTnLst>
                                    <p:set>
                                      <p:cBhvr>
                                        <p:cTn id="39" dur="1" fill="hold">
                                          <p:stCondLst>
                                            <p:cond delay="0"/>
                                          </p:stCondLst>
                                        </p:cTn>
                                        <p:tgtEl>
                                          <p:spTgt spid="1048632"/>
                                        </p:tgtEl>
                                        <p:attrNameLst>
                                          <p:attrName>style.visibility</p:attrName>
                                        </p:attrNameLst>
                                      </p:cBhvr>
                                      <p:to>
                                        <p:strVal val="visible"/>
                                      </p:to>
                                    </p:set>
                                    <p:anim calcmode="lin" valueType="num">
                                      <p:cBhvr>
                                        <p:cTn id="40" dur="500" fill="hold"/>
                                        <p:tgtEl>
                                          <p:spTgt spid="1048632"/>
                                        </p:tgtEl>
                                        <p:attrNameLst>
                                          <p:attrName>ppt_w</p:attrName>
                                        </p:attrNameLst>
                                      </p:cBhvr>
                                      <p:tavLst>
                                        <p:tav tm="0">
                                          <p:val>
                                            <p:fltVal val="0"/>
                                          </p:val>
                                        </p:tav>
                                        <p:tav tm="100000">
                                          <p:val>
                                            <p:strVal val="#ppt_w"/>
                                          </p:val>
                                        </p:tav>
                                      </p:tavLst>
                                    </p:anim>
                                    <p:anim calcmode="lin" valueType="num">
                                      <p:cBhvr>
                                        <p:cTn id="41" dur="500" fill="hold"/>
                                        <p:tgtEl>
                                          <p:spTgt spid="1048632"/>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10" presetClass="entr" presetSubtype="0" repeatCount="3000" fill="hold" grpId="0" nodeType="afterEffect">
                                  <p:stCondLst>
                                    <p:cond delay="0"/>
                                  </p:stCondLst>
                                  <p:childTnLst>
                                    <p:set>
                                      <p:cBhvr>
                                        <p:cTn id="44" dur="1" fill="hold">
                                          <p:stCondLst>
                                            <p:cond delay="0"/>
                                          </p:stCondLst>
                                        </p:cTn>
                                        <p:tgtEl>
                                          <p:spTgt spid="1048633"/>
                                        </p:tgtEl>
                                        <p:attrNameLst>
                                          <p:attrName>style.visibility</p:attrName>
                                        </p:attrNameLst>
                                      </p:cBhvr>
                                      <p:to>
                                        <p:strVal val="visible"/>
                                      </p:to>
                                    </p:set>
                                    <p:animEffect transition="in" filter="fade">
                                      <p:cBhvr>
                                        <p:cTn id="45" dur="500"/>
                                        <p:tgtEl>
                                          <p:spTgt spid="1048633"/>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3145728"/>
                                        </p:tgtEl>
                                        <p:attrNameLst>
                                          <p:attrName>style.visibility</p:attrName>
                                        </p:attrNameLst>
                                      </p:cBhvr>
                                      <p:to>
                                        <p:strVal val="visible"/>
                                      </p:to>
                                    </p:set>
                                    <p:animEffect transition="in" filter="wipe(left)">
                                      <p:cBhvr>
                                        <p:cTn id="49" dur="500"/>
                                        <p:tgtEl>
                                          <p:spTgt spid="3145728"/>
                                        </p:tgtEl>
                                      </p:cBhvr>
                                    </p:animEffect>
                                  </p:childTnLst>
                                </p:cTn>
                              </p:par>
                              <p:par>
                                <p:cTn id="50" presetID="10" presetClass="entr" presetSubtype="0" fill="hold" nodeType="with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fade">
                                      <p:cBhvr>
                                        <p:cTn id="52" dur="500"/>
                                        <p:tgtEl>
                                          <p:spTgt spid="112"/>
                                        </p:tgtEl>
                                      </p:cBhvr>
                                    </p:animEffect>
                                  </p:childTnLst>
                                </p:cTn>
                              </p:par>
                              <p:par>
                                <p:cTn id="53" presetID="2" presetClass="entr" presetSubtype="2" fill="hold" grpId="0" nodeType="withEffect">
                                  <p:stCondLst>
                                    <p:cond delay="700"/>
                                  </p:stCondLst>
                                  <p:childTnLst>
                                    <p:set>
                                      <p:cBhvr>
                                        <p:cTn id="54" dur="1" fill="hold">
                                          <p:stCondLst>
                                            <p:cond delay="0"/>
                                          </p:stCondLst>
                                        </p:cTn>
                                        <p:tgtEl>
                                          <p:spTgt spid="1048647"/>
                                        </p:tgtEl>
                                        <p:attrNameLst>
                                          <p:attrName>style.visibility</p:attrName>
                                        </p:attrNameLst>
                                      </p:cBhvr>
                                      <p:to>
                                        <p:strVal val="visible"/>
                                      </p:to>
                                    </p:set>
                                    <p:anim calcmode="lin" valueType="num">
                                      <p:cBhvr additive="base">
                                        <p:cTn id="55" dur="500" fill="hold"/>
                                        <p:tgtEl>
                                          <p:spTgt spid="1048647"/>
                                        </p:tgtEl>
                                        <p:attrNameLst>
                                          <p:attrName>ppt_x</p:attrName>
                                        </p:attrNameLst>
                                      </p:cBhvr>
                                      <p:tavLst>
                                        <p:tav tm="0">
                                          <p:val>
                                            <p:strVal val="1+#ppt_w/2"/>
                                          </p:val>
                                        </p:tav>
                                        <p:tav tm="100000">
                                          <p:val>
                                            <p:strVal val="#ppt_x"/>
                                          </p:val>
                                        </p:tav>
                                      </p:tavLst>
                                    </p:anim>
                                    <p:anim calcmode="lin" valueType="num">
                                      <p:cBhvr additive="base">
                                        <p:cTn id="56" dur="500" fill="hold"/>
                                        <p:tgtEl>
                                          <p:spTgt spid="1048647"/>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10" presetClass="entr" presetSubtype="0" repeatCount="3000" fill="hold" grpId="0" nodeType="afterEffect">
                                  <p:stCondLst>
                                    <p:cond delay="0"/>
                                  </p:stCondLst>
                                  <p:childTnLst>
                                    <p:set>
                                      <p:cBhvr>
                                        <p:cTn id="59" dur="1" fill="hold">
                                          <p:stCondLst>
                                            <p:cond delay="0"/>
                                          </p:stCondLst>
                                        </p:cTn>
                                        <p:tgtEl>
                                          <p:spTgt spid="1048648"/>
                                        </p:tgtEl>
                                        <p:attrNameLst>
                                          <p:attrName>style.visibility</p:attrName>
                                        </p:attrNameLst>
                                      </p:cBhvr>
                                      <p:to>
                                        <p:strVal val="visible"/>
                                      </p:to>
                                    </p:set>
                                    <p:animEffect transition="in" filter="fade">
                                      <p:cBhvr>
                                        <p:cTn id="60" dur="500"/>
                                        <p:tgtEl>
                                          <p:spTgt spid="104864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3145729"/>
                                        </p:tgtEl>
                                        <p:attrNameLst>
                                          <p:attrName>style.visibility</p:attrName>
                                        </p:attrNameLst>
                                      </p:cBhvr>
                                      <p:to>
                                        <p:strVal val="visible"/>
                                      </p:to>
                                    </p:set>
                                    <p:animEffect transition="in" filter="wipe(left)">
                                      <p:cBhvr>
                                        <p:cTn id="64" dur="500"/>
                                        <p:tgtEl>
                                          <p:spTgt spid="3145729"/>
                                        </p:tgtEl>
                                      </p:cBhvr>
                                    </p:animEffect>
                                  </p:childTnLst>
                                </p:cTn>
                              </p:par>
                              <p:par>
                                <p:cTn id="65" presetID="10" presetClass="entr" presetSubtype="0" fill="hold" nodeType="with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2" presetClass="entr" presetSubtype="2" fill="hold" grpId="0" nodeType="withEffect">
                                  <p:stCondLst>
                                    <p:cond delay="700"/>
                                  </p:stCondLst>
                                  <p:childTnLst>
                                    <p:set>
                                      <p:cBhvr>
                                        <p:cTn id="69" dur="1" fill="hold">
                                          <p:stCondLst>
                                            <p:cond delay="0"/>
                                          </p:stCondLst>
                                        </p:cTn>
                                        <p:tgtEl>
                                          <p:spTgt spid="1048649"/>
                                        </p:tgtEl>
                                        <p:attrNameLst>
                                          <p:attrName>style.visibility</p:attrName>
                                        </p:attrNameLst>
                                      </p:cBhvr>
                                      <p:to>
                                        <p:strVal val="visible"/>
                                      </p:to>
                                    </p:set>
                                    <p:anim calcmode="lin" valueType="num">
                                      <p:cBhvr additive="base">
                                        <p:cTn id="70" dur="500" fill="hold"/>
                                        <p:tgtEl>
                                          <p:spTgt spid="1048649"/>
                                        </p:tgtEl>
                                        <p:attrNameLst>
                                          <p:attrName>ppt_x</p:attrName>
                                        </p:attrNameLst>
                                      </p:cBhvr>
                                      <p:tavLst>
                                        <p:tav tm="0">
                                          <p:val>
                                            <p:strVal val="1+#ppt_w/2"/>
                                          </p:val>
                                        </p:tav>
                                        <p:tav tm="100000">
                                          <p:val>
                                            <p:strVal val="#ppt_x"/>
                                          </p:val>
                                        </p:tav>
                                      </p:tavLst>
                                    </p:anim>
                                    <p:anim calcmode="lin" valueType="num">
                                      <p:cBhvr additive="base">
                                        <p:cTn id="71" dur="500" fill="hold"/>
                                        <p:tgtEl>
                                          <p:spTgt spid="1048649"/>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10" presetClass="entr" presetSubtype="0" repeatCount="3000" fill="hold" grpId="0" nodeType="afterEffect">
                                  <p:stCondLst>
                                    <p:cond delay="0"/>
                                  </p:stCondLst>
                                  <p:childTnLst>
                                    <p:set>
                                      <p:cBhvr>
                                        <p:cTn id="74" dur="1" fill="hold">
                                          <p:stCondLst>
                                            <p:cond delay="0"/>
                                          </p:stCondLst>
                                        </p:cTn>
                                        <p:tgtEl>
                                          <p:spTgt spid="1048657"/>
                                        </p:tgtEl>
                                        <p:attrNameLst>
                                          <p:attrName>style.visibility</p:attrName>
                                        </p:attrNameLst>
                                      </p:cBhvr>
                                      <p:to>
                                        <p:strVal val="visible"/>
                                      </p:to>
                                    </p:set>
                                    <p:animEffect transition="in" filter="fade">
                                      <p:cBhvr>
                                        <p:cTn id="75" dur="500"/>
                                        <p:tgtEl>
                                          <p:spTgt spid="1048657"/>
                                        </p:tgtEl>
                                      </p:cBhvr>
                                    </p:animEffect>
                                  </p:childTnLst>
                                </p:cTn>
                              </p:par>
                            </p:childTnLst>
                          </p:cTn>
                        </p:par>
                        <p:par>
                          <p:cTn id="76" fill="hold">
                            <p:stCondLst>
                              <p:cond delay="6500"/>
                            </p:stCondLst>
                            <p:childTnLst>
                              <p:par>
                                <p:cTn id="77" presetID="22" presetClass="entr" presetSubtype="8" fill="hold" nodeType="afterEffect">
                                  <p:stCondLst>
                                    <p:cond delay="0"/>
                                  </p:stCondLst>
                                  <p:childTnLst>
                                    <p:set>
                                      <p:cBhvr>
                                        <p:cTn id="78" dur="1" fill="hold">
                                          <p:stCondLst>
                                            <p:cond delay="0"/>
                                          </p:stCondLst>
                                        </p:cTn>
                                        <p:tgtEl>
                                          <p:spTgt spid="3145730"/>
                                        </p:tgtEl>
                                        <p:attrNameLst>
                                          <p:attrName>style.visibility</p:attrName>
                                        </p:attrNameLst>
                                      </p:cBhvr>
                                      <p:to>
                                        <p:strVal val="visible"/>
                                      </p:to>
                                    </p:set>
                                    <p:animEffect transition="in" filter="wipe(left)">
                                      <p:cBhvr>
                                        <p:cTn id="79" dur="500"/>
                                        <p:tgtEl>
                                          <p:spTgt spid="3145730"/>
                                        </p:tgtEl>
                                      </p:cBhvr>
                                    </p:animEffect>
                                  </p:childTnLst>
                                </p:cTn>
                              </p:par>
                              <p:par>
                                <p:cTn id="80" presetID="10" presetClass="entr" presetSubtype="0" fill="hold" nodeType="withEffect">
                                  <p:stCondLst>
                                    <p:cond delay="0"/>
                                  </p:stCondLst>
                                  <p:childTnLst>
                                    <p:set>
                                      <p:cBhvr>
                                        <p:cTn id="81" dur="1" fill="hold">
                                          <p:stCondLst>
                                            <p:cond delay="0"/>
                                          </p:stCondLst>
                                        </p:cTn>
                                        <p:tgtEl>
                                          <p:spTgt spid="116"/>
                                        </p:tgtEl>
                                        <p:attrNameLst>
                                          <p:attrName>style.visibility</p:attrName>
                                        </p:attrNameLst>
                                      </p:cBhvr>
                                      <p:to>
                                        <p:strVal val="visible"/>
                                      </p:to>
                                    </p:set>
                                    <p:animEffect transition="in" filter="fade">
                                      <p:cBhvr>
                                        <p:cTn id="82" dur="500"/>
                                        <p:tgtEl>
                                          <p:spTgt spid="116"/>
                                        </p:tgtEl>
                                      </p:cBhvr>
                                    </p:animEffect>
                                  </p:childTnLst>
                                </p:cTn>
                              </p:par>
                              <p:par>
                                <p:cTn id="83" presetID="2" presetClass="entr" presetSubtype="2" fill="hold" grpId="0" nodeType="withEffect">
                                  <p:stCondLst>
                                    <p:cond delay="700"/>
                                  </p:stCondLst>
                                  <p:childTnLst>
                                    <p:set>
                                      <p:cBhvr>
                                        <p:cTn id="84" dur="1" fill="hold">
                                          <p:stCondLst>
                                            <p:cond delay="0"/>
                                          </p:stCondLst>
                                        </p:cTn>
                                        <p:tgtEl>
                                          <p:spTgt spid="1048658"/>
                                        </p:tgtEl>
                                        <p:attrNameLst>
                                          <p:attrName>style.visibility</p:attrName>
                                        </p:attrNameLst>
                                      </p:cBhvr>
                                      <p:to>
                                        <p:strVal val="visible"/>
                                      </p:to>
                                    </p:set>
                                    <p:anim calcmode="lin" valueType="num">
                                      <p:cBhvr additive="base">
                                        <p:cTn id="85" dur="500" fill="hold"/>
                                        <p:tgtEl>
                                          <p:spTgt spid="1048658"/>
                                        </p:tgtEl>
                                        <p:attrNameLst>
                                          <p:attrName>ppt_x</p:attrName>
                                        </p:attrNameLst>
                                      </p:cBhvr>
                                      <p:tavLst>
                                        <p:tav tm="0">
                                          <p:val>
                                            <p:strVal val="1+#ppt_w/2"/>
                                          </p:val>
                                        </p:tav>
                                        <p:tav tm="100000">
                                          <p:val>
                                            <p:strVal val="#ppt_x"/>
                                          </p:val>
                                        </p:tav>
                                      </p:tavLst>
                                    </p:anim>
                                    <p:anim calcmode="lin" valueType="num">
                                      <p:cBhvr additive="base">
                                        <p:cTn id="86" dur="500" fill="hold"/>
                                        <p:tgtEl>
                                          <p:spTgt spid="10486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5" grpId="0" bldLvl="0" animBg="1"/>
      <p:bldP spid="1048626" grpId="0" bldLvl="0" animBg="1"/>
      <p:bldP spid="1048627" grpId="0" bldLvl="0" animBg="1"/>
      <p:bldP spid="1048629" grpId="0"/>
      <p:bldP spid="1048630" grpId="0"/>
      <p:bldP spid="1048631" grpId="0"/>
      <p:bldP spid="1048632" grpId="0"/>
      <p:bldP spid="1048633" grpId="0" bldLvl="0" animBg="1"/>
      <p:bldP spid="1048647" grpId="0"/>
      <p:bldP spid="1048648" grpId="0" bldLvl="0" animBg="1"/>
      <p:bldP spid="1048649" grpId="0"/>
      <p:bldP spid="1048657" grpId="0" bldLvl="0" animBg="1"/>
      <p:bldP spid="10486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日期占位符 1"/>
          <p:cNvSpPr>
            <a:spLocks noGrp="1"/>
          </p:cNvSpPr>
          <p:nvPr>
            <p:ph type="dt" sz="half" idx="10"/>
          </p:nvPr>
        </p:nvSpPr>
        <p:spPr/>
        <p:txBody>
          <a:bodyPr/>
          <a:lstStyle/>
          <a:p>
            <a:fld id="{81304621-FC20-4518-9296-4BBB27DC7E19}" type="datetime1">
              <a:rPr lang="zh-CN" altLang="en-US" smtClean="0"/>
              <a:t>2020/8/14</a:t>
            </a:fld>
            <a:endParaRPr lang="zh-CN" altLang="en-US"/>
          </a:p>
        </p:txBody>
      </p:sp>
      <p:grpSp>
        <p:nvGrpSpPr>
          <p:cNvPr id="140" name="组合 27"/>
          <p:cNvGrpSpPr/>
          <p:nvPr/>
        </p:nvGrpSpPr>
        <p:grpSpPr>
          <a:xfrm>
            <a:off x="1187624" y="195486"/>
            <a:ext cx="1515760" cy="72008"/>
            <a:chOff x="539552" y="195486"/>
            <a:chExt cx="1482080" cy="72008"/>
          </a:xfrm>
        </p:grpSpPr>
        <p:sp>
          <p:nvSpPr>
            <p:cNvPr id="1048757" name="矩形 28"/>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58" name="矩形 29"/>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759" name="TextBox 47"/>
          <p:cNvSpPr txBox="1"/>
          <p:nvPr/>
        </p:nvSpPr>
        <p:spPr>
          <a:xfrm>
            <a:off x="1161029" y="325429"/>
            <a:ext cx="1572260"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职业健康形势</a:t>
            </a:r>
          </a:p>
        </p:txBody>
      </p:sp>
      <p:pic>
        <p:nvPicPr>
          <p:cNvPr id="2" name="图片 1"/>
          <p:cNvPicPr>
            <a:picLocks noChangeAspect="1"/>
          </p:cNvPicPr>
          <p:nvPr>
            <p:custDataLst>
              <p:tags r:id="rId1"/>
            </p:custDataLst>
          </p:nvPr>
        </p:nvPicPr>
        <p:blipFill>
          <a:blip r:embed="rId5"/>
          <a:stretch>
            <a:fillRect/>
          </a:stretch>
        </p:blipFill>
        <p:spPr>
          <a:xfrm>
            <a:off x="4859655" y="2020570"/>
            <a:ext cx="3438525" cy="2647950"/>
          </a:xfrm>
          <a:prstGeom prst="rect">
            <a:avLst/>
          </a:prstGeom>
        </p:spPr>
      </p:pic>
      <p:pic>
        <p:nvPicPr>
          <p:cNvPr id="2097163" name="图表 8"/>
          <p:cNvPicPr>
            <a:picLocks noChangeAspect="1" noChangeArrowheads="1"/>
          </p:cNvPicPr>
          <p:nvPr>
            <p:custDataLst>
              <p:tags r:id="rId2"/>
            </p:custDataLst>
          </p:nvPr>
        </p:nvPicPr>
        <p:blipFill>
          <a:blip r:embed="rId6"/>
          <a:srcRect/>
          <a:stretch>
            <a:fillRect/>
          </a:stretch>
        </p:blipFill>
        <p:spPr bwMode="auto">
          <a:xfrm>
            <a:off x="4770755" y="518795"/>
            <a:ext cx="3747135" cy="1835785"/>
          </a:xfrm>
          <a:prstGeom prst="rect">
            <a:avLst/>
          </a:prstGeom>
          <a:noFill/>
          <a:ln>
            <a:noFill/>
          </a:ln>
        </p:spPr>
      </p:pic>
      <p:grpSp>
        <p:nvGrpSpPr>
          <p:cNvPr id="142" name="组合 2"/>
          <p:cNvGrpSpPr/>
          <p:nvPr/>
        </p:nvGrpSpPr>
        <p:grpSpPr>
          <a:xfrm>
            <a:off x="233680" y="875030"/>
            <a:ext cx="4234180" cy="3627120"/>
            <a:chOff x="368" y="1378"/>
            <a:chExt cx="6668" cy="5712"/>
          </a:xfrm>
        </p:grpSpPr>
        <p:sp>
          <p:nvSpPr>
            <p:cNvPr id="1048762" name="文本框 3"/>
            <p:cNvSpPr txBox="1"/>
            <p:nvPr/>
          </p:nvSpPr>
          <p:spPr>
            <a:xfrm>
              <a:off x="651" y="2196"/>
              <a:ext cx="6385" cy="4894"/>
            </a:xfrm>
            <a:prstGeom prst="rect">
              <a:avLst/>
            </a:prstGeom>
            <a:noFill/>
          </p:spPr>
          <p:txBody>
            <a:bodyPr wrap="square" rtlCol="0" anchor="t">
              <a:spAutoFit/>
            </a:bodyPr>
            <a:lstStyle/>
            <a:p>
              <a:pPr algn="l" defTabSz="782955" eaLnBrk="0" fontAlgn="base" hangingPunct="0">
                <a:lnSpc>
                  <a:spcPct val="200000"/>
                </a:lnSpc>
              </a:pP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自</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2000</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年来，职业病发病例总体呈明显上升趋势。</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2010</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年全国报告职业病</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27240</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例，较</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2000</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年，增加</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15522</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例，增加了</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132.5%</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；其中尘肺病</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23812</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例，增加</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14712</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例，增加了</a:t>
              </a:r>
              <a:r>
                <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161.7%</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ea"/>
                </a:rPr>
                <a:t>。 截止2018年底，我国累计报告职业病97.5万例，其中，职业性尘肺病87.3万例，约占报告职业病病例总数的90%</a:t>
              </a:r>
            </a:p>
          </p:txBody>
        </p:sp>
        <p:sp>
          <p:nvSpPr>
            <p:cNvPr id="1048763" name="文本框 6"/>
            <p:cNvSpPr txBox="1"/>
            <p:nvPr/>
          </p:nvSpPr>
          <p:spPr>
            <a:xfrm>
              <a:off x="368" y="1378"/>
              <a:ext cx="6667" cy="483"/>
            </a:xfrm>
            <a:prstGeom prst="rect">
              <a:avLst/>
            </a:prstGeom>
            <a:noFill/>
          </p:spPr>
          <p:txBody>
            <a:bodyPr wrap="square" rtlCol="0" anchor="t">
              <a:spAutoFit/>
            </a:bodyPr>
            <a:lstStyle/>
            <a:p>
              <a:pPr algn="ctr">
                <a:spcBef>
                  <a:spcPct val="50000"/>
                </a:spcBef>
              </a:pPr>
              <a:r>
                <a:rPr lang="en-US" altLang="en-US" sz="1400" b="1" dirty="0" err="1">
                  <a:solidFill>
                    <a:schemeClr val="tx1">
                      <a:lumMod val="75000"/>
                      <a:lumOff val="25000"/>
                    </a:schemeClr>
                  </a:solidFill>
                  <a:latin typeface="微软雅黑" panose="020B0503020204020204" pitchFamily="34" charset="-122"/>
                  <a:ea typeface="微软雅黑" panose="020B0503020204020204" pitchFamily="34" charset="-122"/>
                  <a:sym typeface="+mn-ea"/>
                </a:rPr>
                <a:t>职业病报告病例总量大且呈明显上升趋势</a:t>
              </a:r>
            </a:p>
          </p:txBody>
        </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p:cTn id="7" dur="500" fill="hold"/>
                                        <p:tgtEl>
                                          <p:spTgt spid="142"/>
                                        </p:tgtEl>
                                        <p:attrNameLst>
                                          <p:attrName>ppt_w</p:attrName>
                                        </p:attrNameLst>
                                      </p:cBhvr>
                                      <p:tavLst>
                                        <p:tav tm="0">
                                          <p:val>
                                            <p:fltVal val="0"/>
                                          </p:val>
                                        </p:tav>
                                        <p:tav tm="100000">
                                          <p:val>
                                            <p:strVal val="#ppt_w"/>
                                          </p:val>
                                        </p:tav>
                                      </p:tavLst>
                                    </p:anim>
                                    <p:anim calcmode="lin" valueType="num">
                                      <p:cBhvr>
                                        <p:cTn id="8" dur="500" fill="hold"/>
                                        <p:tgtEl>
                                          <p:spTgt spid="142"/>
                                        </p:tgtEl>
                                        <p:attrNameLst>
                                          <p:attrName>ppt_h</p:attrName>
                                        </p:attrNameLst>
                                      </p:cBhvr>
                                      <p:tavLst>
                                        <p:tav tm="0">
                                          <p:val>
                                            <p:fltVal val="0"/>
                                          </p:val>
                                        </p:tav>
                                        <p:tav tm="100000">
                                          <p:val>
                                            <p:strVal val="#ppt_h"/>
                                          </p:val>
                                        </p:tav>
                                      </p:tavLst>
                                    </p:anim>
                                    <p:animEffect transition="in" filter="fade">
                                      <p:cBhvr>
                                        <p:cTn id="9" dur="500"/>
                                        <p:tgtEl>
                                          <p:spTgt spid="14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097163"/>
                                        </p:tgtEl>
                                        <p:attrNameLst>
                                          <p:attrName>style.visibility</p:attrName>
                                        </p:attrNameLst>
                                      </p:cBhvr>
                                      <p:to>
                                        <p:strVal val="visible"/>
                                      </p:to>
                                    </p:set>
                                    <p:animEffect transition="in" filter="blinds(horizontal)">
                                      <p:cBhvr>
                                        <p:cTn id="14" dur="500"/>
                                        <p:tgtEl>
                                          <p:spTgt spid="209716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41" name="矩形 3"/>
          <p:cNvSpPr/>
          <p:nvPr/>
        </p:nvSpPr>
        <p:spPr>
          <a:xfrm>
            <a:off x="1116330" y="1129030"/>
            <a:ext cx="2055495" cy="3338195"/>
          </a:xfrm>
          <a:prstGeom prst="rect">
            <a:avLst/>
          </a:prstGeom>
          <a:solidFill>
            <a:srgbClr val="E74C2E"/>
          </a:solidFill>
          <a:ln w="19050">
            <a:solidFill>
              <a:srgbClr val="B8B3A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48842" name="日期占位符 1"/>
          <p:cNvSpPr>
            <a:spLocks noGrp="1"/>
          </p:cNvSpPr>
          <p:nvPr>
            <p:ph type="dt" sz="half" idx="10"/>
          </p:nvPr>
        </p:nvSpPr>
        <p:spPr/>
        <p:txBody>
          <a:bodyPr/>
          <a:lstStyle/>
          <a:p>
            <a:fld id="{7592E427-A064-483E-B559-32609DD802FC}" type="datetime1">
              <a:rPr lang="zh-CN" altLang="en-US" smtClean="0"/>
              <a:t>2020/8/14</a:t>
            </a:fld>
            <a:endParaRPr lang="zh-CN" altLang="en-US"/>
          </a:p>
        </p:txBody>
      </p:sp>
      <p:grpSp>
        <p:nvGrpSpPr>
          <p:cNvPr id="180" name="组合 21"/>
          <p:cNvGrpSpPr/>
          <p:nvPr/>
        </p:nvGrpSpPr>
        <p:grpSpPr>
          <a:xfrm>
            <a:off x="1478836" y="1015336"/>
            <a:ext cx="6765572" cy="804410"/>
            <a:chOff x="1218940" y="1015336"/>
            <a:chExt cx="6765572" cy="804410"/>
          </a:xfrm>
        </p:grpSpPr>
        <p:sp>
          <p:nvSpPr>
            <p:cNvPr id="1048843" name="五边形 4"/>
            <p:cNvSpPr/>
            <p:nvPr/>
          </p:nvSpPr>
          <p:spPr>
            <a:xfrm>
              <a:off x="1218940" y="1015336"/>
              <a:ext cx="2061635" cy="804410"/>
            </a:xfrm>
            <a:prstGeom prst="homePlate">
              <a:avLst>
                <a:gd name="adj" fmla="val 30537"/>
              </a:avLst>
            </a:prstGeom>
            <a:solidFill>
              <a:srgbClr val="E74C2E"/>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48844" name="任意多边形 8"/>
            <p:cNvSpPr/>
            <p:nvPr/>
          </p:nvSpPr>
          <p:spPr>
            <a:xfrm>
              <a:off x="3150058" y="1015336"/>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048845" name="文本框 15"/>
            <p:cNvSpPr txBox="1"/>
            <p:nvPr/>
          </p:nvSpPr>
          <p:spPr>
            <a:xfrm>
              <a:off x="3608733" y="1186177"/>
              <a:ext cx="3471218" cy="414020"/>
            </a:xfrm>
            <a:prstGeom prst="rect">
              <a:avLst/>
            </a:prstGeom>
            <a:noFill/>
          </p:spPr>
          <p:txBody>
            <a:bodyPr wrap="square" rtlCol="0">
              <a:spAutoFit/>
            </a:bodyPr>
            <a:lstStyle/>
            <a:p>
              <a:pPr>
                <a:lnSpc>
                  <a:spcPct val="150000"/>
                </a:lnSpc>
              </a:pPr>
              <a:r>
                <a:rPr lang="zh-CN" altLang="en-US" sz="1400" b="1">
                  <a:solidFill>
                    <a:srgbClr val="404040"/>
                  </a:solidFill>
                  <a:latin typeface="微软雅黑" panose="020B0503020204020204" pitchFamily="34" charset="-122"/>
                  <a:ea typeface="微软雅黑" panose="020B0503020204020204" pitchFamily="34" charset="-122"/>
                  <a:sym typeface="+mn-ea"/>
                </a:rPr>
                <a:t>职业病人只是健康受损人群中的冰山一角；</a:t>
              </a:r>
              <a:endParaRPr lang="zh-CN" altLang="en-US" sz="1400" b="1" dirty="0">
                <a:solidFill>
                  <a:srgbClr val="404040"/>
                </a:solidFill>
                <a:latin typeface="微软雅黑" panose="020B0503020204020204" pitchFamily="34" charset="-122"/>
                <a:ea typeface="微软雅黑" panose="020B0503020204020204" pitchFamily="34" charset="-122"/>
                <a:sym typeface="+mn-ea"/>
              </a:endParaRPr>
            </a:p>
          </p:txBody>
        </p:sp>
        <p:sp>
          <p:nvSpPr>
            <p:cNvPr id="1048846" name="文本框 23"/>
            <p:cNvSpPr txBox="1"/>
            <p:nvPr/>
          </p:nvSpPr>
          <p:spPr>
            <a:xfrm>
              <a:off x="1336834" y="1257398"/>
              <a:ext cx="1741469" cy="349250"/>
            </a:xfrm>
            <a:prstGeom prst="rect">
              <a:avLst/>
            </a:prstGeom>
            <a:noFill/>
          </p:spPr>
          <p:txBody>
            <a:bodyPr wrap="square" rtlCol="0">
              <a:spAutoFit/>
            </a:bodyPr>
            <a:lstStyle/>
            <a:p>
              <a:pPr algn="ctr">
                <a:lnSpc>
                  <a:spcPct val="120000"/>
                </a:lnSpc>
              </a:pPr>
              <a:r>
                <a:rPr lang="zh-CN" altLang="en-US" sz="1400" b="1" dirty="0">
                  <a:solidFill>
                    <a:schemeClr val="bg1"/>
                  </a:solidFill>
                  <a:effectLst/>
                  <a:latin typeface="微软雅黑" panose="020B0503020204020204" pitchFamily="34" charset="-122"/>
                  <a:ea typeface="微软雅黑" panose="020B0503020204020204" pitchFamily="34" charset="-122"/>
                </a:rPr>
                <a:t>后知后觉</a:t>
              </a:r>
            </a:p>
          </p:txBody>
        </p:sp>
      </p:grpSp>
      <p:grpSp>
        <p:nvGrpSpPr>
          <p:cNvPr id="181" name="组合 35"/>
          <p:cNvGrpSpPr/>
          <p:nvPr/>
        </p:nvGrpSpPr>
        <p:grpSpPr>
          <a:xfrm>
            <a:off x="1478836" y="1942273"/>
            <a:ext cx="6765572" cy="804410"/>
            <a:chOff x="1218940" y="1942273"/>
            <a:chExt cx="6765572" cy="804410"/>
          </a:xfrm>
        </p:grpSpPr>
        <p:sp>
          <p:nvSpPr>
            <p:cNvPr id="1048847" name="五边形 23"/>
            <p:cNvSpPr/>
            <p:nvPr/>
          </p:nvSpPr>
          <p:spPr>
            <a:xfrm>
              <a:off x="1218940" y="1942273"/>
              <a:ext cx="2061635" cy="804410"/>
            </a:xfrm>
            <a:prstGeom prst="homePlate">
              <a:avLst>
                <a:gd name="adj" fmla="val 30537"/>
              </a:avLst>
            </a:prstGeom>
            <a:gradFill>
              <a:gsLst>
                <a:gs pos="0">
                  <a:srgbClr val="FFFFFF"/>
                </a:gs>
                <a:gs pos="100000">
                  <a:srgbClr val="D8D8D8"/>
                </a:gs>
              </a:gsLst>
              <a:lin ang="5400000" scaled="1"/>
            </a:gra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48848" name="任意多边形 26"/>
            <p:cNvSpPr/>
            <p:nvPr/>
          </p:nvSpPr>
          <p:spPr>
            <a:xfrm>
              <a:off x="3150058" y="1942273"/>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48849" name="文本框 17"/>
            <p:cNvSpPr txBox="1"/>
            <p:nvPr/>
          </p:nvSpPr>
          <p:spPr>
            <a:xfrm>
              <a:off x="3608445" y="1945448"/>
              <a:ext cx="4375150" cy="701040"/>
            </a:xfrm>
            <a:prstGeom prst="rect">
              <a:avLst/>
            </a:prstGeom>
            <a:noFill/>
          </p:spPr>
          <p:txBody>
            <a:bodyPr wrap="square" rtlCol="0">
              <a:spAutoFit/>
            </a:bodyPr>
            <a:lstStyle/>
            <a:p>
              <a:pPr fontAlgn="auto">
                <a:lnSpc>
                  <a:spcPct val="150000"/>
                </a:lnSpc>
              </a:pPr>
              <a:r>
                <a:rPr lang="zh-CN" altLang="en-US" sz="1400" b="1">
                  <a:solidFill>
                    <a:srgbClr val="404040"/>
                  </a:solidFill>
                  <a:latin typeface="微软雅黑" panose="020B0503020204020204" pitchFamily="34" charset="-122"/>
                  <a:ea typeface="微软雅黑" panose="020B0503020204020204" pitchFamily="34" charset="-122"/>
                  <a:sym typeface="+mn-ea"/>
                </a:rPr>
                <a:t>尘肺无有效治疗手段，慢性苯中毒、正己烷中毒病人恢复困难，硫化氢气体等则容易导致死亡；</a:t>
              </a:r>
              <a:endParaRPr lang="zh-CN" altLang="en-US" sz="1400" b="1" dirty="0">
                <a:solidFill>
                  <a:srgbClr val="404040"/>
                </a:solidFill>
                <a:latin typeface="微软雅黑" panose="020B0503020204020204" pitchFamily="34" charset="-122"/>
                <a:ea typeface="微软雅黑" panose="020B0503020204020204" pitchFamily="34" charset="-122"/>
                <a:sym typeface="+mn-ea"/>
              </a:endParaRPr>
            </a:p>
          </p:txBody>
        </p:sp>
        <p:sp>
          <p:nvSpPr>
            <p:cNvPr id="1048850" name="文本框 20"/>
            <p:cNvSpPr txBox="1"/>
            <p:nvPr/>
          </p:nvSpPr>
          <p:spPr>
            <a:xfrm>
              <a:off x="1368798" y="2171551"/>
              <a:ext cx="1741469" cy="349250"/>
            </a:xfrm>
            <a:prstGeom prst="rect">
              <a:avLst/>
            </a:prstGeom>
            <a:noFill/>
          </p:spPr>
          <p:txBody>
            <a:bodyPr wrap="square" rtlCol="0">
              <a:spAutoFit/>
            </a:bodyPr>
            <a:lstStyle/>
            <a:p>
              <a:pPr algn="ctr">
                <a:lnSpc>
                  <a:spcPct val="120000"/>
                </a:lnSpc>
              </a:pPr>
              <a:r>
                <a:rPr lang="zh-CN" altLang="en-US" sz="1400" b="1">
                  <a:solidFill>
                    <a:srgbClr val="404040"/>
                  </a:solidFill>
                  <a:latin typeface="微软雅黑" panose="020B0503020204020204" pitchFamily="34" charset="-122"/>
                  <a:ea typeface="微软雅黑" panose="020B0503020204020204" pitchFamily="34" charset="-122"/>
                  <a:sym typeface="+mn-ea"/>
                </a:rPr>
                <a:t>后果严重</a:t>
              </a:r>
              <a:endParaRPr lang="zh-CN" altLang="en-US" sz="1400" b="1" dirty="0">
                <a:solidFill>
                  <a:srgbClr val="404040"/>
                </a:solidFill>
                <a:latin typeface="微软雅黑" panose="020B0503020204020204" pitchFamily="34" charset="-122"/>
                <a:ea typeface="微软雅黑" panose="020B0503020204020204" pitchFamily="34" charset="-122"/>
                <a:sym typeface="+mn-ea"/>
              </a:endParaRPr>
            </a:p>
          </p:txBody>
        </p:sp>
      </p:grpSp>
      <p:grpSp>
        <p:nvGrpSpPr>
          <p:cNvPr id="182" name="组合 36"/>
          <p:cNvGrpSpPr/>
          <p:nvPr/>
        </p:nvGrpSpPr>
        <p:grpSpPr>
          <a:xfrm>
            <a:off x="1478836" y="2850031"/>
            <a:ext cx="6765572" cy="804410"/>
            <a:chOff x="1218940" y="2850031"/>
            <a:chExt cx="6765572" cy="804410"/>
          </a:xfrm>
        </p:grpSpPr>
        <p:sp>
          <p:nvSpPr>
            <p:cNvPr id="1048851" name="五边形 24"/>
            <p:cNvSpPr/>
            <p:nvPr/>
          </p:nvSpPr>
          <p:spPr>
            <a:xfrm>
              <a:off x="1218940" y="2850031"/>
              <a:ext cx="2061635" cy="804410"/>
            </a:xfrm>
            <a:prstGeom prst="homePlate">
              <a:avLst>
                <a:gd name="adj" fmla="val 30537"/>
              </a:avLst>
            </a:prstGeom>
            <a:gradFill>
              <a:gsLst>
                <a:gs pos="0">
                  <a:srgbClr val="FFFFFF"/>
                </a:gs>
                <a:gs pos="100000">
                  <a:srgbClr val="D8D8D8"/>
                </a:gs>
              </a:gsLst>
              <a:lin ang="5400000" scaled="1"/>
            </a:gra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48852" name="任意多边形 27"/>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48853" name="文本框 18"/>
            <p:cNvSpPr txBox="1"/>
            <p:nvPr/>
          </p:nvSpPr>
          <p:spPr>
            <a:xfrm>
              <a:off x="3608445" y="2873841"/>
              <a:ext cx="4309110" cy="701040"/>
            </a:xfrm>
            <a:prstGeom prst="rect">
              <a:avLst/>
            </a:prstGeom>
            <a:noFill/>
          </p:spPr>
          <p:txBody>
            <a:bodyPr wrap="square" rtlCol="0">
              <a:spAutoFit/>
            </a:bodyPr>
            <a:lstStyle/>
            <a:p>
              <a:pPr fontAlgn="auto">
                <a:lnSpc>
                  <a:spcPct val="150000"/>
                </a:lnSpc>
              </a:pPr>
              <a:r>
                <a:rPr lang="zh-CN" altLang="en-US" sz="1400" b="1">
                  <a:solidFill>
                    <a:srgbClr val="404040"/>
                  </a:solidFill>
                  <a:latin typeface="微软雅黑" panose="020B0503020204020204" pitchFamily="34" charset="-122"/>
                  <a:ea typeface="微软雅黑" panose="020B0503020204020204" pitchFamily="34" charset="-122"/>
                  <a:sym typeface="+mn-ea"/>
                </a:rPr>
                <a:t>漏诊现象严重，健康体检率低企业内工人用工流动，掩盖了危害程度</a:t>
              </a:r>
              <a:endParaRPr lang="zh-CN" altLang="en-US" sz="1400" b="1" dirty="0">
                <a:solidFill>
                  <a:srgbClr val="404040"/>
                </a:solidFill>
                <a:latin typeface="微软雅黑" panose="020B0503020204020204" pitchFamily="34" charset="-122"/>
                <a:ea typeface="微软雅黑" panose="020B0503020204020204" pitchFamily="34" charset="-122"/>
                <a:sym typeface="+mn-ea"/>
              </a:endParaRPr>
            </a:p>
          </p:txBody>
        </p:sp>
        <p:sp>
          <p:nvSpPr>
            <p:cNvPr id="1048854" name="文本框 21"/>
            <p:cNvSpPr txBox="1"/>
            <p:nvPr/>
          </p:nvSpPr>
          <p:spPr>
            <a:xfrm>
              <a:off x="1297043" y="3048041"/>
              <a:ext cx="1741469" cy="349250"/>
            </a:xfrm>
            <a:prstGeom prst="rect">
              <a:avLst/>
            </a:prstGeom>
            <a:noFill/>
          </p:spPr>
          <p:txBody>
            <a:bodyPr wrap="square" rtlCol="0">
              <a:spAutoFit/>
            </a:bodyPr>
            <a:lstStyle/>
            <a:p>
              <a:pPr algn="ctr">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体检率低</a:t>
              </a:r>
            </a:p>
          </p:txBody>
        </p:sp>
      </p:grpSp>
      <p:grpSp>
        <p:nvGrpSpPr>
          <p:cNvPr id="183" name="组合 37"/>
          <p:cNvGrpSpPr/>
          <p:nvPr/>
        </p:nvGrpSpPr>
        <p:grpSpPr>
          <a:xfrm>
            <a:off x="1478836" y="3776968"/>
            <a:ext cx="6765572" cy="804410"/>
            <a:chOff x="1218940" y="3776968"/>
            <a:chExt cx="6765572" cy="804410"/>
          </a:xfrm>
        </p:grpSpPr>
        <p:sp>
          <p:nvSpPr>
            <p:cNvPr id="1048855" name="五边形 25"/>
            <p:cNvSpPr/>
            <p:nvPr/>
          </p:nvSpPr>
          <p:spPr>
            <a:xfrm>
              <a:off x="1218940" y="3776968"/>
              <a:ext cx="2061635" cy="804410"/>
            </a:xfrm>
            <a:prstGeom prst="homePlate">
              <a:avLst>
                <a:gd name="adj" fmla="val 30537"/>
              </a:avLst>
            </a:prstGeom>
            <a:gradFill>
              <a:gsLst>
                <a:gs pos="0">
                  <a:srgbClr val="FFFFFF"/>
                </a:gs>
                <a:gs pos="100000">
                  <a:srgbClr val="D8D8D8"/>
                </a:gs>
              </a:gsLst>
              <a:lin ang="5400000" scaled="1"/>
            </a:gra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48856" name="任意多边形 28"/>
            <p:cNvSpPr/>
            <p:nvPr/>
          </p:nvSpPr>
          <p:spPr>
            <a:xfrm>
              <a:off x="3150058" y="3776968"/>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048857" name="文本框 19"/>
            <p:cNvSpPr txBox="1"/>
            <p:nvPr/>
          </p:nvSpPr>
          <p:spPr>
            <a:xfrm>
              <a:off x="3608445" y="3791573"/>
              <a:ext cx="4309110" cy="701040"/>
            </a:xfrm>
            <a:prstGeom prst="rect">
              <a:avLst/>
            </a:prstGeom>
            <a:noFill/>
          </p:spPr>
          <p:txBody>
            <a:bodyPr wrap="square" rtlCol="0">
              <a:spAutoFit/>
            </a:bodyPr>
            <a:lstStyle/>
            <a:p>
              <a:pPr fontAlgn="auto">
                <a:lnSpc>
                  <a:spcPct val="150000"/>
                </a:lnSpc>
              </a:pPr>
              <a:r>
                <a:rPr lang="zh-CN" altLang="en-US" sz="1400" b="1">
                  <a:solidFill>
                    <a:srgbClr val="404040"/>
                  </a:solidFill>
                  <a:latin typeface="微软雅黑" panose="020B0503020204020204" pitchFamily="34" charset="-122"/>
                  <a:ea typeface="微软雅黑" panose="020B0503020204020204" pitchFamily="34" charset="-122"/>
                  <a:sym typeface="+mn-ea"/>
                </a:rPr>
                <a:t>致癌、致畸、致突变等远期作用，肺癌</a:t>
              </a:r>
              <a:r>
                <a:rPr lang="en-US" altLang="zh-CN" sz="1400" b="1">
                  <a:solidFill>
                    <a:srgbClr val="404040"/>
                  </a:solidFill>
                  <a:latin typeface="微软雅黑" panose="020B0503020204020204" pitchFamily="34" charset="-122"/>
                  <a:ea typeface="微软雅黑" panose="020B0503020204020204" pitchFamily="34" charset="-122"/>
                  <a:sym typeface="+mn-ea"/>
                </a:rPr>
                <a:t>20</a:t>
              </a:r>
              <a:r>
                <a:rPr lang="zh-CN" altLang="en-US" sz="1400" b="1">
                  <a:solidFill>
                    <a:srgbClr val="404040"/>
                  </a:solidFill>
                  <a:latin typeface="微软雅黑" panose="020B0503020204020204" pitchFamily="34" charset="-122"/>
                  <a:ea typeface="微软雅黑" panose="020B0503020204020204" pitchFamily="34" charset="-122"/>
                  <a:sym typeface="+mn-ea"/>
                </a:rPr>
                <a:t>年增长</a:t>
              </a:r>
              <a:r>
                <a:rPr lang="en-US" altLang="zh-CN" sz="1400" b="1">
                  <a:solidFill>
                    <a:srgbClr val="404040"/>
                  </a:solidFill>
                  <a:latin typeface="微软雅黑" panose="020B0503020204020204" pitchFamily="34" charset="-122"/>
                  <a:ea typeface="微软雅黑" panose="020B0503020204020204" pitchFamily="34" charset="-122"/>
                  <a:sym typeface="+mn-ea"/>
                </a:rPr>
                <a:t>148%</a:t>
              </a:r>
              <a:endParaRPr lang="en-US" altLang="zh-CN" sz="1400" b="1" dirty="0">
                <a:solidFill>
                  <a:srgbClr val="404040"/>
                </a:solidFill>
                <a:latin typeface="微软雅黑" panose="020B0503020204020204" pitchFamily="34" charset="-122"/>
                <a:ea typeface="微软雅黑" panose="020B0503020204020204" pitchFamily="34" charset="-122"/>
                <a:sym typeface="+mn-ea"/>
              </a:endParaRPr>
            </a:p>
          </p:txBody>
        </p:sp>
        <p:sp>
          <p:nvSpPr>
            <p:cNvPr id="1048858" name="文本框 22"/>
            <p:cNvSpPr txBox="1"/>
            <p:nvPr/>
          </p:nvSpPr>
          <p:spPr>
            <a:xfrm>
              <a:off x="1297043" y="4014769"/>
              <a:ext cx="1741469" cy="349250"/>
            </a:xfrm>
            <a:prstGeom prst="rect">
              <a:avLst/>
            </a:prstGeom>
            <a:noFill/>
          </p:spPr>
          <p:txBody>
            <a:bodyPr wrap="square" rtlCol="0">
              <a:spAutoFit/>
            </a:bodyPr>
            <a:lstStyle/>
            <a:p>
              <a:pPr algn="ctr">
                <a:lnSpc>
                  <a:spcPct val="120000"/>
                </a:lnSpc>
              </a:pP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长期作用</a:t>
              </a:r>
            </a:p>
          </p:txBody>
        </p:sp>
      </p:grpSp>
      <p:grpSp>
        <p:nvGrpSpPr>
          <p:cNvPr id="184" name="组合 39"/>
          <p:cNvGrpSpPr/>
          <p:nvPr/>
        </p:nvGrpSpPr>
        <p:grpSpPr>
          <a:xfrm>
            <a:off x="1187624" y="195486"/>
            <a:ext cx="1515760" cy="72008"/>
            <a:chOff x="539552" y="195486"/>
            <a:chExt cx="1482080" cy="72008"/>
          </a:xfrm>
        </p:grpSpPr>
        <p:sp>
          <p:nvSpPr>
            <p:cNvPr id="1048859" name="矩形 40"/>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860" name="矩形 41"/>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861" name="TextBox 47"/>
          <p:cNvSpPr txBox="1"/>
          <p:nvPr/>
        </p:nvSpPr>
        <p:spPr>
          <a:xfrm>
            <a:off x="1161029" y="325429"/>
            <a:ext cx="1572260"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职业健康现状</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48841"/>
                                        </p:tgtEl>
                                        <p:attrNameLst>
                                          <p:attrName>style.visibility</p:attrName>
                                        </p:attrNameLst>
                                      </p:cBhvr>
                                      <p:to>
                                        <p:strVal val="visible"/>
                                      </p:to>
                                    </p:set>
                                    <p:anim calcmode="lin" valueType="num">
                                      <p:cBhvr additive="base">
                                        <p:cTn id="7" dur="500" fill="hold"/>
                                        <p:tgtEl>
                                          <p:spTgt spid="1048841"/>
                                        </p:tgtEl>
                                        <p:attrNameLst>
                                          <p:attrName>ppt_x</p:attrName>
                                        </p:attrNameLst>
                                      </p:cBhvr>
                                      <p:tavLst>
                                        <p:tav tm="0">
                                          <p:val>
                                            <p:strVal val="#ppt_x"/>
                                          </p:val>
                                        </p:tav>
                                        <p:tav tm="100000">
                                          <p:val>
                                            <p:strVal val="#ppt_x"/>
                                          </p:val>
                                        </p:tav>
                                      </p:tavLst>
                                    </p:anim>
                                    <p:anim calcmode="lin" valueType="num">
                                      <p:cBhvr additive="base">
                                        <p:cTn id="8" dur="500" fill="hold"/>
                                        <p:tgtEl>
                                          <p:spTgt spid="104884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0"/>
                                        </p:tgtEl>
                                        <p:attrNameLst>
                                          <p:attrName>style.visibility</p:attrName>
                                        </p:attrNameLst>
                                      </p:cBhvr>
                                      <p:to>
                                        <p:strVal val="visible"/>
                                      </p:to>
                                    </p:set>
                                    <p:anim calcmode="lin" valueType="num">
                                      <p:cBhvr additive="base">
                                        <p:cTn id="12" dur="750" fill="hold"/>
                                        <p:tgtEl>
                                          <p:spTgt spid="180"/>
                                        </p:tgtEl>
                                        <p:attrNameLst>
                                          <p:attrName>ppt_x</p:attrName>
                                        </p:attrNameLst>
                                      </p:cBhvr>
                                      <p:tavLst>
                                        <p:tav tm="0">
                                          <p:val>
                                            <p:strVal val="#ppt_x"/>
                                          </p:val>
                                        </p:tav>
                                        <p:tav tm="100000">
                                          <p:val>
                                            <p:strVal val="#ppt_x"/>
                                          </p:val>
                                        </p:tav>
                                      </p:tavLst>
                                    </p:anim>
                                    <p:anim calcmode="lin" valueType="num">
                                      <p:cBhvr additive="base">
                                        <p:cTn id="13" dur="750" fill="hold"/>
                                        <p:tgtEl>
                                          <p:spTgt spid="180"/>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181"/>
                                        </p:tgtEl>
                                        <p:attrNameLst>
                                          <p:attrName>style.visibility</p:attrName>
                                        </p:attrNameLst>
                                      </p:cBhvr>
                                      <p:to>
                                        <p:strVal val="visible"/>
                                      </p:to>
                                    </p:set>
                                    <p:anim calcmode="lin" valueType="num">
                                      <p:cBhvr additive="base">
                                        <p:cTn id="17" dur="750" fill="hold"/>
                                        <p:tgtEl>
                                          <p:spTgt spid="181"/>
                                        </p:tgtEl>
                                        <p:attrNameLst>
                                          <p:attrName>ppt_x</p:attrName>
                                        </p:attrNameLst>
                                      </p:cBhvr>
                                      <p:tavLst>
                                        <p:tav tm="0">
                                          <p:val>
                                            <p:strVal val="#ppt_x"/>
                                          </p:val>
                                        </p:tav>
                                        <p:tav tm="100000">
                                          <p:val>
                                            <p:strVal val="#ppt_x"/>
                                          </p:val>
                                        </p:tav>
                                      </p:tavLst>
                                    </p:anim>
                                    <p:anim calcmode="lin" valueType="num">
                                      <p:cBhvr additive="base">
                                        <p:cTn id="18" dur="750" fill="hold"/>
                                        <p:tgtEl>
                                          <p:spTgt spid="181"/>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0"/>
                                  </p:stCondLst>
                                  <p:childTnLst>
                                    <p:set>
                                      <p:cBhvr>
                                        <p:cTn id="21" dur="1" fill="hold">
                                          <p:stCondLst>
                                            <p:cond delay="0"/>
                                          </p:stCondLst>
                                        </p:cTn>
                                        <p:tgtEl>
                                          <p:spTgt spid="182"/>
                                        </p:tgtEl>
                                        <p:attrNameLst>
                                          <p:attrName>style.visibility</p:attrName>
                                        </p:attrNameLst>
                                      </p:cBhvr>
                                      <p:to>
                                        <p:strVal val="visible"/>
                                      </p:to>
                                    </p:set>
                                    <p:anim calcmode="lin" valueType="num">
                                      <p:cBhvr additive="base">
                                        <p:cTn id="22" dur="750" fill="hold"/>
                                        <p:tgtEl>
                                          <p:spTgt spid="182"/>
                                        </p:tgtEl>
                                        <p:attrNameLst>
                                          <p:attrName>ppt_x</p:attrName>
                                        </p:attrNameLst>
                                      </p:cBhvr>
                                      <p:tavLst>
                                        <p:tav tm="0">
                                          <p:val>
                                            <p:strVal val="#ppt_x"/>
                                          </p:val>
                                        </p:tav>
                                        <p:tav tm="100000">
                                          <p:val>
                                            <p:strVal val="#ppt_x"/>
                                          </p:val>
                                        </p:tav>
                                      </p:tavLst>
                                    </p:anim>
                                    <p:anim calcmode="lin" valueType="num">
                                      <p:cBhvr additive="base">
                                        <p:cTn id="23" dur="750" fill="hold"/>
                                        <p:tgtEl>
                                          <p:spTgt spid="182"/>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0"/>
                                  </p:stCondLst>
                                  <p:childTnLst>
                                    <p:set>
                                      <p:cBhvr>
                                        <p:cTn id="26" dur="1" fill="hold">
                                          <p:stCondLst>
                                            <p:cond delay="0"/>
                                          </p:stCondLst>
                                        </p:cTn>
                                        <p:tgtEl>
                                          <p:spTgt spid="183"/>
                                        </p:tgtEl>
                                        <p:attrNameLst>
                                          <p:attrName>style.visibility</p:attrName>
                                        </p:attrNameLst>
                                      </p:cBhvr>
                                      <p:to>
                                        <p:strVal val="visible"/>
                                      </p:to>
                                    </p:set>
                                    <p:anim calcmode="lin" valueType="num">
                                      <p:cBhvr additive="base">
                                        <p:cTn id="27" dur="750" fill="hold"/>
                                        <p:tgtEl>
                                          <p:spTgt spid="183"/>
                                        </p:tgtEl>
                                        <p:attrNameLst>
                                          <p:attrName>ppt_x</p:attrName>
                                        </p:attrNameLst>
                                      </p:cBhvr>
                                      <p:tavLst>
                                        <p:tav tm="0">
                                          <p:val>
                                            <p:strVal val="#ppt_x"/>
                                          </p:val>
                                        </p:tav>
                                        <p:tav tm="100000">
                                          <p:val>
                                            <p:strVal val="#ppt_x"/>
                                          </p:val>
                                        </p:tav>
                                      </p:tavLst>
                                    </p:anim>
                                    <p:anim calcmode="lin" valueType="num">
                                      <p:cBhvr additive="base">
                                        <p:cTn id="28" dur="750" fill="hold"/>
                                        <p:tgtEl>
                                          <p:spTgt spid="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88" name="日期占位符 1"/>
          <p:cNvSpPr>
            <a:spLocks noGrp="1"/>
          </p:cNvSpPr>
          <p:nvPr>
            <p:ph type="dt" sz="half" idx="10"/>
          </p:nvPr>
        </p:nvSpPr>
        <p:spPr/>
        <p:txBody>
          <a:bodyPr/>
          <a:lstStyle/>
          <a:p>
            <a:fld id="{6EA5C371-9618-4BC5-AD12-CFDF83C99F17}" type="datetime1">
              <a:rPr lang="zh-CN" altLang="en-US" smtClean="0"/>
              <a:t>2020/8/14</a:t>
            </a:fld>
            <a:endParaRPr lang="zh-CN" altLang="en-US"/>
          </a:p>
        </p:txBody>
      </p:sp>
      <p:grpSp>
        <p:nvGrpSpPr>
          <p:cNvPr id="194" name="组合 5"/>
          <p:cNvGrpSpPr/>
          <p:nvPr/>
        </p:nvGrpSpPr>
        <p:grpSpPr bwMode="auto">
          <a:xfrm>
            <a:off x="395605" y="1535100"/>
            <a:ext cx="1584325" cy="1661827"/>
            <a:chOff x="323528" y="2110537"/>
            <a:chExt cx="1584176" cy="1229174"/>
          </a:xfrm>
          <a:effectLst/>
        </p:grpSpPr>
        <p:sp>
          <p:nvSpPr>
            <p:cNvPr id="1048889" name="剪去单角的矩形 4"/>
            <p:cNvSpPr/>
            <p:nvPr/>
          </p:nvSpPr>
          <p:spPr>
            <a:xfrm>
              <a:off x="323528" y="2132856"/>
              <a:ext cx="1584176" cy="1206855"/>
            </a:xfrm>
            <a:prstGeom prst="snip1Rect">
              <a:avLst/>
            </a:prstGeom>
            <a:solidFill>
              <a:srgbClr val="E74C2E"/>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048890" name="TextBox 6"/>
            <p:cNvSpPr txBox="1">
              <a:spLocks noChangeArrowheads="1"/>
            </p:cNvSpPr>
            <p:nvPr/>
          </p:nvSpPr>
          <p:spPr bwMode="auto">
            <a:xfrm>
              <a:off x="323528" y="2110537"/>
              <a:ext cx="1572112" cy="258324"/>
            </a:xfrm>
            <a:prstGeom prst="rect">
              <a:avLst/>
            </a:prstGeom>
            <a:noFill/>
            <a:ln w="9525">
              <a:noFill/>
              <a:miter lim="800000"/>
            </a:ln>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pP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规划目标</a:t>
              </a:r>
            </a:p>
          </p:txBody>
        </p:sp>
        <p:sp>
          <p:nvSpPr>
            <p:cNvPr id="1048891" name="TextBox 6"/>
            <p:cNvSpPr txBox="1"/>
            <p:nvPr/>
          </p:nvSpPr>
          <p:spPr>
            <a:xfrm>
              <a:off x="323528" y="2357832"/>
              <a:ext cx="1572112" cy="940298"/>
            </a:xfrm>
            <a:prstGeom prst="rect">
              <a:avLst/>
            </a:prstGeom>
            <a:noFill/>
          </p:spPr>
          <p:txBody>
            <a:bodyPr wrap="square">
              <a:spAutoFit/>
            </a:bodyPr>
            <a:lstStyle/>
            <a:p>
              <a:pPr marL="0" marR="0" lvl="0" indent="0" algn="l" defTabSz="914400" fontAlgn="auto">
                <a:lnSpc>
                  <a:spcPts val="1840"/>
                </a:lnSpc>
                <a:spcBef>
                  <a:spcPts val="0"/>
                </a:spcBef>
                <a:spcAft>
                  <a:spcPts val="0"/>
                </a:spcAft>
                <a:buClrTx/>
                <a:buSzTx/>
                <a:buFontTx/>
                <a:buNone/>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建立健全用人单位负责、行政监管、行业自律、职工参与和社会监督的职业病防治工作格局</a:t>
              </a:r>
            </a:p>
          </p:txBody>
        </p:sp>
      </p:grpSp>
      <p:grpSp>
        <p:nvGrpSpPr>
          <p:cNvPr id="195" name="组合 9"/>
          <p:cNvGrpSpPr/>
          <p:nvPr/>
        </p:nvGrpSpPr>
        <p:grpSpPr bwMode="auto">
          <a:xfrm>
            <a:off x="2051050" y="1565121"/>
            <a:ext cx="1584325" cy="1571779"/>
            <a:chOff x="323528" y="2132738"/>
            <a:chExt cx="1584176" cy="1206973"/>
          </a:xfrm>
          <a:effectLst/>
        </p:grpSpPr>
        <p:sp>
          <p:nvSpPr>
            <p:cNvPr id="1048892" name="剪去单角的矩形 8"/>
            <p:cNvSpPr/>
            <p:nvPr/>
          </p:nvSpPr>
          <p:spPr>
            <a:xfrm>
              <a:off x="323528" y="2132856"/>
              <a:ext cx="1584176" cy="1206855"/>
            </a:xfrm>
            <a:prstGeom prst="snip1Rect">
              <a:avLst/>
            </a:prstGeom>
            <a:solidFill>
              <a:schemeClr val="bg1">
                <a:lumMod val="6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048893" name="TextBox 11"/>
            <p:cNvSpPr txBox="1">
              <a:spLocks noChangeArrowheads="1"/>
            </p:cNvSpPr>
            <p:nvPr/>
          </p:nvSpPr>
          <p:spPr bwMode="auto">
            <a:xfrm>
              <a:off x="323528" y="2132738"/>
              <a:ext cx="1584176" cy="268190"/>
            </a:xfrm>
            <a:prstGeom prst="rect">
              <a:avLst/>
            </a:prstGeom>
            <a:noFill/>
            <a:ln w="9525">
              <a:noFill/>
              <a:miter lim="800000"/>
            </a:ln>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pPr>
              <a:r>
                <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基本原则</a:t>
              </a:r>
            </a:p>
          </p:txBody>
        </p:sp>
        <p:sp>
          <p:nvSpPr>
            <p:cNvPr id="1048894" name="TextBox 10"/>
            <p:cNvSpPr txBox="1"/>
            <p:nvPr/>
          </p:nvSpPr>
          <p:spPr>
            <a:xfrm>
              <a:off x="323528" y="2423358"/>
              <a:ext cx="1584176" cy="708022"/>
            </a:xfrm>
            <a:prstGeom prst="rect">
              <a:avLst/>
            </a:prstGeom>
            <a:noFill/>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坚持依法防治</a:t>
              </a:r>
            </a:p>
            <a:p>
              <a:pPr marL="0" marR="0" lvl="0" indent="0" algn="ctr" defTabSz="914400" eaLnBrk="1" fontAlgn="auto" latinLnBrk="0" hangingPunct="1">
                <a:lnSpc>
                  <a:spcPct val="150000"/>
                </a:lnSpc>
                <a:spcBef>
                  <a:spcPts val="0"/>
                </a:spcBef>
                <a:spcAft>
                  <a:spcPts val="0"/>
                </a:spcAft>
                <a:buClrTx/>
                <a:buSzTx/>
                <a:buFontTx/>
                <a:buNone/>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坚持源头治理</a:t>
              </a:r>
            </a:p>
            <a:p>
              <a:pPr marL="0" marR="0" lvl="0" indent="0" algn="ctr" defTabSz="914400" eaLnBrk="1" fontAlgn="auto" latinLnBrk="0" hangingPunct="1">
                <a:lnSpc>
                  <a:spcPct val="150000"/>
                </a:lnSpc>
                <a:spcBef>
                  <a:spcPts val="0"/>
                </a:spcBef>
                <a:spcAft>
                  <a:spcPts val="0"/>
                </a:spcAft>
                <a:buClrTx/>
                <a:buSzTx/>
                <a:buFontTx/>
                <a:buNone/>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坚持综合施策</a:t>
              </a:r>
            </a:p>
          </p:txBody>
        </p:sp>
      </p:grpSp>
      <p:grpSp>
        <p:nvGrpSpPr>
          <p:cNvPr id="196" name="组合 13"/>
          <p:cNvGrpSpPr/>
          <p:nvPr/>
        </p:nvGrpSpPr>
        <p:grpSpPr bwMode="auto">
          <a:xfrm>
            <a:off x="3707130" y="1565275"/>
            <a:ext cx="1584325" cy="1571625"/>
            <a:chOff x="323528" y="2132856"/>
            <a:chExt cx="1584176" cy="1206855"/>
          </a:xfrm>
          <a:effectLst/>
        </p:grpSpPr>
        <p:sp>
          <p:nvSpPr>
            <p:cNvPr id="1048895" name="剪去单角的矩形 12"/>
            <p:cNvSpPr/>
            <p:nvPr/>
          </p:nvSpPr>
          <p:spPr>
            <a:xfrm>
              <a:off x="323528" y="2132856"/>
              <a:ext cx="1584176" cy="1206855"/>
            </a:xfrm>
            <a:prstGeom prst="snip1Rect">
              <a:avLst/>
            </a:prstGeom>
            <a:solidFill>
              <a:srgbClr val="E74C2E"/>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sp>
          <p:nvSpPr>
            <p:cNvPr id="1048896" name="TextBox 15"/>
            <p:cNvSpPr txBox="1">
              <a:spLocks noChangeArrowheads="1"/>
            </p:cNvSpPr>
            <p:nvPr/>
          </p:nvSpPr>
          <p:spPr bwMode="auto">
            <a:xfrm>
              <a:off x="323528" y="2146997"/>
              <a:ext cx="1584176" cy="268190"/>
            </a:xfrm>
            <a:prstGeom prst="rect">
              <a:avLst/>
            </a:prstGeom>
            <a:noFill/>
            <a:ln w="9525">
              <a:noFill/>
              <a:miter lim="800000"/>
            </a:ln>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主要任务</a:t>
              </a:r>
            </a:p>
          </p:txBody>
        </p:sp>
      </p:grpSp>
      <p:grpSp>
        <p:nvGrpSpPr>
          <p:cNvPr id="197" name="组合 23"/>
          <p:cNvGrpSpPr/>
          <p:nvPr/>
        </p:nvGrpSpPr>
        <p:grpSpPr>
          <a:xfrm>
            <a:off x="251018" y="3136900"/>
            <a:ext cx="8713787" cy="647700"/>
            <a:chOff x="179388" y="3340100"/>
            <a:chExt cx="8713787" cy="647700"/>
          </a:xfrm>
        </p:grpSpPr>
        <p:sp>
          <p:nvSpPr>
            <p:cNvPr id="1048897" name="五边形 24"/>
            <p:cNvSpPr/>
            <p:nvPr/>
          </p:nvSpPr>
          <p:spPr bwMode="auto">
            <a:xfrm>
              <a:off x="179388" y="3340100"/>
              <a:ext cx="8713787" cy="647700"/>
            </a:xfrm>
            <a:prstGeom prst="homePlate">
              <a:avLst/>
            </a:prstGeom>
            <a:solidFill>
              <a:srgbClr val="E74C2E"/>
            </a:soli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pPr>
              <a:endParaRPr kumimoji="0" lang="zh-CN" altLang="en-US" sz="1200" b="0"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048898" name="TextBox 8"/>
            <p:cNvSpPr txBox="1">
              <a:spLocks noChangeArrowheads="1"/>
            </p:cNvSpPr>
            <p:nvPr/>
          </p:nvSpPr>
          <p:spPr bwMode="auto">
            <a:xfrm>
              <a:off x="702151" y="3479800"/>
              <a:ext cx="683260" cy="337185"/>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pPr>
              <a:r>
                <a:rPr kumimoji="0" lang="en-US" altLang="zh-CN"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2016</a:t>
              </a:r>
            </a:p>
          </p:txBody>
        </p:sp>
        <p:sp>
          <p:nvSpPr>
            <p:cNvPr id="1048899" name="TextBox 26"/>
            <p:cNvSpPr txBox="1">
              <a:spLocks noChangeArrowheads="1"/>
            </p:cNvSpPr>
            <p:nvPr/>
          </p:nvSpPr>
          <p:spPr bwMode="auto">
            <a:xfrm>
              <a:off x="2430144" y="3479800"/>
              <a:ext cx="683260" cy="337185"/>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pPr>
              <a:r>
                <a:rPr kumimoji="0" lang="en-US" altLang="zh-CN"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2017</a:t>
              </a:r>
            </a:p>
          </p:txBody>
        </p:sp>
        <p:sp>
          <p:nvSpPr>
            <p:cNvPr id="1048900" name="TextBox 27"/>
            <p:cNvSpPr txBox="1">
              <a:spLocks noChangeArrowheads="1"/>
            </p:cNvSpPr>
            <p:nvPr/>
          </p:nvSpPr>
          <p:spPr bwMode="auto">
            <a:xfrm>
              <a:off x="4086702" y="3479800"/>
              <a:ext cx="683260" cy="337185"/>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pPr>
              <a:r>
                <a:rPr kumimoji="0" lang="en-US" altLang="zh-CN"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2018</a:t>
              </a:r>
            </a:p>
          </p:txBody>
        </p:sp>
        <p:sp>
          <p:nvSpPr>
            <p:cNvPr id="1048901" name="TextBox 28"/>
            <p:cNvSpPr txBox="1">
              <a:spLocks noChangeArrowheads="1"/>
            </p:cNvSpPr>
            <p:nvPr/>
          </p:nvSpPr>
          <p:spPr bwMode="auto">
            <a:xfrm>
              <a:off x="5742464" y="3479800"/>
              <a:ext cx="683260" cy="337185"/>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pPr>
              <a:r>
                <a:rPr kumimoji="0" lang="en-US" altLang="zh-CN" sz="1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2019</a:t>
              </a:r>
            </a:p>
          </p:txBody>
        </p:sp>
        <p:sp>
          <p:nvSpPr>
            <p:cNvPr id="1048902" name="TextBox 29"/>
            <p:cNvSpPr txBox="1">
              <a:spLocks noChangeArrowheads="1"/>
            </p:cNvSpPr>
            <p:nvPr/>
          </p:nvSpPr>
          <p:spPr bwMode="auto">
            <a:xfrm>
              <a:off x="7399020" y="3479800"/>
              <a:ext cx="683260" cy="337185"/>
            </a:xfrm>
            <a:prstGeom prst="rect">
              <a:avLst/>
            </a:prstGeom>
            <a:noFill/>
            <a:ln w="9525">
              <a:noFill/>
              <a:miter lim="800000"/>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pPr>
              <a:r>
                <a:rPr kumimoji="0" lang="en-US" altLang="zh-CN" sz="1600" b="1" i="0" u="none" strike="noStrike" kern="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2020</a:t>
              </a:r>
            </a:p>
          </p:txBody>
        </p:sp>
      </p:grpSp>
      <p:grpSp>
        <p:nvGrpSpPr>
          <p:cNvPr id="198" name="组合 30"/>
          <p:cNvGrpSpPr/>
          <p:nvPr/>
        </p:nvGrpSpPr>
        <p:grpSpPr>
          <a:xfrm>
            <a:off x="1187624" y="195486"/>
            <a:ext cx="1515760" cy="72008"/>
            <a:chOff x="539552" y="195486"/>
            <a:chExt cx="1482080" cy="72008"/>
          </a:xfrm>
        </p:grpSpPr>
        <p:sp>
          <p:nvSpPr>
            <p:cNvPr id="1048903" name="矩形 3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904" name="矩形 3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8905" name="TextBox 47"/>
          <p:cNvSpPr txBox="1"/>
          <p:nvPr/>
        </p:nvSpPr>
        <p:spPr>
          <a:xfrm>
            <a:off x="1161029" y="325429"/>
            <a:ext cx="1572260" cy="337185"/>
          </a:xfrm>
          <a:prstGeom prst="rect">
            <a:avLst/>
          </a:prstGeom>
          <a:noFill/>
        </p:spPr>
        <p:txBody>
          <a:bodyPr wrap="square" rtlCol="0">
            <a:spAutoFit/>
          </a:bodyPr>
          <a:lstStyle/>
          <a:p>
            <a:pPr algn="ctr"/>
            <a:r>
              <a:rPr lang="en-US" altLang="zh-CN" sz="1600" b="1" dirty="0">
                <a:solidFill>
                  <a:srgbClr val="E74C2E"/>
                </a:solidFill>
                <a:latin typeface="Impact" panose="020B0806030902050204" pitchFamily="34" charset="0"/>
                <a:ea typeface="微软雅黑" panose="020B0503020204020204" pitchFamily="34" charset="-122"/>
              </a:rPr>
              <a:t>“</a:t>
            </a:r>
            <a:r>
              <a:rPr lang="zh-CN" altLang="en-US" sz="1600" b="1" dirty="0">
                <a:solidFill>
                  <a:srgbClr val="E74C2E"/>
                </a:solidFill>
                <a:latin typeface="Impact" panose="020B0806030902050204" pitchFamily="34" charset="0"/>
                <a:ea typeface="微软雅黑" panose="020B0503020204020204" pitchFamily="34" charset="-122"/>
              </a:rPr>
              <a:t>十三五</a:t>
            </a:r>
            <a:r>
              <a:rPr lang="en-US" altLang="zh-CN" sz="1600" b="1" dirty="0">
                <a:solidFill>
                  <a:srgbClr val="E74C2E"/>
                </a:solidFill>
                <a:latin typeface="Impact" panose="020B0806030902050204" pitchFamily="34" charset="0"/>
                <a:ea typeface="微软雅黑" panose="020B0503020204020204" pitchFamily="34" charset="-122"/>
              </a:rPr>
              <a:t>”</a:t>
            </a:r>
            <a:r>
              <a:rPr lang="zh-CN" altLang="en-US" sz="1600" b="1" dirty="0">
                <a:solidFill>
                  <a:srgbClr val="E74C2E"/>
                </a:solidFill>
                <a:latin typeface="Impact" panose="020B0806030902050204" pitchFamily="34" charset="0"/>
                <a:ea typeface="微软雅黑" panose="020B0503020204020204" pitchFamily="34" charset="-122"/>
              </a:rPr>
              <a:t>规划</a:t>
            </a:r>
          </a:p>
        </p:txBody>
      </p:sp>
      <p:sp>
        <p:nvSpPr>
          <p:cNvPr id="1048906" name="TextBox 10"/>
          <p:cNvSpPr txBox="1"/>
          <p:nvPr/>
        </p:nvSpPr>
        <p:spPr>
          <a:xfrm>
            <a:off x="3707130" y="1900401"/>
            <a:ext cx="1584325" cy="1198880"/>
          </a:xfrm>
          <a:prstGeom prst="rect">
            <a:avLst/>
          </a:prstGeom>
          <a:noFill/>
        </p:spPr>
        <p:txBody>
          <a:bodyPr wrap="square">
            <a:spAutoFit/>
          </a:bodyPr>
          <a:lstStyle/>
          <a:p>
            <a:pPr marL="171450" marR="0" lvl="0" indent="-171450" algn="l" defTabSz="914400" eaLnBrk="1" fontAlgn="auto" latinLnBrk="0" hangingPunct="1">
              <a:lnSpc>
                <a:spcPct val="150000"/>
              </a:lnSpc>
              <a:spcBef>
                <a:spcPts val="0"/>
              </a:spcBef>
              <a:spcAft>
                <a:spcPts val="0"/>
              </a:spcAft>
              <a:buClrTx/>
              <a:buSzTx/>
              <a:buFont typeface="Wingdings" panose="05000000000000000000" charset="0"/>
              <a:buChar cha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强化源头治理</a:t>
            </a:r>
          </a:p>
          <a:p>
            <a:pPr marL="171450" marR="0" lvl="0" indent="-171450" algn="l" defTabSz="914400" eaLnBrk="1" fontAlgn="auto" latinLnBrk="0" hangingPunct="1">
              <a:lnSpc>
                <a:spcPct val="150000"/>
              </a:lnSpc>
              <a:spcBef>
                <a:spcPts val="0"/>
              </a:spcBef>
              <a:spcAft>
                <a:spcPts val="0"/>
              </a:spcAft>
              <a:buClrTx/>
              <a:buSzTx/>
              <a:buFont typeface="Wingdings" panose="05000000000000000000" charset="0"/>
              <a:buChar cha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落实用人单位主体责任</a:t>
            </a:r>
          </a:p>
          <a:p>
            <a:pPr marL="171450" marR="0" lvl="0" indent="-171450" algn="l" defTabSz="914400" eaLnBrk="1" fontAlgn="auto" latinLnBrk="0" hangingPunct="1">
              <a:lnSpc>
                <a:spcPct val="150000"/>
              </a:lnSpc>
              <a:spcBef>
                <a:spcPts val="0"/>
              </a:spcBef>
              <a:spcAft>
                <a:spcPts val="0"/>
              </a:spcAft>
              <a:buClrTx/>
              <a:buSzTx/>
              <a:buFont typeface="Wingdings" panose="05000000000000000000" charset="0"/>
              <a:buChar cha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提升防治服务水平</a:t>
            </a:r>
          </a:p>
        </p:txBody>
      </p:sp>
      <p:grpSp>
        <p:nvGrpSpPr>
          <p:cNvPr id="199" name="组合 49"/>
          <p:cNvGrpSpPr/>
          <p:nvPr/>
        </p:nvGrpSpPr>
        <p:grpSpPr>
          <a:xfrm>
            <a:off x="5289550" y="1565275"/>
            <a:ext cx="1729740" cy="1570990"/>
            <a:chOff x="8333" y="2465"/>
            <a:chExt cx="2724" cy="2474"/>
          </a:xfrm>
        </p:grpSpPr>
        <p:sp>
          <p:nvSpPr>
            <p:cNvPr id="1048907" name="剪去单角的矩形 16"/>
            <p:cNvSpPr/>
            <p:nvPr/>
          </p:nvSpPr>
          <p:spPr>
            <a:xfrm>
              <a:off x="8448" y="2465"/>
              <a:ext cx="2493" cy="2475"/>
            </a:xfrm>
            <a:prstGeom prst="snip1Rect">
              <a:avLst/>
            </a:prstGeom>
            <a:solidFill>
              <a:schemeClr val="bg1">
                <a:lumMod val="65000"/>
              </a:schemeClr>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nvGrpSpPr>
            <p:cNvPr id="200" name="组合 42"/>
            <p:cNvGrpSpPr/>
            <p:nvPr/>
          </p:nvGrpSpPr>
          <p:grpSpPr>
            <a:xfrm>
              <a:off x="8333" y="2468"/>
              <a:ext cx="2725" cy="2413"/>
              <a:chOff x="8333" y="2468"/>
              <a:chExt cx="2725" cy="2413"/>
            </a:xfrm>
          </p:grpSpPr>
          <p:sp>
            <p:nvSpPr>
              <p:cNvPr id="1048908" name="TextBox 15"/>
              <p:cNvSpPr txBox="1">
                <a:spLocks noChangeArrowheads="1"/>
              </p:cNvSpPr>
              <p:nvPr/>
            </p:nvSpPr>
            <p:spPr bwMode="auto">
              <a:xfrm>
                <a:off x="8411" y="2468"/>
                <a:ext cx="2531" cy="550"/>
              </a:xfrm>
              <a:prstGeom prst="rect">
                <a:avLst/>
              </a:prstGeom>
              <a:noFill/>
              <a:ln w="9525">
                <a:noFill/>
                <a:miter lim="800000"/>
              </a:ln>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主要任务</a:t>
                </a:r>
              </a:p>
            </p:txBody>
          </p:sp>
          <p:sp>
            <p:nvSpPr>
              <p:cNvPr id="1048909" name="TextBox 10"/>
              <p:cNvSpPr txBox="1"/>
              <p:nvPr/>
            </p:nvSpPr>
            <p:spPr>
              <a:xfrm>
                <a:off x="8333" y="2993"/>
                <a:ext cx="2725" cy="1888"/>
              </a:xfrm>
              <a:prstGeom prst="rect">
                <a:avLst/>
              </a:prstGeom>
              <a:noFill/>
            </p:spPr>
            <p:txBody>
              <a:bodyPr wrap="square">
                <a:spAutoFit/>
              </a:bodyPr>
              <a:lstStyle/>
              <a:p>
                <a:pPr marR="0" lvl="0" indent="0" algn="l" defTabSz="770255" fontAlgn="auto">
                  <a:lnSpc>
                    <a:spcPct val="150000"/>
                  </a:lnSpc>
                  <a:spcBef>
                    <a:spcPts val="0"/>
                  </a:spcBef>
                  <a:spcAft>
                    <a:spcPts val="0"/>
                  </a:spcAft>
                  <a:buClrTx/>
                  <a:buSzTx/>
                  <a:buFont typeface="Wingdings" panose="05000000000000000000" charset="0"/>
                  <a:buChar cha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加大职业卫生监管执法力度</a:t>
                </a:r>
              </a:p>
              <a:p>
                <a:pPr marR="0" lvl="0" indent="0" algn="l" defTabSz="770255" fontAlgn="auto">
                  <a:lnSpc>
                    <a:spcPct val="150000"/>
                  </a:lnSpc>
                  <a:spcBef>
                    <a:spcPts val="0"/>
                  </a:spcBef>
                  <a:spcAft>
                    <a:spcPts val="0"/>
                  </a:spcAft>
                  <a:buClrTx/>
                  <a:buSzTx/>
                  <a:buFont typeface="Wingdings" panose="05000000000000000000" charset="0"/>
                  <a:buChar cha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落实救助保障措施</a:t>
                </a:r>
              </a:p>
              <a:p>
                <a:pPr marR="0" lvl="0" indent="0" algn="l" defTabSz="770255" fontAlgn="auto">
                  <a:lnSpc>
                    <a:spcPct val="150000"/>
                  </a:lnSpc>
                  <a:spcBef>
                    <a:spcPts val="0"/>
                  </a:spcBef>
                  <a:spcAft>
                    <a:spcPts val="0"/>
                  </a:spcAft>
                  <a:buClrTx/>
                  <a:buSzTx/>
                  <a:buFont typeface="Wingdings" panose="05000000000000000000" charset="0"/>
                  <a:buChar cha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推进防治信息化建设</a:t>
                </a:r>
              </a:p>
            </p:txBody>
          </p:sp>
        </p:grpSp>
      </p:grpSp>
      <p:grpSp>
        <p:nvGrpSpPr>
          <p:cNvPr id="201" name="组合 48"/>
          <p:cNvGrpSpPr/>
          <p:nvPr/>
        </p:nvGrpSpPr>
        <p:grpSpPr>
          <a:xfrm>
            <a:off x="6991350" y="1565275"/>
            <a:ext cx="1612900" cy="1600835"/>
            <a:chOff x="11010" y="2465"/>
            <a:chExt cx="2540" cy="2521"/>
          </a:xfrm>
        </p:grpSpPr>
        <p:sp>
          <p:nvSpPr>
            <p:cNvPr id="1048910" name="剪去单角的矩形 20"/>
            <p:cNvSpPr/>
            <p:nvPr/>
          </p:nvSpPr>
          <p:spPr>
            <a:xfrm>
              <a:off x="11055" y="2465"/>
              <a:ext cx="2495" cy="2475"/>
            </a:xfrm>
            <a:prstGeom prst="snip1Rect">
              <a:avLst/>
            </a:prstGeom>
            <a:solidFill>
              <a:srgbClr val="E74C2E"/>
            </a:solidFill>
            <a:ln w="25400" cap="flat" cmpd="sng" algn="ctr">
              <a:no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pPr>
              <a:endParaRPr kumimoji="0" lang="zh-CN" altLang="en-US" sz="1600" b="1"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cs typeface="+mn-cs"/>
              </a:endParaRPr>
            </a:p>
          </p:txBody>
        </p:sp>
        <p:grpSp>
          <p:nvGrpSpPr>
            <p:cNvPr id="202" name="组合 46"/>
            <p:cNvGrpSpPr/>
            <p:nvPr/>
          </p:nvGrpSpPr>
          <p:grpSpPr>
            <a:xfrm>
              <a:off x="11010" y="2468"/>
              <a:ext cx="2540" cy="2518"/>
              <a:chOff x="11010" y="2468"/>
              <a:chExt cx="2540" cy="2518"/>
            </a:xfrm>
          </p:grpSpPr>
          <p:sp>
            <p:nvSpPr>
              <p:cNvPr id="1048911" name="TextBox 15"/>
              <p:cNvSpPr txBox="1">
                <a:spLocks noChangeArrowheads="1"/>
              </p:cNvSpPr>
              <p:nvPr/>
            </p:nvSpPr>
            <p:spPr bwMode="auto">
              <a:xfrm>
                <a:off x="11010" y="2468"/>
                <a:ext cx="2539" cy="550"/>
              </a:xfrm>
              <a:prstGeom prst="rect">
                <a:avLst/>
              </a:prstGeom>
              <a:noFill/>
              <a:ln w="9525">
                <a:noFill/>
                <a:miter lim="800000"/>
              </a:ln>
            </p:spPr>
            <p:txBody>
              <a:bodyPr wrap="square">
                <a:spAutoFit/>
              </a:bodyPr>
              <a:lstStyle/>
              <a:p>
                <a:pPr marL="0" marR="0" lvl="0" indent="0" algn="ctr" defTabSz="914400" eaLnBrk="1" fontAlgn="auto" latinLnBrk="0" hangingPunct="1">
                  <a:lnSpc>
                    <a:spcPct val="120000"/>
                  </a:lnSpc>
                  <a:spcBef>
                    <a:spcPts val="0"/>
                  </a:spcBef>
                  <a:spcAft>
                    <a:spcPts val="0"/>
                  </a:spcAft>
                  <a:buClrTx/>
                  <a:buSzTx/>
                  <a:buFontTx/>
                  <a:buNone/>
                </a:pPr>
                <a:r>
                  <a:rPr kumimoji="0" lang="zh-CN" altLang="en-US" sz="14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主要任务</a:t>
                </a:r>
              </a:p>
            </p:txBody>
          </p:sp>
          <p:sp>
            <p:nvSpPr>
              <p:cNvPr id="1048912" name="TextBox 10"/>
              <p:cNvSpPr txBox="1"/>
              <p:nvPr/>
            </p:nvSpPr>
            <p:spPr>
              <a:xfrm>
                <a:off x="11057" y="3098"/>
                <a:ext cx="2493" cy="1888"/>
              </a:xfrm>
              <a:prstGeom prst="rect">
                <a:avLst/>
              </a:prstGeom>
              <a:noFill/>
            </p:spPr>
            <p:txBody>
              <a:bodyPr wrap="square">
                <a:spAutoFit/>
              </a:bodyPr>
              <a:lstStyle/>
              <a:p>
                <a:pPr marL="171450" marR="0" lvl="0" indent="-171450" algn="l" defTabSz="914400" eaLnBrk="1" fontAlgn="auto" latinLnBrk="0" hangingPunct="1">
                  <a:lnSpc>
                    <a:spcPct val="150000"/>
                  </a:lnSpc>
                  <a:spcBef>
                    <a:spcPts val="0"/>
                  </a:spcBef>
                  <a:spcAft>
                    <a:spcPts val="0"/>
                  </a:spcAft>
                  <a:buClrTx/>
                  <a:buSzTx/>
                  <a:buFont typeface="Wingdings" panose="05000000000000000000" charset="0"/>
                  <a:buChar cha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开展宣传教育和健康促进</a:t>
                </a:r>
              </a:p>
              <a:p>
                <a:pPr marL="171450" marR="0" lvl="0" indent="-171450" algn="l" defTabSz="914400" eaLnBrk="1" fontAlgn="auto" latinLnBrk="0" hangingPunct="1">
                  <a:lnSpc>
                    <a:spcPct val="150000"/>
                  </a:lnSpc>
                  <a:spcBef>
                    <a:spcPts val="0"/>
                  </a:spcBef>
                  <a:spcAft>
                    <a:spcPts val="0"/>
                  </a:spcAft>
                  <a:buClrTx/>
                  <a:buSzTx/>
                  <a:buFont typeface="Wingdings" panose="05000000000000000000" charset="0"/>
                  <a:buChar char=""/>
                </a:pPr>
                <a:r>
                  <a:rPr kumimoji="0" lang="zh-CN" altLang="en-US" sz="1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加强科研及成果转化应用</a:t>
                </a:r>
              </a:p>
            </p:txBody>
          </p:sp>
        </p:grpSp>
      </p:gr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500"/>
                                        <p:tgtEl>
                                          <p:spTgt spid="19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4"/>
                                        </p:tgtEl>
                                        <p:attrNameLst>
                                          <p:attrName>style.visibility</p:attrName>
                                        </p:attrNameLst>
                                      </p:cBhvr>
                                      <p:to>
                                        <p:strVal val="visible"/>
                                      </p:to>
                                    </p:set>
                                    <p:animEffect transition="in" filter="wipe(down)">
                                      <p:cBhvr>
                                        <p:cTn id="11" dur="500"/>
                                        <p:tgtEl>
                                          <p:spTgt spid="19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5"/>
                                        </p:tgtEl>
                                        <p:attrNameLst>
                                          <p:attrName>style.visibility</p:attrName>
                                        </p:attrNameLst>
                                      </p:cBhvr>
                                      <p:to>
                                        <p:strVal val="visible"/>
                                      </p:to>
                                    </p:set>
                                    <p:animEffect transition="in" filter="wipe(down)">
                                      <p:cBhvr>
                                        <p:cTn id="15" dur="500"/>
                                        <p:tgtEl>
                                          <p:spTgt spid="19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96"/>
                                        </p:tgtEl>
                                        <p:attrNameLst>
                                          <p:attrName>style.visibility</p:attrName>
                                        </p:attrNameLst>
                                      </p:cBhvr>
                                      <p:to>
                                        <p:strVal val="visible"/>
                                      </p:to>
                                    </p:set>
                                    <p:animEffect transition="in" filter="wipe(down)">
                                      <p:cBhvr>
                                        <p:cTn id="19" dur="500"/>
                                        <p:tgtEl>
                                          <p:spTgt spid="19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wipe(down)">
                                      <p:cBhvr>
                                        <p:cTn id="23" dur="500"/>
                                        <p:tgtEl>
                                          <p:spTgt spid="199"/>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01"/>
                                        </p:tgtEl>
                                        <p:attrNameLst>
                                          <p:attrName>style.visibility</p:attrName>
                                        </p:attrNameLst>
                                      </p:cBhvr>
                                      <p:to>
                                        <p:strVal val="visible"/>
                                      </p:to>
                                    </p:set>
                                    <p:animEffect transition="in" filter="wipe(down)">
                                      <p:cBhvr>
                                        <p:cTn id="27"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999" name="日期占位符 1"/>
          <p:cNvSpPr>
            <a:spLocks noGrp="1"/>
          </p:cNvSpPr>
          <p:nvPr>
            <p:ph type="dt" sz="half" idx="10"/>
          </p:nvPr>
        </p:nvSpPr>
        <p:spPr/>
        <p:txBody>
          <a:bodyPr/>
          <a:lstStyle/>
          <a:p>
            <a:fld id="{DB90B8E3-CF55-434B-AFEB-0BF63A7806C0}" type="datetime1">
              <a:rPr lang="zh-CN" altLang="en-US" smtClean="0"/>
              <a:t>2020/8/14</a:t>
            </a:fld>
            <a:endParaRPr lang="zh-CN" altLang="en-US"/>
          </a:p>
        </p:txBody>
      </p:sp>
      <p:grpSp>
        <p:nvGrpSpPr>
          <p:cNvPr id="218" name="组合 220"/>
          <p:cNvGrpSpPr/>
          <p:nvPr/>
        </p:nvGrpSpPr>
        <p:grpSpPr>
          <a:xfrm>
            <a:off x="1187624" y="195486"/>
            <a:ext cx="1515760" cy="72008"/>
            <a:chOff x="539552" y="195486"/>
            <a:chExt cx="1482080" cy="72008"/>
          </a:xfrm>
        </p:grpSpPr>
        <p:sp>
          <p:nvSpPr>
            <p:cNvPr id="1049000" name="矩形 22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001" name="矩形 22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002" name="矩形 2"/>
          <p:cNvSpPr/>
          <p:nvPr/>
        </p:nvSpPr>
        <p:spPr>
          <a:xfrm>
            <a:off x="4610051" y="1362443"/>
            <a:ext cx="4533949" cy="2814221"/>
          </a:xfrm>
          <a:prstGeom prst="rect">
            <a:avLst/>
          </a:prstGeom>
          <a:blipFill rotWithShape="1">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
        <p:nvSpPr>
          <p:cNvPr id="1049003" name="矩形 226"/>
          <p:cNvSpPr/>
          <p:nvPr/>
        </p:nvSpPr>
        <p:spPr>
          <a:xfrm>
            <a:off x="-10796" y="1362443"/>
            <a:ext cx="4533949" cy="2814221"/>
          </a:xfrm>
          <a:prstGeom prst="rect">
            <a:avLst/>
          </a:prstGeom>
          <a:blipFill rotWithShape="1">
            <a:blip r:embed="rId4"/>
            <a:stretch>
              <a:fillRect/>
            </a:stretch>
          </a:blipFill>
          <a:ln>
            <a:noFill/>
          </a:ln>
          <a:scene3d>
            <a:camera prst="orthographicFront">
              <a:rot lat="0" lon="1080000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grpSp>
        <p:nvGrpSpPr>
          <p:cNvPr id="219" name="组合 3"/>
          <p:cNvGrpSpPr/>
          <p:nvPr/>
        </p:nvGrpSpPr>
        <p:grpSpPr>
          <a:xfrm>
            <a:off x="1088812" y="1362443"/>
            <a:ext cx="6524978" cy="2814221"/>
            <a:chOff x="1715" y="2146"/>
            <a:chExt cx="10276" cy="4432"/>
          </a:xfrm>
        </p:grpSpPr>
        <p:sp>
          <p:nvSpPr>
            <p:cNvPr id="1049004" name="平行四边形 227"/>
            <p:cNvSpPr/>
            <p:nvPr/>
          </p:nvSpPr>
          <p:spPr>
            <a:xfrm flipH="1">
              <a:off x="1715" y="2146"/>
              <a:ext cx="10276" cy="4432"/>
            </a:xfrm>
            <a:prstGeom prst="parallelogram">
              <a:avLst>
                <a:gd name="adj" fmla="val 55171"/>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049005" name="矩形 229"/>
            <p:cNvSpPr/>
            <p:nvPr/>
          </p:nvSpPr>
          <p:spPr>
            <a:xfrm>
              <a:off x="3348" y="2372"/>
              <a:ext cx="6818" cy="3609"/>
            </a:xfrm>
            <a:prstGeom prst="rect">
              <a:avLst/>
            </a:prstGeom>
          </p:spPr>
          <p:txBody>
            <a:bodyPr wrap="square">
              <a:spAutoFit/>
            </a:bodyPr>
            <a:lstStyle/>
            <a:p>
              <a:pPr algn="l" fontAlgn="auto">
                <a:lnSpc>
                  <a:spcPts val="2860"/>
                </a:lnSpc>
              </a:pPr>
              <a:r>
                <a:rPr kumimoji="1" lang="zh-CN" altLang="en-US" sz="2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16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职业病</a:t>
              </a:r>
              <a:r>
                <a:rPr kumimoji="1" lang="zh-CN" altLang="en-US" sz="1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是指企业、事业单位和个体经济组织的劳动者在职业活动中，因接触各种有害的化学、物理、生物因素以及在作业过程中产生的其他职业有害因素而引起的疾病。</a:t>
              </a:r>
              <a:r>
                <a:rPr kumimoji="1" lang="zh-CN" altLang="en-US" sz="1600" b="1" dirty="0">
                  <a:solidFill>
                    <a:srgbClr val="E74C2E"/>
                  </a:solidFill>
                  <a:latin typeface="微软雅黑" panose="020B0503020204020204" pitchFamily="34" charset="-122"/>
                  <a:ea typeface="微软雅黑" panose="020B0503020204020204" pitchFamily="34" charset="-122"/>
                  <a:cs typeface="微软雅黑" panose="020B0503020204020204" pitchFamily="34" charset="-122"/>
                </a:rPr>
                <a:t>接触职业病危害因素不一定就会患职业病，与工作有关        的疾病也不都是职业病。</a:t>
              </a:r>
            </a:p>
          </p:txBody>
        </p:sp>
      </p:grpSp>
      <p:sp>
        <p:nvSpPr>
          <p:cNvPr id="1049006" name="TextBox 47"/>
          <p:cNvSpPr txBox="1"/>
          <p:nvPr/>
        </p:nvSpPr>
        <p:spPr>
          <a:xfrm>
            <a:off x="1160780" y="325120"/>
            <a:ext cx="1543050"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职业病定义</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p:cTn id="7" dur="500" fill="hold"/>
                                        <p:tgtEl>
                                          <p:spTgt spid="219"/>
                                        </p:tgtEl>
                                        <p:attrNameLst>
                                          <p:attrName>ppt_w</p:attrName>
                                        </p:attrNameLst>
                                      </p:cBhvr>
                                      <p:tavLst>
                                        <p:tav tm="0">
                                          <p:val>
                                            <p:fltVal val="0"/>
                                          </p:val>
                                        </p:tav>
                                        <p:tav tm="100000">
                                          <p:val>
                                            <p:strVal val="#ppt_w"/>
                                          </p:val>
                                        </p:tav>
                                      </p:tavLst>
                                    </p:anim>
                                    <p:anim calcmode="lin" valueType="num">
                                      <p:cBhvr>
                                        <p:cTn id="8" dur="500" fill="hold"/>
                                        <p:tgtEl>
                                          <p:spTgt spid="219"/>
                                        </p:tgtEl>
                                        <p:attrNameLst>
                                          <p:attrName>ppt_h</p:attrName>
                                        </p:attrNameLst>
                                      </p:cBhvr>
                                      <p:tavLst>
                                        <p:tav tm="0">
                                          <p:val>
                                            <p:fltVal val="0"/>
                                          </p:val>
                                        </p:tav>
                                        <p:tav tm="100000">
                                          <p:val>
                                            <p:strVal val="#ppt_h"/>
                                          </p:val>
                                        </p:tav>
                                      </p:tavLst>
                                    </p:anim>
                                    <p:animEffect transition="in" filter="fade">
                                      <p:cBhvr>
                                        <p:cTn id="9" dur="500"/>
                                        <p:tgtEl>
                                          <p:spTgt spid="219"/>
                                        </p:tgtEl>
                                      </p:cBhvr>
                                    </p:animEffect>
                                  </p:childTnLst>
                                </p:cTn>
                              </p:par>
                            </p:childTnLst>
                          </p:cTn>
                        </p:par>
                        <p:par>
                          <p:cTn id="10" fill="hold">
                            <p:stCondLst>
                              <p:cond delay="500"/>
                            </p:stCondLst>
                            <p:childTnLst>
                              <p:par>
                                <p:cTn id="11" presetID="22" presetClass="entr" presetSubtype="8" fill="hold" grpId="2" nodeType="afterEffect">
                                  <p:stCondLst>
                                    <p:cond delay="0"/>
                                  </p:stCondLst>
                                  <p:childTnLst>
                                    <p:set>
                                      <p:cBhvr>
                                        <p:cTn id="12" dur="1" fill="hold">
                                          <p:stCondLst>
                                            <p:cond delay="0"/>
                                          </p:stCondLst>
                                        </p:cTn>
                                        <p:tgtEl>
                                          <p:spTgt spid="1049003"/>
                                        </p:tgtEl>
                                        <p:attrNameLst>
                                          <p:attrName>style.visibility</p:attrName>
                                        </p:attrNameLst>
                                      </p:cBhvr>
                                      <p:to>
                                        <p:strVal val="visible"/>
                                      </p:to>
                                    </p:set>
                                    <p:animEffect transition="in" filter="wipe(left)">
                                      <p:cBhvr>
                                        <p:cTn id="13" dur="500"/>
                                        <p:tgtEl>
                                          <p:spTgt spid="104900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49002"/>
                                        </p:tgtEl>
                                        <p:attrNameLst>
                                          <p:attrName>style.visibility</p:attrName>
                                        </p:attrNameLst>
                                      </p:cBhvr>
                                      <p:to>
                                        <p:strVal val="visible"/>
                                      </p:to>
                                    </p:set>
                                    <p:animEffect transition="in" filter="wipe(left)">
                                      <p:cBhvr>
                                        <p:cTn id="17" dur="500"/>
                                        <p:tgtEl>
                                          <p:spTgt spid="1049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2" grpId="0" bldLvl="0" animBg="1"/>
      <p:bldP spid="1049003" grpId="0" animBg="1"/>
      <p:bldP spid="1049003" grpId="1" animBg="1"/>
      <p:bldP spid="1049003" grpId="2"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010" name="矩形 223"/>
          <p:cNvSpPr/>
          <p:nvPr/>
        </p:nvSpPr>
        <p:spPr>
          <a:xfrm>
            <a:off x="0" y="4319905"/>
            <a:ext cx="9144000" cy="445135"/>
          </a:xfrm>
          <a:prstGeom prst="rect">
            <a:avLst/>
          </a:prstGeom>
          <a:solidFill>
            <a:sysClr val="windowText" lastClr="000000">
              <a:lumMod val="75000"/>
              <a:lumOff val="25000"/>
            </a:sysClr>
          </a:solidFill>
          <a:ln w="25400" cap="flat" cmpd="sng" algn="ctr">
            <a:noFill/>
            <a:prstDash val="solid"/>
          </a:ln>
          <a:effectLst>
            <a:outerShdw blurRad="50800" dist="38100" dir="5400000" algn="t" rotWithShape="0">
              <a:prstClr val="black">
                <a:alpha val="32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49011" name="日期占位符 1"/>
          <p:cNvSpPr>
            <a:spLocks noGrp="1"/>
          </p:cNvSpPr>
          <p:nvPr>
            <p:ph type="dt" sz="half" idx="10"/>
          </p:nvPr>
        </p:nvSpPr>
        <p:spPr/>
        <p:txBody>
          <a:bodyPr/>
          <a:lstStyle/>
          <a:p>
            <a:fld id="{DB90B8E3-CF55-434B-AFEB-0BF63A7806C0}" type="datetime1">
              <a:rPr lang="zh-CN" altLang="en-US" smtClean="0"/>
              <a:t>2020/8/14</a:t>
            </a:fld>
            <a:endParaRPr lang="zh-CN" altLang="en-US"/>
          </a:p>
        </p:txBody>
      </p:sp>
      <p:grpSp>
        <p:nvGrpSpPr>
          <p:cNvPr id="223" name="组合 3"/>
          <p:cNvGrpSpPr/>
          <p:nvPr/>
        </p:nvGrpSpPr>
        <p:grpSpPr>
          <a:xfrm>
            <a:off x="3271257" y="1295713"/>
            <a:ext cx="2532947" cy="2538151"/>
            <a:chOff x="1788355" y="1322742"/>
            <a:chExt cx="4618075" cy="4627564"/>
          </a:xfrm>
          <a:effectLst/>
        </p:grpSpPr>
        <p:sp>
          <p:nvSpPr>
            <p:cNvPr id="1049012" name="Freeform 5"/>
            <p:cNvSpPr/>
            <p:nvPr/>
          </p:nvSpPr>
          <p:spPr bwMode="auto">
            <a:xfrm>
              <a:off x="3156780" y="2033943"/>
              <a:ext cx="26988" cy="14288"/>
            </a:xfrm>
            <a:custGeom>
              <a:avLst/>
              <a:gdLst>
                <a:gd name="T0" fmla="*/ 11 w 11"/>
                <a:gd name="T1" fmla="*/ 6 h 6"/>
                <a:gd name="T2" fmla="*/ 0 w 11"/>
                <a:gd name="T3" fmla="*/ 0 h 6"/>
                <a:gd name="T4" fmla="*/ 11 w 11"/>
                <a:gd name="T5" fmla="*/ 6 h 6"/>
              </a:gdLst>
              <a:ahLst/>
              <a:cxnLst>
                <a:cxn ang="0">
                  <a:pos x="T0" y="T1"/>
                </a:cxn>
                <a:cxn ang="0">
                  <a:pos x="T2" y="T3"/>
                </a:cxn>
                <a:cxn ang="0">
                  <a:pos x="T4" y="T5"/>
                </a:cxn>
              </a:cxnLst>
              <a:rect l="0" t="0" r="r" b="b"/>
              <a:pathLst>
                <a:path w="11" h="6">
                  <a:moveTo>
                    <a:pt x="11" y="6"/>
                  </a:moveTo>
                  <a:cubicBezTo>
                    <a:pt x="7" y="4"/>
                    <a:pt x="4" y="2"/>
                    <a:pt x="0" y="0"/>
                  </a:cubicBezTo>
                  <a:cubicBezTo>
                    <a:pt x="4" y="2"/>
                    <a:pt x="8" y="4"/>
                    <a:pt x="11" y="6"/>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13" name="Freeform 6"/>
            <p:cNvSpPr/>
            <p:nvPr/>
          </p:nvSpPr>
          <p:spPr bwMode="auto">
            <a:xfrm>
              <a:off x="3110743" y="2021243"/>
              <a:ext cx="26988" cy="6350"/>
            </a:xfrm>
            <a:custGeom>
              <a:avLst/>
              <a:gdLst>
                <a:gd name="T0" fmla="*/ 11 w 11"/>
                <a:gd name="T1" fmla="*/ 3 h 3"/>
                <a:gd name="T2" fmla="*/ 0 w 11"/>
                <a:gd name="T3" fmla="*/ 0 h 3"/>
                <a:gd name="T4" fmla="*/ 11 w 11"/>
                <a:gd name="T5" fmla="*/ 3 h 3"/>
              </a:gdLst>
              <a:ahLst/>
              <a:cxnLst>
                <a:cxn ang="0">
                  <a:pos x="T0" y="T1"/>
                </a:cxn>
                <a:cxn ang="0">
                  <a:pos x="T2" y="T3"/>
                </a:cxn>
                <a:cxn ang="0">
                  <a:pos x="T4" y="T5"/>
                </a:cxn>
              </a:cxnLst>
              <a:rect l="0" t="0" r="r" b="b"/>
              <a:pathLst>
                <a:path w="11" h="3">
                  <a:moveTo>
                    <a:pt x="11" y="3"/>
                  </a:moveTo>
                  <a:cubicBezTo>
                    <a:pt x="7" y="1"/>
                    <a:pt x="3" y="0"/>
                    <a:pt x="0" y="0"/>
                  </a:cubicBezTo>
                  <a:cubicBezTo>
                    <a:pt x="3" y="0"/>
                    <a:pt x="7" y="1"/>
                    <a:pt x="11" y="3"/>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14" name="Freeform 7"/>
            <p:cNvSpPr/>
            <p:nvPr/>
          </p:nvSpPr>
          <p:spPr bwMode="auto">
            <a:xfrm>
              <a:off x="2424943" y="2335568"/>
              <a:ext cx="23813" cy="3175"/>
            </a:xfrm>
            <a:custGeom>
              <a:avLst/>
              <a:gdLst>
                <a:gd name="T0" fmla="*/ 9 w 9"/>
                <a:gd name="T1" fmla="*/ 0 h 1"/>
                <a:gd name="T2" fmla="*/ 0 w 9"/>
                <a:gd name="T3" fmla="*/ 0 h 1"/>
                <a:gd name="T4" fmla="*/ 9 w 9"/>
                <a:gd name="T5" fmla="*/ 0 h 1"/>
              </a:gdLst>
              <a:ahLst/>
              <a:cxnLst>
                <a:cxn ang="0">
                  <a:pos x="T0" y="T1"/>
                </a:cxn>
                <a:cxn ang="0">
                  <a:pos x="T2" y="T3"/>
                </a:cxn>
                <a:cxn ang="0">
                  <a:pos x="T4" y="T5"/>
                </a:cxn>
              </a:cxnLst>
              <a:rect l="0" t="0" r="r" b="b"/>
              <a:pathLst>
                <a:path w="9" h="1">
                  <a:moveTo>
                    <a:pt x="9" y="0"/>
                  </a:moveTo>
                  <a:cubicBezTo>
                    <a:pt x="5" y="0"/>
                    <a:pt x="2" y="1"/>
                    <a:pt x="0" y="0"/>
                  </a:cubicBezTo>
                  <a:cubicBezTo>
                    <a:pt x="2" y="1"/>
                    <a:pt x="5" y="0"/>
                    <a:pt x="9"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15" name="Freeform 8"/>
            <p:cNvSpPr/>
            <p:nvPr/>
          </p:nvSpPr>
          <p:spPr bwMode="auto">
            <a:xfrm>
              <a:off x="4749043" y="4550131"/>
              <a:ext cx="133350" cy="198438"/>
            </a:xfrm>
            <a:custGeom>
              <a:avLst/>
              <a:gdLst>
                <a:gd name="T0" fmla="*/ 0 w 52"/>
                <a:gd name="T1" fmla="*/ 78 h 78"/>
                <a:gd name="T2" fmla="*/ 52 w 52"/>
                <a:gd name="T3" fmla="*/ 1 h 78"/>
                <a:gd name="T4" fmla="*/ 52 w 52"/>
                <a:gd name="T5" fmla="*/ 0 h 78"/>
                <a:gd name="T6" fmla="*/ 0 w 52"/>
                <a:gd name="T7" fmla="*/ 78 h 78"/>
              </a:gdLst>
              <a:ahLst/>
              <a:cxnLst>
                <a:cxn ang="0">
                  <a:pos x="T0" y="T1"/>
                </a:cxn>
                <a:cxn ang="0">
                  <a:pos x="T2" y="T3"/>
                </a:cxn>
                <a:cxn ang="0">
                  <a:pos x="T4" y="T5"/>
                </a:cxn>
                <a:cxn ang="0">
                  <a:pos x="T6" y="T7"/>
                </a:cxn>
              </a:cxnLst>
              <a:rect l="0" t="0" r="r" b="b"/>
              <a:pathLst>
                <a:path w="52" h="78">
                  <a:moveTo>
                    <a:pt x="0" y="78"/>
                  </a:moveTo>
                  <a:cubicBezTo>
                    <a:pt x="28" y="54"/>
                    <a:pt x="45" y="16"/>
                    <a:pt x="52" y="1"/>
                  </a:cubicBezTo>
                  <a:cubicBezTo>
                    <a:pt x="52" y="0"/>
                    <a:pt x="52" y="0"/>
                    <a:pt x="52" y="0"/>
                  </a:cubicBezTo>
                  <a:cubicBezTo>
                    <a:pt x="35" y="38"/>
                    <a:pt x="18" y="62"/>
                    <a:pt x="0" y="7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16" name="Freeform 9"/>
            <p:cNvSpPr/>
            <p:nvPr/>
          </p:nvSpPr>
          <p:spPr bwMode="auto">
            <a:xfrm>
              <a:off x="2920243" y="2026006"/>
              <a:ext cx="25400" cy="9525"/>
            </a:xfrm>
            <a:custGeom>
              <a:avLst/>
              <a:gdLst>
                <a:gd name="T0" fmla="*/ 10 w 10"/>
                <a:gd name="T1" fmla="*/ 0 h 4"/>
                <a:gd name="T2" fmla="*/ 0 w 10"/>
                <a:gd name="T3" fmla="*/ 4 h 4"/>
                <a:gd name="T4" fmla="*/ 10 w 10"/>
                <a:gd name="T5" fmla="*/ 0 h 4"/>
              </a:gdLst>
              <a:ahLst/>
              <a:cxnLst>
                <a:cxn ang="0">
                  <a:pos x="T0" y="T1"/>
                </a:cxn>
                <a:cxn ang="0">
                  <a:pos x="T2" y="T3"/>
                </a:cxn>
                <a:cxn ang="0">
                  <a:pos x="T4" y="T5"/>
                </a:cxn>
              </a:cxnLst>
              <a:rect l="0" t="0" r="r" b="b"/>
              <a:pathLst>
                <a:path w="10" h="4">
                  <a:moveTo>
                    <a:pt x="10" y="0"/>
                  </a:moveTo>
                  <a:cubicBezTo>
                    <a:pt x="6" y="1"/>
                    <a:pt x="3" y="3"/>
                    <a:pt x="0" y="4"/>
                  </a:cubicBezTo>
                  <a:cubicBezTo>
                    <a:pt x="3" y="3"/>
                    <a:pt x="6" y="1"/>
                    <a:pt x="1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17" name="Freeform 10"/>
            <p:cNvSpPr/>
            <p:nvPr/>
          </p:nvSpPr>
          <p:spPr bwMode="auto">
            <a:xfrm>
              <a:off x="2029655" y="4613631"/>
              <a:ext cx="7938" cy="20638"/>
            </a:xfrm>
            <a:custGeom>
              <a:avLst/>
              <a:gdLst>
                <a:gd name="T0" fmla="*/ 3 w 3"/>
                <a:gd name="T1" fmla="*/ 8 h 8"/>
                <a:gd name="T2" fmla="*/ 0 w 3"/>
                <a:gd name="T3" fmla="*/ 0 h 8"/>
                <a:gd name="T4" fmla="*/ 3 w 3"/>
                <a:gd name="T5" fmla="*/ 8 h 8"/>
              </a:gdLst>
              <a:ahLst/>
              <a:cxnLst>
                <a:cxn ang="0">
                  <a:pos x="T0" y="T1"/>
                </a:cxn>
                <a:cxn ang="0">
                  <a:pos x="T2" y="T3"/>
                </a:cxn>
                <a:cxn ang="0">
                  <a:pos x="T4" y="T5"/>
                </a:cxn>
              </a:cxnLst>
              <a:rect l="0" t="0" r="r" b="b"/>
              <a:pathLst>
                <a:path w="3" h="8">
                  <a:moveTo>
                    <a:pt x="3" y="8"/>
                  </a:moveTo>
                  <a:cubicBezTo>
                    <a:pt x="2" y="5"/>
                    <a:pt x="1" y="3"/>
                    <a:pt x="0" y="0"/>
                  </a:cubicBezTo>
                  <a:cubicBezTo>
                    <a:pt x="1" y="3"/>
                    <a:pt x="2" y="5"/>
                    <a:pt x="3" y="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18" name="Freeform 11"/>
            <p:cNvSpPr/>
            <p:nvPr/>
          </p:nvSpPr>
          <p:spPr bwMode="auto">
            <a:xfrm>
              <a:off x="2836105" y="2872143"/>
              <a:ext cx="42863" cy="12700"/>
            </a:xfrm>
            <a:custGeom>
              <a:avLst/>
              <a:gdLst>
                <a:gd name="T0" fmla="*/ 0 w 17"/>
                <a:gd name="T1" fmla="*/ 5 h 5"/>
                <a:gd name="T2" fmla="*/ 17 w 17"/>
                <a:gd name="T3" fmla="*/ 0 h 5"/>
                <a:gd name="T4" fmla="*/ 0 w 17"/>
                <a:gd name="T5" fmla="*/ 5 h 5"/>
              </a:gdLst>
              <a:ahLst/>
              <a:cxnLst>
                <a:cxn ang="0">
                  <a:pos x="T0" y="T1"/>
                </a:cxn>
                <a:cxn ang="0">
                  <a:pos x="T2" y="T3"/>
                </a:cxn>
                <a:cxn ang="0">
                  <a:pos x="T4" y="T5"/>
                </a:cxn>
              </a:cxnLst>
              <a:rect l="0" t="0" r="r" b="b"/>
              <a:pathLst>
                <a:path w="17" h="5">
                  <a:moveTo>
                    <a:pt x="0" y="5"/>
                  </a:moveTo>
                  <a:cubicBezTo>
                    <a:pt x="6" y="4"/>
                    <a:pt x="11" y="2"/>
                    <a:pt x="17" y="0"/>
                  </a:cubicBezTo>
                  <a:cubicBezTo>
                    <a:pt x="11" y="2"/>
                    <a:pt x="6" y="4"/>
                    <a:pt x="0" y="5"/>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19" name="Freeform 12"/>
            <p:cNvSpPr/>
            <p:nvPr/>
          </p:nvSpPr>
          <p:spPr bwMode="auto">
            <a:xfrm>
              <a:off x="1994730" y="4527906"/>
              <a:ext cx="9525" cy="26988"/>
            </a:xfrm>
            <a:custGeom>
              <a:avLst/>
              <a:gdLst>
                <a:gd name="T0" fmla="*/ 4 w 4"/>
                <a:gd name="T1" fmla="*/ 11 h 11"/>
                <a:gd name="T2" fmla="*/ 0 w 4"/>
                <a:gd name="T3" fmla="*/ 0 h 11"/>
                <a:gd name="T4" fmla="*/ 4 w 4"/>
                <a:gd name="T5" fmla="*/ 11 h 11"/>
              </a:gdLst>
              <a:ahLst/>
              <a:cxnLst>
                <a:cxn ang="0">
                  <a:pos x="T0" y="T1"/>
                </a:cxn>
                <a:cxn ang="0">
                  <a:pos x="T2" y="T3"/>
                </a:cxn>
                <a:cxn ang="0">
                  <a:pos x="T4" y="T5"/>
                </a:cxn>
              </a:cxnLst>
              <a:rect l="0" t="0" r="r" b="b"/>
              <a:pathLst>
                <a:path w="4" h="11">
                  <a:moveTo>
                    <a:pt x="4" y="11"/>
                  </a:moveTo>
                  <a:cubicBezTo>
                    <a:pt x="3" y="7"/>
                    <a:pt x="1" y="4"/>
                    <a:pt x="0" y="0"/>
                  </a:cubicBezTo>
                  <a:cubicBezTo>
                    <a:pt x="1" y="4"/>
                    <a:pt x="3" y="7"/>
                    <a:pt x="4" y="11"/>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20" name="Freeform 13"/>
            <p:cNvSpPr/>
            <p:nvPr/>
          </p:nvSpPr>
          <p:spPr bwMode="auto">
            <a:xfrm>
              <a:off x="2012193" y="4575531"/>
              <a:ext cx="7938" cy="17463"/>
            </a:xfrm>
            <a:custGeom>
              <a:avLst/>
              <a:gdLst>
                <a:gd name="T0" fmla="*/ 3 w 3"/>
                <a:gd name="T1" fmla="*/ 7 h 7"/>
                <a:gd name="T2" fmla="*/ 0 w 3"/>
                <a:gd name="T3" fmla="*/ 0 h 7"/>
                <a:gd name="T4" fmla="*/ 3 w 3"/>
                <a:gd name="T5" fmla="*/ 7 h 7"/>
              </a:gdLst>
              <a:ahLst/>
              <a:cxnLst>
                <a:cxn ang="0">
                  <a:pos x="T0" y="T1"/>
                </a:cxn>
                <a:cxn ang="0">
                  <a:pos x="T2" y="T3"/>
                </a:cxn>
                <a:cxn ang="0">
                  <a:pos x="T4" y="T5"/>
                </a:cxn>
              </a:cxnLst>
              <a:rect l="0" t="0" r="r" b="b"/>
              <a:pathLst>
                <a:path w="3" h="7">
                  <a:moveTo>
                    <a:pt x="3" y="7"/>
                  </a:moveTo>
                  <a:cubicBezTo>
                    <a:pt x="2" y="5"/>
                    <a:pt x="1" y="2"/>
                    <a:pt x="0" y="0"/>
                  </a:cubicBezTo>
                  <a:cubicBezTo>
                    <a:pt x="1" y="2"/>
                    <a:pt x="2" y="5"/>
                    <a:pt x="3" y="7"/>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21" name="Freeform 14"/>
            <p:cNvSpPr/>
            <p:nvPr/>
          </p:nvSpPr>
          <p:spPr bwMode="auto">
            <a:xfrm>
              <a:off x="1978855" y="4477106"/>
              <a:ext cx="9525" cy="31750"/>
            </a:xfrm>
            <a:custGeom>
              <a:avLst/>
              <a:gdLst>
                <a:gd name="T0" fmla="*/ 4 w 4"/>
                <a:gd name="T1" fmla="*/ 13 h 13"/>
                <a:gd name="T2" fmla="*/ 0 w 4"/>
                <a:gd name="T3" fmla="*/ 0 h 13"/>
                <a:gd name="T4" fmla="*/ 4 w 4"/>
                <a:gd name="T5" fmla="*/ 13 h 13"/>
              </a:gdLst>
              <a:ahLst/>
              <a:cxnLst>
                <a:cxn ang="0">
                  <a:pos x="T0" y="T1"/>
                </a:cxn>
                <a:cxn ang="0">
                  <a:pos x="T2" y="T3"/>
                </a:cxn>
                <a:cxn ang="0">
                  <a:pos x="T4" y="T5"/>
                </a:cxn>
              </a:cxnLst>
              <a:rect l="0" t="0" r="r" b="b"/>
              <a:pathLst>
                <a:path w="4" h="13">
                  <a:moveTo>
                    <a:pt x="4" y="13"/>
                  </a:moveTo>
                  <a:cubicBezTo>
                    <a:pt x="2" y="8"/>
                    <a:pt x="1" y="4"/>
                    <a:pt x="0" y="0"/>
                  </a:cubicBezTo>
                  <a:cubicBezTo>
                    <a:pt x="1" y="4"/>
                    <a:pt x="2" y="9"/>
                    <a:pt x="4" y="13"/>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22" name="Freeform 15"/>
            <p:cNvSpPr/>
            <p:nvPr/>
          </p:nvSpPr>
          <p:spPr bwMode="auto">
            <a:xfrm>
              <a:off x="2569405" y="2835631"/>
              <a:ext cx="46038" cy="25400"/>
            </a:xfrm>
            <a:custGeom>
              <a:avLst/>
              <a:gdLst>
                <a:gd name="T0" fmla="*/ 0 w 18"/>
                <a:gd name="T1" fmla="*/ 0 h 10"/>
                <a:gd name="T2" fmla="*/ 18 w 18"/>
                <a:gd name="T3" fmla="*/ 10 h 10"/>
                <a:gd name="T4" fmla="*/ 0 w 18"/>
                <a:gd name="T5" fmla="*/ 0 h 10"/>
              </a:gdLst>
              <a:ahLst/>
              <a:cxnLst>
                <a:cxn ang="0">
                  <a:pos x="T0" y="T1"/>
                </a:cxn>
                <a:cxn ang="0">
                  <a:pos x="T2" y="T3"/>
                </a:cxn>
                <a:cxn ang="0">
                  <a:pos x="T4" y="T5"/>
                </a:cxn>
              </a:cxnLst>
              <a:rect l="0" t="0" r="r" b="b"/>
              <a:pathLst>
                <a:path w="18" h="10">
                  <a:moveTo>
                    <a:pt x="0" y="0"/>
                  </a:moveTo>
                  <a:cubicBezTo>
                    <a:pt x="6" y="4"/>
                    <a:pt x="12" y="7"/>
                    <a:pt x="18" y="10"/>
                  </a:cubicBezTo>
                  <a:cubicBezTo>
                    <a:pt x="12" y="7"/>
                    <a:pt x="6" y="4"/>
                    <a:pt x="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23" name="Freeform 16"/>
            <p:cNvSpPr/>
            <p:nvPr/>
          </p:nvSpPr>
          <p:spPr bwMode="auto">
            <a:xfrm>
              <a:off x="2967868" y="2013306"/>
              <a:ext cx="61913" cy="4763"/>
            </a:xfrm>
            <a:custGeom>
              <a:avLst/>
              <a:gdLst>
                <a:gd name="T0" fmla="*/ 24 w 24"/>
                <a:gd name="T1" fmla="*/ 0 h 2"/>
                <a:gd name="T2" fmla="*/ 0 w 24"/>
                <a:gd name="T3" fmla="*/ 2 h 2"/>
                <a:gd name="T4" fmla="*/ 24 w 24"/>
                <a:gd name="T5" fmla="*/ 0 h 2"/>
              </a:gdLst>
              <a:ahLst/>
              <a:cxnLst>
                <a:cxn ang="0">
                  <a:pos x="T0" y="T1"/>
                </a:cxn>
                <a:cxn ang="0">
                  <a:pos x="T2" y="T3"/>
                </a:cxn>
                <a:cxn ang="0">
                  <a:pos x="T4" y="T5"/>
                </a:cxn>
              </a:cxnLst>
              <a:rect l="0" t="0" r="r" b="b"/>
              <a:pathLst>
                <a:path w="24" h="2">
                  <a:moveTo>
                    <a:pt x="24" y="0"/>
                  </a:moveTo>
                  <a:cubicBezTo>
                    <a:pt x="16" y="0"/>
                    <a:pt x="8" y="1"/>
                    <a:pt x="0" y="2"/>
                  </a:cubicBezTo>
                  <a:cubicBezTo>
                    <a:pt x="8" y="1"/>
                    <a:pt x="16" y="0"/>
                    <a:pt x="24"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24" name="Freeform 17"/>
            <p:cNvSpPr/>
            <p:nvPr/>
          </p:nvSpPr>
          <p:spPr bwMode="auto">
            <a:xfrm>
              <a:off x="2386843" y="2305406"/>
              <a:ext cx="0" cy="4763"/>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25" name="Freeform 18"/>
            <p:cNvSpPr/>
            <p:nvPr/>
          </p:nvSpPr>
          <p:spPr bwMode="auto">
            <a:xfrm>
              <a:off x="2216980" y="4888268"/>
              <a:ext cx="534988" cy="606425"/>
            </a:xfrm>
            <a:custGeom>
              <a:avLst/>
              <a:gdLst>
                <a:gd name="T0" fmla="*/ 210 w 211"/>
                <a:gd name="T1" fmla="*/ 234 h 239"/>
                <a:gd name="T2" fmla="*/ 210 w 211"/>
                <a:gd name="T3" fmla="*/ 233 h 239"/>
                <a:gd name="T4" fmla="*/ 210 w 211"/>
                <a:gd name="T5" fmla="*/ 233 h 239"/>
                <a:gd name="T6" fmla="*/ 210 w 211"/>
                <a:gd name="T7" fmla="*/ 233 h 239"/>
                <a:gd name="T8" fmla="*/ 210 w 211"/>
                <a:gd name="T9" fmla="*/ 233 h 239"/>
                <a:gd name="T10" fmla="*/ 0 w 211"/>
                <a:gd name="T11" fmla="*/ 0 h 239"/>
                <a:gd name="T12" fmla="*/ 210 w 211"/>
                <a:gd name="T13" fmla="*/ 239 h 239"/>
                <a:gd name="T14" fmla="*/ 211 w 211"/>
                <a:gd name="T15" fmla="*/ 238 h 239"/>
                <a:gd name="T16" fmla="*/ 210 w 211"/>
                <a:gd name="T17" fmla="*/ 2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39">
                  <a:moveTo>
                    <a:pt x="210" y="234"/>
                  </a:moveTo>
                  <a:cubicBezTo>
                    <a:pt x="210" y="233"/>
                    <a:pt x="210" y="233"/>
                    <a:pt x="210" y="233"/>
                  </a:cubicBezTo>
                  <a:cubicBezTo>
                    <a:pt x="210" y="233"/>
                    <a:pt x="210" y="233"/>
                    <a:pt x="210" y="233"/>
                  </a:cubicBezTo>
                  <a:cubicBezTo>
                    <a:pt x="210" y="233"/>
                    <a:pt x="210" y="233"/>
                    <a:pt x="210" y="233"/>
                  </a:cubicBezTo>
                  <a:cubicBezTo>
                    <a:pt x="210" y="233"/>
                    <a:pt x="210" y="233"/>
                    <a:pt x="210" y="233"/>
                  </a:cubicBezTo>
                  <a:cubicBezTo>
                    <a:pt x="190" y="200"/>
                    <a:pt x="63" y="55"/>
                    <a:pt x="0" y="0"/>
                  </a:cubicBezTo>
                  <a:cubicBezTo>
                    <a:pt x="44" y="38"/>
                    <a:pt x="202" y="207"/>
                    <a:pt x="210" y="239"/>
                  </a:cubicBezTo>
                  <a:cubicBezTo>
                    <a:pt x="210" y="239"/>
                    <a:pt x="211" y="238"/>
                    <a:pt x="211" y="238"/>
                  </a:cubicBezTo>
                  <a:cubicBezTo>
                    <a:pt x="211" y="237"/>
                    <a:pt x="210" y="235"/>
                    <a:pt x="210" y="234"/>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26" name="Freeform 19"/>
            <p:cNvSpPr/>
            <p:nvPr/>
          </p:nvSpPr>
          <p:spPr bwMode="auto">
            <a:xfrm>
              <a:off x="4541080" y="5261331"/>
              <a:ext cx="46038" cy="66675"/>
            </a:xfrm>
            <a:custGeom>
              <a:avLst/>
              <a:gdLst>
                <a:gd name="T0" fmla="*/ 18 w 18"/>
                <a:gd name="T1" fmla="*/ 26 h 26"/>
                <a:gd name="T2" fmla="*/ 0 w 18"/>
                <a:gd name="T3" fmla="*/ 0 h 26"/>
                <a:gd name="T4" fmla="*/ 18 w 18"/>
                <a:gd name="T5" fmla="*/ 26 h 26"/>
              </a:gdLst>
              <a:ahLst/>
              <a:cxnLst>
                <a:cxn ang="0">
                  <a:pos x="T0" y="T1"/>
                </a:cxn>
                <a:cxn ang="0">
                  <a:pos x="T2" y="T3"/>
                </a:cxn>
                <a:cxn ang="0">
                  <a:pos x="T4" y="T5"/>
                </a:cxn>
              </a:cxnLst>
              <a:rect l="0" t="0" r="r" b="b"/>
              <a:pathLst>
                <a:path w="18" h="26">
                  <a:moveTo>
                    <a:pt x="18" y="26"/>
                  </a:moveTo>
                  <a:cubicBezTo>
                    <a:pt x="16" y="11"/>
                    <a:pt x="9" y="3"/>
                    <a:pt x="0" y="0"/>
                  </a:cubicBezTo>
                  <a:cubicBezTo>
                    <a:pt x="9" y="4"/>
                    <a:pt x="16" y="12"/>
                    <a:pt x="18" y="26"/>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27" name="Freeform 20"/>
            <p:cNvSpPr/>
            <p:nvPr/>
          </p:nvSpPr>
          <p:spPr bwMode="auto">
            <a:xfrm>
              <a:off x="1958218" y="4305656"/>
              <a:ext cx="20638" cy="171450"/>
            </a:xfrm>
            <a:custGeom>
              <a:avLst/>
              <a:gdLst>
                <a:gd name="T0" fmla="*/ 6 w 8"/>
                <a:gd name="T1" fmla="*/ 0 h 67"/>
                <a:gd name="T2" fmla="*/ 4 w 8"/>
                <a:gd name="T3" fmla="*/ 8 h 67"/>
                <a:gd name="T4" fmla="*/ 2 w 8"/>
                <a:gd name="T5" fmla="*/ 13 h 67"/>
                <a:gd name="T6" fmla="*/ 8 w 8"/>
                <a:gd name="T7" fmla="*/ 67 h 67"/>
                <a:gd name="T8" fmla="*/ 6 w 8"/>
                <a:gd name="T9" fmla="*/ 0 h 67"/>
              </a:gdLst>
              <a:ahLst/>
              <a:cxnLst>
                <a:cxn ang="0">
                  <a:pos x="T0" y="T1"/>
                </a:cxn>
                <a:cxn ang="0">
                  <a:pos x="T2" y="T3"/>
                </a:cxn>
                <a:cxn ang="0">
                  <a:pos x="T4" y="T5"/>
                </a:cxn>
                <a:cxn ang="0">
                  <a:pos x="T6" y="T7"/>
                </a:cxn>
                <a:cxn ang="0">
                  <a:pos x="T8" y="T9"/>
                </a:cxn>
              </a:cxnLst>
              <a:rect l="0" t="0" r="r" b="b"/>
              <a:pathLst>
                <a:path w="8" h="67">
                  <a:moveTo>
                    <a:pt x="6" y="0"/>
                  </a:moveTo>
                  <a:cubicBezTo>
                    <a:pt x="6" y="2"/>
                    <a:pt x="5" y="6"/>
                    <a:pt x="4" y="8"/>
                  </a:cubicBezTo>
                  <a:cubicBezTo>
                    <a:pt x="3" y="12"/>
                    <a:pt x="2" y="12"/>
                    <a:pt x="2" y="13"/>
                  </a:cubicBezTo>
                  <a:cubicBezTo>
                    <a:pt x="1" y="30"/>
                    <a:pt x="3" y="48"/>
                    <a:pt x="8" y="67"/>
                  </a:cubicBezTo>
                  <a:cubicBezTo>
                    <a:pt x="2" y="41"/>
                    <a:pt x="0" y="18"/>
                    <a:pt x="6"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28" name="Freeform 21"/>
            <p:cNvSpPr/>
            <p:nvPr/>
          </p:nvSpPr>
          <p:spPr bwMode="auto">
            <a:xfrm>
              <a:off x="4363280" y="5261331"/>
              <a:ext cx="104775" cy="68263"/>
            </a:xfrm>
            <a:custGeom>
              <a:avLst/>
              <a:gdLst>
                <a:gd name="T0" fmla="*/ 41 w 41"/>
                <a:gd name="T1" fmla="*/ 0 h 27"/>
                <a:gd name="T2" fmla="*/ 35 w 41"/>
                <a:gd name="T3" fmla="*/ 1 h 27"/>
                <a:gd name="T4" fmla="*/ 2 w 41"/>
                <a:gd name="T5" fmla="*/ 25 h 27"/>
                <a:gd name="T6" fmla="*/ 0 w 41"/>
                <a:gd name="T7" fmla="*/ 27 h 27"/>
                <a:gd name="T8" fmla="*/ 0 w 41"/>
                <a:gd name="T9" fmla="*/ 27 h 27"/>
                <a:gd name="T10" fmla="*/ 0 w 41"/>
                <a:gd name="T11" fmla="*/ 27 h 27"/>
                <a:gd name="T12" fmla="*/ 41 w 41"/>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1" h="27">
                  <a:moveTo>
                    <a:pt x="41" y="0"/>
                  </a:moveTo>
                  <a:cubicBezTo>
                    <a:pt x="38" y="1"/>
                    <a:pt x="36" y="1"/>
                    <a:pt x="35" y="1"/>
                  </a:cubicBezTo>
                  <a:cubicBezTo>
                    <a:pt x="18" y="8"/>
                    <a:pt x="7" y="19"/>
                    <a:pt x="2" y="25"/>
                  </a:cubicBezTo>
                  <a:cubicBezTo>
                    <a:pt x="0" y="27"/>
                    <a:pt x="0" y="27"/>
                    <a:pt x="0" y="27"/>
                  </a:cubicBezTo>
                  <a:cubicBezTo>
                    <a:pt x="0" y="27"/>
                    <a:pt x="0" y="27"/>
                    <a:pt x="0" y="27"/>
                  </a:cubicBezTo>
                  <a:cubicBezTo>
                    <a:pt x="0" y="27"/>
                    <a:pt x="0" y="27"/>
                    <a:pt x="0" y="27"/>
                  </a:cubicBezTo>
                  <a:cubicBezTo>
                    <a:pt x="12" y="14"/>
                    <a:pt x="27" y="4"/>
                    <a:pt x="41"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29" name="Freeform 22"/>
            <p:cNvSpPr/>
            <p:nvPr/>
          </p:nvSpPr>
          <p:spPr bwMode="auto">
            <a:xfrm>
              <a:off x="2724980" y="5489931"/>
              <a:ext cx="20638" cy="7938"/>
            </a:xfrm>
            <a:custGeom>
              <a:avLst/>
              <a:gdLst>
                <a:gd name="T0" fmla="*/ 8 w 8"/>
                <a:gd name="T1" fmla="*/ 3 h 3"/>
                <a:gd name="T2" fmla="*/ 0 w 8"/>
                <a:gd name="T3" fmla="*/ 0 h 3"/>
                <a:gd name="T4" fmla="*/ 7 w 8"/>
                <a:gd name="T5" fmla="*/ 3 h 3"/>
                <a:gd name="T6" fmla="*/ 8 w 8"/>
                <a:gd name="T7" fmla="*/ 3 h 3"/>
              </a:gdLst>
              <a:ahLst/>
              <a:cxnLst>
                <a:cxn ang="0">
                  <a:pos x="T0" y="T1"/>
                </a:cxn>
                <a:cxn ang="0">
                  <a:pos x="T2" y="T3"/>
                </a:cxn>
                <a:cxn ang="0">
                  <a:pos x="T4" y="T5"/>
                </a:cxn>
                <a:cxn ang="0">
                  <a:pos x="T6" y="T7"/>
                </a:cxn>
              </a:cxnLst>
              <a:rect l="0" t="0" r="r" b="b"/>
              <a:pathLst>
                <a:path w="8" h="3">
                  <a:moveTo>
                    <a:pt x="8" y="3"/>
                  </a:moveTo>
                  <a:cubicBezTo>
                    <a:pt x="5" y="2"/>
                    <a:pt x="2" y="1"/>
                    <a:pt x="0" y="0"/>
                  </a:cubicBezTo>
                  <a:cubicBezTo>
                    <a:pt x="2" y="1"/>
                    <a:pt x="4" y="2"/>
                    <a:pt x="7" y="3"/>
                  </a:cubicBezTo>
                  <a:cubicBezTo>
                    <a:pt x="7" y="3"/>
                    <a:pt x="8" y="3"/>
                    <a:pt x="8" y="3"/>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30" name="Freeform 23"/>
            <p:cNvSpPr/>
            <p:nvPr/>
          </p:nvSpPr>
          <p:spPr bwMode="auto">
            <a:xfrm>
              <a:off x="3044068" y="2013306"/>
              <a:ext cx="49213" cy="1588"/>
            </a:xfrm>
            <a:custGeom>
              <a:avLst/>
              <a:gdLst>
                <a:gd name="T0" fmla="*/ 0 w 19"/>
                <a:gd name="T1" fmla="*/ 0 h 1"/>
                <a:gd name="T2" fmla="*/ 19 w 19"/>
                <a:gd name="T3" fmla="*/ 1 h 1"/>
                <a:gd name="T4" fmla="*/ 0 w 19"/>
                <a:gd name="T5" fmla="*/ 0 h 1"/>
              </a:gdLst>
              <a:ahLst/>
              <a:cxnLst>
                <a:cxn ang="0">
                  <a:pos x="T0" y="T1"/>
                </a:cxn>
                <a:cxn ang="0">
                  <a:pos x="T2" y="T3"/>
                </a:cxn>
                <a:cxn ang="0">
                  <a:pos x="T4" y="T5"/>
                </a:cxn>
              </a:cxnLst>
              <a:rect l="0" t="0" r="r" b="b"/>
              <a:pathLst>
                <a:path w="19" h="1">
                  <a:moveTo>
                    <a:pt x="0" y="0"/>
                  </a:moveTo>
                  <a:cubicBezTo>
                    <a:pt x="7" y="0"/>
                    <a:pt x="13" y="0"/>
                    <a:pt x="19" y="1"/>
                  </a:cubicBezTo>
                  <a:cubicBezTo>
                    <a:pt x="13" y="0"/>
                    <a:pt x="7" y="0"/>
                    <a:pt x="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31" name="Freeform 24"/>
            <p:cNvSpPr/>
            <p:nvPr/>
          </p:nvSpPr>
          <p:spPr bwMode="auto">
            <a:xfrm>
              <a:off x="2620205" y="2865793"/>
              <a:ext cx="211138" cy="36513"/>
            </a:xfrm>
            <a:custGeom>
              <a:avLst/>
              <a:gdLst>
                <a:gd name="T0" fmla="*/ 83 w 83"/>
                <a:gd name="T1" fmla="*/ 7 h 14"/>
                <a:gd name="T2" fmla="*/ 0 w 83"/>
                <a:gd name="T3" fmla="*/ 0 h 14"/>
                <a:gd name="T4" fmla="*/ 83 w 83"/>
                <a:gd name="T5" fmla="*/ 7 h 14"/>
              </a:gdLst>
              <a:ahLst/>
              <a:cxnLst>
                <a:cxn ang="0">
                  <a:pos x="T0" y="T1"/>
                </a:cxn>
                <a:cxn ang="0">
                  <a:pos x="T2" y="T3"/>
                </a:cxn>
                <a:cxn ang="0">
                  <a:pos x="T4" y="T5"/>
                </a:cxn>
              </a:cxnLst>
              <a:rect l="0" t="0" r="r" b="b"/>
              <a:pathLst>
                <a:path w="83" h="14">
                  <a:moveTo>
                    <a:pt x="83" y="7"/>
                  </a:moveTo>
                  <a:cubicBezTo>
                    <a:pt x="55" y="14"/>
                    <a:pt x="26" y="12"/>
                    <a:pt x="0" y="0"/>
                  </a:cubicBezTo>
                  <a:cubicBezTo>
                    <a:pt x="27" y="12"/>
                    <a:pt x="55" y="14"/>
                    <a:pt x="83" y="7"/>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32" name="Freeform 25"/>
            <p:cNvSpPr/>
            <p:nvPr/>
          </p:nvSpPr>
          <p:spPr bwMode="auto">
            <a:xfrm>
              <a:off x="2390018" y="2314931"/>
              <a:ext cx="33338" cy="20638"/>
            </a:xfrm>
            <a:custGeom>
              <a:avLst/>
              <a:gdLst>
                <a:gd name="T0" fmla="*/ 0 w 13"/>
                <a:gd name="T1" fmla="*/ 0 h 8"/>
                <a:gd name="T2" fmla="*/ 13 w 13"/>
                <a:gd name="T3" fmla="*/ 8 h 8"/>
                <a:gd name="T4" fmla="*/ 0 w 13"/>
                <a:gd name="T5" fmla="*/ 0 h 8"/>
              </a:gdLst>
              <a:ahLst/>
              <a:cxnLst>
                <a:cxn ang="0">
                  <a:pos x="T0" y="T1"/>
                </a:cxn>
                <a:cxn ang="0">
                  <a:pos x="T2" y="T3"/>
                </a:cxn>
                <a:cxn ang="0">
                  <a:pos x="T4" y="T5"/>
                </a:cxn>
              </a:cxnLst>
              <a:rect l="0" t="0" r="r" b="b"/>
              <a:pathLst>
                <a:path w="13" h="8">
                  <a:moveTo>
                    <a:pt x="0" y="0"/>
                  </a:moveTo>
                  <a:cubicBezTo>
                    <a:pt x="3" y="5"/>
                    <a:pt x="7" y="8"/>
                    <a:pt x="13" y="8"/>
                  </a:cubicBezTo>
                  <a:cubicBezTo>
                    <a:pt x="7" y="8"/>
                    <a:pt x="3" y="5"/>
                    <a:pt x="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33" name="Freeform 26"/>
            <p:cNvSpPr/>
            <p:nvPr/>
          </p:nvSpPr>
          <p:spPr bwMode="auto">
            <a:xfrm>
              <a:off x="3194880" y="2056168"/>
              <a:ext cx="115888" cy="327025"/>
            </a:xfrm>
            <a:custGeom>
              <a:avLst/>
              <a:gdLst>
                <a:gd name="T0" fmla="*/ 40 w 46"/>
                <a:gd name="T1" fmla="*/ 71 h 129"/>
                <a:gd name="T2" fmla="*/ 0 w 46"/>
                <a:gd name="T3" fmla="*/ 0 h 129"/>
                <a:gd name="T4" fmla="*/ 38 w 46"/>
                <a:gd name="T5" fmla="*/ 129 h 129"/>
                <a:gd name="T6" fmla="*/ 40 w 46"/>
                <a:gd name="T7" fmla="*/ 71 h 129"/>
              </a:gdLst>
              <a:ahLst/>
              <a:cxnLst>
                <a:cxn ang="0">
                  <a:pos x="T0" y="T1"/>
                </a:cxn>
                <a:cxn ang="0">
                  <a:pos x="T2" y="T3"/>
                </a:cxn>
                <a:cxn ang="0">
                  <a:pos x="T4" y="T5"/>
                </a:cxn>
                <a:cxn ang="0">
                  <a:pos x="T6" y="T7"/>
                </a:cxn>
              </a:cxnLst>
              <a:rect l="0" t="0" r="r" b="b"/>
              <a:pathLst>
                <a:path w="46" h="129">
                  <a:moveTo>
                    <a:pt x="40" y="71"/>
                  </a:moveTo>
                  <a:cubicBezTo>
                    <a:pt x="36" y="48"/>
                    <a:pt x="27" y="18"/>
                    <a:pt x="0" y="0"/>
                  </a:cubicBezTo>
                  <a:cubicBezTo>
                    <a:pt x="46" y="33"/>
                    <a:pt x="41" y="105"/>
                    <a:pt x="38" y="129"/>
                  </a:cubicBezTo>
                  <a:cubicBezTo>
                    <a:pt x="42" y="109"/>
                    <a:pt x="43" y="90"/>
                    <a:pt x="40" y="71"/>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34" name="Freeform 27"/>
            <p:cNvSpPr/>
            <p:nvPr/>
          </p:nvSpPr>
          <p:spPr bwMode="auto">
            <a:xfrm>
              <a:off x="5942843" y="4985106"/>
              <a:ext cx="26988" cy="38100"/>
            </a:xfrm>
            <a:custGeom>
              <a:avLst/>
              <a:gdLst>
                <a:gd name="T0" fmla="*/ 11 w 11"/>
                <a:gd name="T1" fmla="*/ 0 h 15"/>
                <a:gd name="T2" fmla="*/ 0 w 11"/>
                <a:gd name="T3" fmla="*/ 15 h 15"/>
                <a:gd name="T4" fmla="*/ 11 w 11"/>
                <a:gd name="T5" fmla="*/ 0 h 15"/>
              </a:gdLst>
              <a:ahLst/>
              <a:cxnLst>
                <a:cxn ang="0">
                  <a:pos x="T0" y="T1"/>
                </a:cxn>
                <a:cxn ang="0">
                  <a:pos x="T2" y="T3"/>
                </a:cxn>
                <a:cxn ang="0">
                  <a:pos x="T4" y="T5"/>
                </a:cxn>
              </a:cxnLst>
              <a:rect l="0" t="0" r="r" b="b"/>
              <a:pathLst>
                <a:path w="11" h="15">
                  <a:moveTo>
                    <a:pt x="11" y="0"/>
                  </a:moveTo>
                  <a:cubicBezTo>
                    <a:pt x="7" y="5"/>
                    <a:pt x="4" y="10"/>
                    <a:pt x="0" y="15"/>
                  </a:cubicBezTo>
                  <a:cubicBezTo>
                    <a:pt x="4" y="10"/>
                    <a:pt x="7" y="5"/>
                    <a:pt x="11"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35" name="Freeform 29"/>
            <p:cNvSpPr/>
            <p:nvPr/>
          </p:nvSpPr>
          <p:spPr bwMode="auto">
            <a:xfrm>
              <a:off x="1835980" y="4083406"/>
              <a:ext cx="23813" cy="101600"/>
            </a:xfrm>
            <a:custGeom>
              <a:avLst/>
              <a:gdLst>
                <a:gd name="T0" fmla="*/ 9 w 9"/>
                <a:gd name="T1" fmla="*/ 40 h 40"/>
                <a:gd name="T2" fmla="*/ 0 w 9"/>
                <a:gd name="T3" fmla="*/ 0 h 40"/>
                <a:gd name="T4" fmla="*/ 9 w 9"/>
                <a:gd name="T5" fmla="*/ 40 h 40"/>
              </a:gdLst>
              <a:ahLst/>
              <a:cxnLst>
                <a:cxn ang="0">
                  <a:pos x="T0" y="T1"/>
                </a:cxn>
                <a:cxn ang="0">
                  <a:pos x="T2" y="T3"/>
                </a:cxn>
                <a:cxn ang="0">
                  <a:pos x="T4" y="T5"/>
                </a:cxn>
              </a:cxnLst>
              <a:rect l="0" t="0" r="r" b="b"/>
              <a:pathLst>
                <a:path w="9" h="40">
                  <a:moveTo>
                    <a:pt x="9" y="40"/>
                  </a:moveTo>
                  <a:cubicBezTo>
                    <a:pt x="5" y="24"/>
                    <a:pt x="2" y="11"/>
                    <a:pt x="0" y="0"/>
                  </a:cubicBezTo>
                  <a:cubicBezTo>
                    <a:pt x="2" y="13"/>
                    <a:pt x="5" y="27"/>
                    <a:pt x="9" y="4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36" name="Freeform 30"/>
            <p:cNvSpPr/>
            <p:nvPr/>
          </p:nvSpPr>
          <p:spPr bwMode="auto">
            <a:xfrm>
              <a:off x="6071430" y="4131031"/>
              <a:ext cx="130175" cy="388938"/>
            </a:xfrm>
            <a:custGeom>
              <a:avLst/>
              <a:gdLst>
                <a:gd name="T0" fmla="*/ 51 w 51"/>
                <a:gd name="T1" fmla="*/ 0 h 153"/>
                <a:gd name="T2" fmla="*/ 0 w 51"/>
                <a:gd name="T3" fmla="*/ 153 h 153"/>
                <a:gd name="T4" fmla="*/ 51 w 51"/>
                <a:gd name="T5" fmla="*/ 0 h 153"/>
              </a:gdLst>
              <a:ahLst/>
              <a:cxnLst>
                <a:cxn ang="0">
                  <a:pos x="T0" y="T1"/>
                </a:cxn>
                <a:cxn ang="0">
                  <a:pos x="T2" y="T3"/>
                </a:cxn>
                <a:cxn ang="0">
                  <a:pos x="T4" y="T5"/>
                </a:cxn>
              </a:cxnLst>
              <a:rect l="0" t="0" r="r" b="b"/>
              <a:pathLst>
                <a:path w="51" h="153">
                  <a:moveTo>
                    <a:pt x="51" y="0"/>
                  </a:moveTo>
                  <a:cubicBezTo>
                    <a:pt x="27" y="40"/>
                    <a:pt x="10" y="107"/>
                    <a:pt x="0" y="153"/>
                  </a:cubicBezTo>
                  <a:cubicBezTo>
                    <a:pt x="15" y="79"/>
                    <a:pt x="34" y="30"/>
                    <a:pt x="51"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37" name="Freeform 31"/>
            <p:cNvSpPr/>
            <p:nvPr/>
          </p:nvSpPr>
          <p:spPr bwMode="auto">
            <a:xfrm>
              <a:off x="6031743" y="4608868"/>
              <a:ext cx="14288" cy="38100"/>
            </a:xfrm>
            <a:custGeom>
              <a:avLst/>
              <a:gdLst>
                <a:gd name="T0" fmla="*/ 6 w 6"/>
                <a:gd name="T1" fmla="*/ 0 h 15"/>
                <a:gd name="T2" fmla="*/ 0 w 6"/>
                <a:gd name="T3" fmla="*/ 15 h 15"/>
                <a:gd name="T4" fmla="*/ 6 w 6"/>
                <a:gd name="T5" fmla="*/ 0 h 15"/>
              </a:gdLst>
              <a:ahLst/>
              <a:cxnLst>
                <a:cxn ang="0">
                  <a:pos x="T0" y="T1"/>
                </a:cxn>
                <a:cxn ang="0">
                  <a:pos x="T2" y="T3"/>
                </a:cxn>
                <a:cxn ang="0">
                  <a:pos x="T4" y="T5"/>
                </a:cxn>
              </a:cxnLst>
              <a:rect l="0" t="0" r="r" b="b"/>
              <a:pathLst>
                <a:path w="6" h="15">
                  <a:moveTo>
                    <a:pt x="6" y="0"/>
                  </a:moveTo>
                  <a:cubicBezTo>
                    <a:pt x="4" y="5"/>
                    <a:pt x="2" y="10"/>
                    <a:pt x="0" y="15"/>
                  </a:cubicBezTo>
                  <a:cubicBezTo>
                    <a:pt x="2" y="10"/>
                    <a:pt x="4" y="5"/>
                    <a:pt x="6"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38" name="Freeform 32"/>
            <p:cNvSpPr/>
            <p:nvPr/>
          </p:nvSpPr>
          <p:spPr bwMode="auto">
            <a:xfrm>
              <a:off x="6053968" y="4519968"/>
              <a:ext cx="17463" cy="65088"/>
            </a:xfrm>
            <a:custGeom>
              <a:avLst/>
              <a:gdLst>
                <a:gd name="T0" fmla="*/ 7 w 7"/>
                <a:gd name="T1" fmla="*/ 0 h 26"/>
                <a:gd name="T2" fmla="*/ 0 w 7"/>
                <a:gd name="T3" fmla="*/ 26 h 26"/>
                <a:gd name="T4" fmla="*/ 7 w 7"/>
                <a:gd name="T5" fmla="*/ 0 h 26"/>
              </a:gdLst>
              <a:ahLst/>
              <a:cxnLst>
                <a:cxn ang="0">
                  <a:pos x="T0" y="T1"/>
                </a:cxn>
                <a:cxn ang="0">
                  <a:pos x="T2" y="T3"/>
                </a:cxn>
                <a:cxn ang="0">
                  <a:pos x="T4" y="T5"/>
                </a:cxn>
              </a:cxnLst>
              <a:rect l="0" t="0" r="r" b="b"/>
              <a:pathLst>
                <a:path w="7" h="26">
                  <a:moveTo>
                    <a:pt x="7" y="0"/>
                  </a:moveTo>
                  <a:cubicBezTo>
                    <a:pt x="5" y="9"/>
                    <a:pt x="3" y="17"/>
                    <a:pt x="0" y="26"/>
                  </a:cubicBezTo>
                  <a:cubicBezTo>
                    <a:pt x="3" y="17"/>
                    <a:pt x="5" y="9"/>
                    <a:pt x="7"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39" name="Freeform 33"/>
            <p:cNvSpPr/>
            <p:nvPr/>
          </p:nvSpPr>
          <p:spPr bwMode="auto">
            <a:xfrm>
              <a:off x="2120143" y="4824768"/>
              <a:ext cx="15875" cy="22225"/>
            </a:xfrm>
            <a:custGeom>
              <a:avLst/>
              <a:gdLst>
                <a:gd name="T0" fmla="*/ 6 w 6"/>
                <a:gd name="T1" fmla="*/ 9 h 9"/>
                <a:gd name="T2" fmla="*/ 0 w 6"/>
                <a:gd name="T3" fmla="*/ 0 h 9"/>
                <a:gd name="T4" fmla="*/ 6 w 6"/>
                <a:gd name="T5" fmla="*/ 9 h 9"/>
              </a:gdLst>
              <a:ahLst/>
              <a:cxnLst>
                <a:cxn ang="0">
                  <a:pos x="T0" y="T1"/>
                </a:cxn>
                <a:cxn ang="0">
                  <a:pos x="T2" y="T3"/>
                </a:cxn>
                <a:cxn ang="0">
                  <a:pos x="T4" y="T5"/>
                </a:cxn>
              </a:cxnLst>
              <a:rect l="0" t="0" r="r" b="b"/>
              <a:pathLst>
                <a:path w="6" h="9">
                  <a:moveTo>
                    <a:pt x="6" y="9"/>
                  </a:moveTo>
                  <a:cubicBezTo>
                    <a:pt x="4" y="6"/>
                    <a:pt x="2" y="3"/>
                    <a:pt x="0" y="0"/>
                  </a:cubicBezTo>
                  <a:cubicBezTo>
                    <a:pt x="2" y="3"/>
                    <a:pt x="4" y="6"/>
                    <a:pt x="6" y="9"/>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40" name="Freeform 34"/>
            <p:cNvSpPr/>
            <p:nvPr/>
          </p:nvSpPr>
          <p:spPr bwMode="auto">
            <a:xfrm>
              <a:off x="1958218" y="4496156"/>
              <a:ext cx="23813" cy="53975"/>
            </a:xfrm>
            <a:custGeom>
              <a:avLst/>
              <a:gdLst>
                <a:gd name="T0" fmla="*/ 9 w 9"/>
                <a:gd name="T1" fmla="*/ 21 h 21"/>
                <a:gd name="T2" fmla="*/ 0 w 9"/>
                <a:gd name="T3" fmla="*/ 0 h 21"/>
                <a:gd name="T4" fmla="*/ 9 w 9"/>
                <a:gd name="T5" fmla="*/ 21 h 21"/>
              </a:gdLst>
              <a:ahLst/>
              <a:cxnLst>
                <a:cxn ang="0">
                  <a:pos x="T0" y="T1"/>
                </a:cxn>
                <a:cxn ang="0">
                  <a:pos x="T2" y="T3"/>
                </a:cxn>
                <a:cxn ang="0">
                  <a:pos x="T4" y="T5"/>
                </a:cxn>
              </a:cxnLst>
              <a:rect l="0" t="0" r="r" b="b"/>
              <a:pathLst>
                <a:path w="9" h="21">
                  <a:moveTo>
                    <a:pt x="9" y="21"/>
                  </a:moveTo>
                  <a:cubicBezTo>
                    <a:pt x="6" y="13"/>
                    <a:pt x="3" y="6"/>
                    <a:pt x="0" y="0"/>
                  </a:cubicBezTo>
                  <a:cubicBezTo>
                    <a:pt x="3" y="7"/>
                    <a:pt x="6" y="14"/>
                    <a:pt x="9" y="21"/>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41" name="Freeform 35"/>
            <p:cNvSpPr/>
            <p:nvPr/>
          </p:nvSpPr>
          <p:spPr bwMode="auto">
            <a:xfrm>
              <a:off x="6257168" y="4270731"/>
              <a:ext cx="58738" cy="180975"/>
            </a:xfrm>
            <a:custGeom>
              <a:avLst/>
              <a:gdLst>
                <a:gd name="T0" fmla="*/ 23 w 23"/>
                <a:gd name="T1" fmla="*/ 0 h 71"/>
                <a:gd name="T2" fmla="*/ 0 w 23"/>
                <a:gd name="T3" fmla="*/ 71 h 71"/>
                <a:gd name="T4" fmla="*/ 23 w 23"/>
                <a:gd name="T5" fmla="*/ 0 h 71"/>
              </a:gdLst>
              <a:ahLst/>
              <a:cxnLst>
                <a:cxn ang="0">
                  <a:pos x="T0" y="T1"/>
                </a:cxn>
                <a:cxn ang="0">
                  <a:pos x="T2" y="T3"/>
                </a:cxn>
                <a:cxn ang="0">
                  <a:pos x="T4" y="T5"/>
                </a:cxn>
              </a:cxnLst>
              <a:rect l="0" t="0" r="r" b="b"/>
              <a:pathLst>
                <a:path w="23" h="71">
                  <a:moveTo>
                    <a:pt x="23" y="0"/>
                  </a:moveTo>
                  <a:cubicBezTo>
                    <a:pt x="16" y="24"/>
                    <a:pt x="8" y="48"/>
                    <a:pt x="0" y="71"/>
                  </a:cubicBezTo>
                  <a:cubicBezTo>
                    <a:pt x="9" y="48"/>
                    <a:pt x="16" y="24"/>
                    <a:pt x="23"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42" name="Freeform 36"/>
            <p:cNvSpPr/>
            <p:nvPr/>
          </p:nvSpPr>
          <p:spPr bwMode="auto">
            <a:xfrm>
              <a:off x="5980943" y="4918431"/>
              <a:ext cx="34925" cy="53975"/>
            </a:xfrm>
            <a:custGeom>
              <a:avLst/>
              <a:gdLst>
                <a:gd name="T0" fmla="*/ 14 w 14"/>
                <a:gd name="T1" fmla="*/ 0 h 21"/>
                <a:gd name="T2" fmla="*/ 0 w 14"/>
                <a:gd name="T3" fmla="*/ 21 h 21"/>
                <a:gd name="T4" fmla="*/ 14 w 14"/>
                <a:gd name="T5" fmla="*/ 0 h 21"/>
              </a:gdLst>
              <a:ahLst/>
              <a:cxnLst>
                <a:cxn ang="0">
                  <a:pos x="T0" y="T1"/>
                </a:cxn>
                <a:cxn ang="0">
                  <a:pos x="T2" y="T3"/>
                </a:cxn>
                <a:cxn ang="0">
                  <a:pos x="T4" y="T5"/>
                </a:cxn>
              </a:cxnLst>
              <a:rect l="0" t="0" r="r" b="b"/>
              <a:pathLst>
                <a:path w="14" h="21">
                  <a:moveTo>
                    <a:pt x="14" y="0"/>
                  </a:moveTo>
                  <a:cubicBezTo>
                    <a:pt x="9" y="7"/>
                    <a:pt x="4" y="14"/>
                    <a:pt x="0" y="21"/>
                  </a:cubicBezTo>
                  <a:cubicBezTo>
                    <a:pt x="4" y="14"/>
                    <a:pt x="9" y="7"/>
                    <a:pt x="14"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43" name="Freeform 37"/>
            <p:cNvSpPr/>
            <p:nvPr/>
          </p:nvSpPr>
          <p:spPr bwMode="auto">
            <a:xfrm>
              <a:off x="6006343" y="4677131"/>
              <a:ext cx="12700" cy="28575"/>
            </a:xfrm>
            <a:custGeom>
              <a:avLst/>
              <a:gdLst>
                <a:gd name="T0" fmla="*/ 5 w 5"/>
                <a:gd name="T1" fmla="*/ 0 h 11"/>
                <a:gd name="T2" fmla="*/ 0 w 5"/>
                <a:gd name="T3" fmla="*/ 11 h 11"/>
                <a:gd name="T4" fmla="*/ 5 w 5"/>
                <a:gd name="T5" fmla="*/ 0 h 11"/>
              </a:gdLst>
              <a:ahLst/>
              <a:cxnLst>
                <a:cxn ang="0">
                  <a:pos x="T0" y="T1"/>
                </a:cxn>
                <a:cxn ang="0">
                  <a:pos x="T2" y="T3"/>
                </a:cxn>
                <a:cxn ang="0">
                  <a:pos x="T4" y="T5"/>
                </a:cxn>
              </a:cxnLst>
              <a:rect l="0" t="0" r="r" b="b"/>
              <a:pathLst>
                <a:path w="5" h="11">
                  <a:moveTo>
                    <a:pt x="5" y="0"/>
                  </a:moveTo>
                  <a:cubicBezTo>
                    <a:pt x="3" y="4"/>
                    <a:pt x="2" y="8"/>
                    <a:pt x="0" y="11"/>
                  </a:cubicBezTo>
                  <a:cubicBezTo>
                    <a:pt x="2" y="8"/>
                    <a:pt x="3" y="4"/>
                    <a:pt x="5"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44" name="Freeform 38"/>
            <p:cNvSpPr/>
            <p:nvPr/>
          </p:nvSpPr>
          <p:spPr bwMode="auto">
            <a:xfrm>
              <a:off x="2164593" y="4829531"/>
              <a:ext cx="17463" cy="20638"/>
            </a:xfrm>
            <a:custGeom>
              <a:avLst/>
              <a:gdLst>
                <a:gd name="T0" fmla="*/ 7 w 7"/>
                <a:gd name="T1" fmla="*/ 8 h 8"/>
                <a:gd name="T2" fmla="*/ 0 w 7"/>
                <a:gd name="T3" fmla="*/ 0 h 8"/>
                <a:gd name="T4" fmla="*/ 7 w 7"/>
                <a:gd name="T5" fmla="*/ 8 h 8"/>
              </a:gdLst>
              <a:ahLst/>
              <a:cxnLst>
                <a:cxn ang="0">
                  <a:pos x="T0" y="T1"/>
                </a:cxn>
                <a:cxn ang="0">
                  <a:pos x="T2" y="T3"/>
                </a:cxn>
                <a:cxn ang="0">
                  <a:pos x="T4" y="T5"/>
                </a:cxn>
              </a:cxnLst>
              <a:rect l="0" t="0" r="r" b="b"/>
              <a:pathLst>
                <a:path w="7" h="8">
                  <a:moveTo>
                    <a:pt x="7" y="8"/>
                  </a:moveTo>
                  <a:cubicBezTo>
                    <a:pt x="4" y="5"/>
                    <a:pt x="2" y="3"/>
                    <a:pt x="0" y="0"/>
                  </a:cubicBezTo>
                  <a:cubicBezTo>
                    <a:pt x="2" y="3"/>
                    <a:pt x="4" y="5"/>
                    <a:pt x="7" y="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45" name="Freeform 39"/>
            <p:cNvSpPr/>
            <p:nvPr/>
          </p:nvSpPr>
          <p:spPr bwMode="auto">
            <a:xfrm>
              <a:off x="2113793" y="4762856"/>
              <a:ext cx="14288" cy="20638"/>
            </a:xfrm>
            <a:custGeom>
              <a:avLst/>
              <a:gdLst>
                <a:gd name="T0" fmla="*/ 6 w 6"/>
                <a:gd name="T1" fmla="*/ 8 h 8"/>
                <a:gd name="T2" fmla="*/ 0 w 6"/>
                <a:gd name="T3" fmla="*/ 0 h 8"/>
                <a:gd name="T4" fmla="*/ 6 w 6"/>
                <a:gd name="T5" fmla="*/ 8 h 8"/>
              </a:gdLst>
              <a:ahLst/>
              <a:cxnLst>
                <a:cxn ang="0">
                  <a:pos x="T0" y="T1"/>
                </a:cxn>
                <a:cxn ang="0">
                  <a:pos x="T2" y="T3"/>
                </a:cxn>
                <a:cxn ang="0">
                  <a:pos x="T4" y="T5"/>
                </a:cxn>
              </a:cxnLst>
              <a:rect l="0" t="0" r="r" b="b"/>
              <a:pathLst>
                <a:path w="6" h="8">
                  <a:moveTo>
                    <a:pt x="6" y="8"/>
                  </a:moveTo>
                  <a:cubicBezTo>
                    <a:pt x="4" y="5"/>
                    <a:pt x="2" y="3"/>
                    <a:pt x="0" y="0"/>
                  </a:cubicBezTo>
                  <a:cubicBezTo>
                    <a:pt x="2" y="3"/>
                    <a:pt x="4" y="5"/>
                    <a:pt x="6" y="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46" name="Freeform 40"/>
            <p:cNvSpPr/>
            <p:nvPr/>
          </p:nvSpPr>
          <p:spPr bwMode="auto">
            <a:xfrm>
              <a:off x="2139193" y="4799368"/>
              <a:ext cx="14288" cy="17463"/>
            </a:xfrm>
            <a:custGeom>
              <a:avLst/>
              <a:gdLst>
                <a:gd name="T0" fmla="*/ 6 w 6"/>
                <a:gd name="T1" fmla="*/ 7 h 7"/>
                <a:gd name="T2" fmla="*/ 0 w 6"/>
                <a:gd name="T3" fmla="*/ 0 h 7"/>
                <a:gd name="T4" fmla="*/ 6 w 6"/>
                <a:gd name="T5" fmla="*/ 7 h 7"/>
              </a:gdLst>
              <a:ahLst/>
              <a:cxnLst>
                <a:cxn ang="0">
                  <a:pos x="T0" y="T1"/>
                </a:cxn>
                <a:cxn ang="0">
                  <a:pos x="T2" y="T3"/>
                </a:cxn>
                <a:cxn ang="0">
                  <a:pos x="T4" y="T5"/>
                </a:cxn>
              </a:cxnLst>
              <a:rect l="0" t="0" r="r" b="b"/>
              <a:pathLst>
                <a:path w="6" h="7">
                  <a:moveTo>
                    <a:pt x="6" y="7"/>
                  </a:moveTo>
                  <a:cubicBezTo>
                    <a:pt x="4" y="5"/>
                    <a:pt x="2" y="2"/>
                    <a:pt x="0" y="0"/>
                  </a:cubicBezTo>
                  <a:cubicBezTo>
                    <a:pt x="2" y="2"/>
                    <a:pt x="4" y="5"/>
                    <a:pt x="6" y="7"/>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47" name="Freeform 41"/>
            <p:cNvSpPr/>
            <p:nvPr/>
          </p:nvSpPr>
          <p:spPr bwMode="auto">
            <a:xfrm>
              <a:off x="2067755" y="4689831"/>
              <a:ext cx="12700" cy="20638"/>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3" y="6"/>
                    <a:pt x="2" y="3"/>
                    <a:pt x="0" y="0"/>
                  </a:cubicBezTo>
                  <a:cubicBezTo>
                    <a:pt x="2" y="3"/>
                    <a:pt x="3" y="6"/>
                    <a:pt x="5" y="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48" name="Freeform 42"/>
            <p:cNvSpPr/>
            <p:nvPr/>
          </p:nvSpPr>
          <p:spPr bwMode="auto">
            <a:xfrm>
              <a:off x="5974593" y="4740631"/>
              <a:ext cx="12700" cy="20638"/>
            </a:xfrm>
            <a:custGeom>
              <a:avLst/>
              <a:gdLst>
                <a:gd name="T0" fmla="*/ 5 w 5"/>
                <a:gd name="T1" fmla="*/ 0 h 8"/>
                <a:gd name="T2" fmla="*/ 0 w 5"/>
                <a:gd name="T3" fmla="*/ 8 h 8"/>
                <a:gd name="T4" fmla="*/ 5 w 5"/>
                <a:gd name="T5" fmla="*/ 0 h 8"/>
              </a:gdLst>
              <a:ahLst/>
              <a:cxnLst>
                <a:cxn ang="0">
                  <a:pos x="T0" y="T1"/>
                </a:cxn>
                <a:cxn ang="0">
                  <a:pos x="T2" y="T3"/>
                </a:cxn>
                <a:cxn ang="0">
                  <a:pos x="T4" y="T5"/>
                </a:cxn>
              </a:cxnLst>
              <a:rect l="0" t="0" r="r" b="b"/>
              <a:pathLst>
                <a:path w="5" h="8">
                  <a:moveTo>
                    <a:pt x="5" y="0"/>
                  </a:moveTo>
                  <a:cubicBezTo>
                    <a:pt x="3" y="2"/>
                    <a:pt x="2" y="5"/>
                    <a:pt x="0" y="8"/>
                  </a:cubicBezTo>
                  <a:cubicBezTo>
                    <a:pt x="2" y="5"/>
                    <a:pt x="3" y="2"/>
                    <a:pt x="5"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49" name="Freeform 43"/>
            <p:cNvSpPr/>
            <p:nvPr/>
          </p:nvSpPr>
          <p:spPr bwMode="auto">
            <a:xfrm>
              <a:off x="2089980" y="4727931"/>
              <a:ext cx="12700" cy="20638"/>
            </a:xfrm>
            <a:custGeom>
              <a:avLst/>
              <a:gdLst>
                <a:gd name="T0" fmla="*/ 5 w 5"/>
                <a:gd name="T1" fmla="*/ 8 h 8"/>
                <a:gd name="T2" fmla="*/ 0 w 5"/>
                <a:gd name="T3" fmla="*/ 0 h 8"/>
                <a:gd name="T4" fmla="*/ 5 w 5"/>
                <a:gd name="T5" fmla="*/ 8 h 8"/>
              </a:gdLst>
              <a:ahLst/>
              <a:cxnLst>
                <a:cxn ang="0">
                  <a:pos x="T0" y="T1"/>
                </a:cxn>
                <a:cxn ang="0">
                  <a:pos x="T2" y="T3"/>
                </a:cxn>
                <a:cxn ang="0">
                  <a:pos x="T4" y="T5"/>
                </a:cxn>
              </a:cxnLst>
              <a:rect l="0" t="0" r="r" b="b"/>
              <a:pathLst>
                <a:path w="5" h="8">
                  <a:moveTo>
                    <a:pt x="5" y="8"/>
                  </a:moveTo>
                  <a:cubicBezTo>
                    <a:pt x="3" y="5"/>
                    <a:pt x="2" y="3"/>
                    <a:pt x="0" y="0"/>
                  </a:cubicBezTo>
                  <a:cubicBezTo>
                    <a:pt x="2" y="3"/>
                    <a:pt x="3" y="5"/>
                    <a:pt x="5" y="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50" name="Freeform 44"/>
            <p:cNvSpPr/>
            <p:nvPr/>
          </p:nvSpPr>
          <p:spPr bwMode="auto">
            <a:xfrm>
              <a:off x="2047118" y="4651731"/>
              <a:ext cx="9525" cy="20638"/>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cubicBezTo>
                    <a:pt x="3" y="6"/>
                    <a:pt x="1" y="3"/>
                    <a:pt x="0" y="0"/>
                  </a:cubicBezTo>
                  <a:cubicBezTo>
                    <a:pt x="1" y="3"/>
                    <a:pt x="3" y="6"/>
                    <a:pt x="4" y="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51" name="Freeform 45"/>
            <p:cNvSpPr/>
            <p:nvPr/>
          </p:nvSpPr>
          <p:spPr bwMode="auto">
            <a:xfrm>
              <a:off x="2189993" y="4859693"/>
              <a:ext cx="26988" cy="28575"/>
            </a:xfrm>
            <a:custGeom>
              <a:avLst/>
              <a:gdLst>
                <a:gd name="T0" fmla="*/ 11 w 11"/>
                <a:gd name="T1" fmla="*/ 11 h 11"/>
                <a:gd name="T2" fmla="*/ 0 w 11"/>
                <a:gd name="T3" fmla="*/ 0 h 11"/>
                <a:gd name="T4" fmla="*/ 11 w 11"/>
                <a:gd name="T5" fmla="*/ 11 h 11"/>
              </a:gdLst>
              <a:ahLst/>
              <a:cxnLst>
                <a:cxn ang="0">
                  <a:pos x="T0" y="T1"/>
                </a:cxn>
                <a:cxn ang="0">
                  <a:pos x="T2" y="T3"/>
                </a:cxn>
                <a:cxn ang="0">
                  <a:pos x="T4" y="T5"/>
                </a:cxn>
              </a:cxnLst>
              <a:rect l="0" t="0" r="r" b="b"/>
              <a:pathLst>
                <a:path w="11" h="11">
                  <a:moveTo>
                    <a:pt x="11" y="11"/>
                  </a:moveTo>
                  <a:cubicBezTo>
                    <a:pt x="7" y="7"/>
                    <a:pt x="4" y="4"/>
                    <a:pt x="0" y="0"/>
                  </a:cubicBezTo>
                  <a:cubicBezTo>
                    <a:pt x="4" y="4"/>
                    <a:pt x="7" y="7"/>
                    <a:pt x="11" y="11"/>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52" name="Freeform 46"/>
            <p:cNvSpPr/>
            <p:nvPr/>
          </p:nvSpPr>
          <p:spPr bwMode="auto">
            <a:xfrm>
              <a:off x="5533268" y="5048606"/>
              <a:ext cx="15875" cy="9525"/>
            </a:xfrm>
            <a:custGeom>
              <a:avLst/>
              <a:gdLst>
                <a:gd name="T0" fmla="*/ 2 w 6"/>
                <a:gd name="T1" fmla="*/ 2 h 4"/>
                <a:gd name="T2" fmla="*/ 4 w 6"/>
                <a:gd name="T3" fmla="*/ 3 h 4"/>
                <a:gd name="T4" fmla="*/ 4 w 6"/>
                <a:gd name="T5" fmla="*/ 3 h 4"/>
                <a:gd name="T6" fmla="*/ 4 w 6"/>
                <a:gd name="T7" fmla="*/ 3 h 4"/>
                <a:gd name="T8" fmla="*/ 4 w 6"/>
                <a:gd name="T9" fmla="*/ 3 h 4"/>
                <a:gd name="T10" fmla="*/ 4 w 6"/>
                <a:gd name="T11" fmla="*/ 3 h 4"/>
                <a:gd name="T12" fmla="*/ 4 w 6"/>
                <a:gd name="T13" fmla="*/ 3 h 4"/>
                <a:gd name="T14" fmla="*/ 4 w 6"/>
                <a:gd name="T15" fmla="*/ 3 h 4"/>
                <a:gd name="T16" fmla="*/ 6 w 6"/>
                <a:gd name="T17" fmla="*/ 4 h 4"/>
                <a:gd name="T18" fmla="*/ 0 w 6"/>
                <a:gd name="T19" fmla="*/ 0 h 4"/>
                <a:gd name="T20" fmla="*/ 2 w 6"/>
                <a:gd name="T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2" y="2"/>
                  </a:move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4" y="3"/>
                    <a:pt x="4" y="3"/>
                    <a:pt x="4" y="3"/>
                  </a:cubicBezTo>
                  <a:cubicBezTo>
                    <a:pt x="5" y="4"/>
                    <a:pt x="5" y="4"/>
                    <a:pt x="6" y="4"/>
                  </a:cubicBezTo>
                  <a:cubicBezTo>
                    <a:pt x="4" y="3"/>
                    <a:pt x="2" y="1"/>
                    <a:pt x="0" y="0"/>
                  </a:cubicBezTo>
                  <a:cubicBezTo>
                    <a:pt x="1" y="0"/>
                    <a:pt x="1" y="2"/>
                    <a:pt x="2" y="2"/>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53" name="Freeform 47"/>
            <p:cNvSpPr/>
            <p:nvPr/>
          </p:nvSpPr>
          <p:spPr bwMode="auto">
            <a:xfrm>
              <a:off x="5947605" y="4796193"/>
              <a:ext cx="4763" cy="11113"/>
            </a:xfrm>
            <a:custGeom>
              <a:avLst/>
              <a:gdLst>
                <a:gd name="T0" fmla="*/ 2 w 2"/>
                <a:gd name="T1" fmla="*/ 0 h 4"/>
                <a:gd name="T2" fmla="*/ 0 w 2"/>
                <a:gd name="T3" fmla="*/ 4 h 4"/>
                <a:gd name="T4" fmla="*/ 2 w 2"/>
                <a:gd name="T5" fmla="*/ 0 h 4"/>
              </a:gdLst>
              <a:ahLst/>
              <a:cxnLst>
                <a:cxn ang="0">
                  <a:pos x="T0" y="T1"/>
                </a:cxn>
                <a:cxn ang="0">
                  <a:pos x="T2" y="T3"/>
                </a:cxn>
                <a:cxn ang="0">
                  <a:pos x="T4" y="T5"/>
                </a:cxn>
              </a:cxnLst>
              <a:rect l="0" t="0" r="r" b="b"/>
              <a:pathLst>
                <a:path w="2" h="4">
                  <a:moveTo>
                    <a:pt x="2" y="0"/>
                  </a:moveTo>
                  <a:cubicBezTo>
                    <a:pt x="1" y="1"/>
                    <a:pt x="0" y="2"/>
                    <a:pt x="0" y="4"/>
                  </a:cubicBezTo>
                  <a:cubicBezTo>
                    <a:pt x="0" y="2"/>
                    <a:pt x="1" y="1"/>
                    <a:pt x="2"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54" name="Freeform 48"/>
            <p:cNvSpPr/>
            <p:nvPr/>
          </p:nvSpPr>
          <p:spPr bwMode="auto">
            <a:xfrm>
              <a:off x="4726818" y="4758093"/>
              <a:ext cx="9525" cy="7938"/>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3" y="1"/>
                    <a:pt x="2" y="2"/>
                    <a:pt x="0" y="3"/>
                  </a:cubicBezTo>
                  <a:cubicBezTo>
                    <a:pt x="2" y="2"/>
                    <a:pt x="3" y="1"/>
                    <a:pt x="4"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55" name="Freeform 49"/>
            <p:cNvSpPr/>
            <p:nvPr/>
          </p:nvSpPr>
          <p:spPr bwMode="auto">
            <a:xfrm>
              <a:off x="2912305" y="2853093"/>
              <a:ext cx="7938" cy="6350"/>
            </a:xfrm>
            <a:custGeom>
              <a:avLst/>
              <a:gdLst>
                <a:gd name="T0" fmla="*/ 0 w 3"/>
                <a:gd name="T1" fmla="*/ 2 h 2"/>
                <a:gd name="T2" fmla="*/ 3 w 3"/>
                <a:gd name="T3" fmla="*/ 0 h 2"/>
                <a:gd name="T4" fmla="*/ 0 w 3"/>
                <a:gd name="T5" fmla="*/ 2 h 2"/>
              </a:gdLst>
              <a:ahLst/>
              <a:cxnLst>
                <a:cxn ang="0">
                  <a:pos x="T0" y="T1"/>
                </a:cxn>
                <a:cxn ang="0">
                  <a:pos x="T2" y="T3"/>
                </a:cxn>
                <a:cxn ang="0">
                  <a:pos x="T4" y="T5"/>
                </a:cxn>
              </a:cxnLst>
              <a:rect l="0" t="0" r="r" b="b"/>
              <a:pathLst>
                <a:path w="3" h="2">
                  <a:moveTo>
                    <a:pt x="0" y="2"/>
                  </a:moveTo>
                  <a:cubicBezTo>
                    <a:pt x="1" y="1"/>
                    <a:pt x="2" y="1"/>
                    <a:pt x="3" y="0"/>
                  </a:cubicBezTo>
                  <a:cubicBezTo>
                    <a:pt x="2" y="1"/>
                    <a:pt x="1" y="1"/>
                    <a:pt x="0" y="2"/>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56" name="Freeform 57"/>
            <p:cNvSpPr/>
            <p:nvPr/>
          </p:nvSpPr>
          <p:spPr bwMode="auto">
            <a:xfrm>
              <a:off x="4247393" y="5299431"/>
              <a:ext cx="1450975" cy="596900"/>
            </a:xfrm>
            <a:custGeom>
              <a:avLst/>
              <a:gdLst>
                <a:gd name="T0" fmla="*/ 158 w 572"/>
                <a:gd name="T1" fmla="*/ 228 h 235"/>
                <a:gd name="T2" fmla="*/ 572 w 572"/>
                <a:gd name="T3" fmla="*/ 0 h 235"/>
                <a:gd name="T4" fmla="*/ 0 w 572"/>
                <a:gd name="T5" fmla="*/ 216 h 235"/>
                <a:gd name="T6" fmla="*/ 158 w 572"/>
                <a:gd name="T7" fmla="*/ 228 h 235"/>
              </a:gdLst>
              <a:ahLst/>
              <a:cxnLst>
                <a:cxn ang="0">
                  <a:pos x="T0" y="T1"/>
                </a:cxn>
                <a:cxn ang="0">
                  <a:pos x="T2" y="T3"/>
                </a:cxn>
                <a:cxn ang="0">
                  <a:pos x="T4" y="T5"/>
                </a:cxn>
                <a:cxn ang="0">
                  <a:pos x="T6" y="T7"/>
                </a:cxn>
              </a:cxnLst>
              <a:rect l="0" t="0" r="r" b="b"/>
              <a:pathLst>
                <a:path w="572" h="235">
                  <a:moveTo>
                    <a:pt x="158" y="228"/>
                  </a:moveTo>
                  <a:cubicBezTo>
                    <a:pt x="316" y="189"/>
                    <a:pt x="458" y="109"/>
                    <a:pt x="572" y="0"/>
                  </a:cubicBezTo>
                  <a:cubicBezTo>
                    <a:pt x="425" y="136"/>
                    <a:pt x="226" y="218"/>
                    <a:pt x="0" y="216"/>
                  </a:cubicBezTo>
                  <a:cubicBezTo>
                    <a:pt x="56" y="232"/>
                    <a:pt x="109" y="235"/>
                    <a:pt x="158" y="228"/>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57" name="Freeform 60"/>
            <p:cNvSpPr/>
            <p:nvPr/>
          </p:nvSpPr>
          <p:spPr bwMode="auto">
            <a:xfrm>
              <a:off x="2983743" y="1327506"/>
              <a:ext cx="1951038" cy="288925"/>
            </a:xfrm>
            <a:custGeom>
              <a:avLst/>
              <a:gdLst>
                <a:gd name="T0" fmla="*/ 111 w 769"/>
                <a:gd name="T1" fmla="*/ 76 h 114"/>
                <a:gd name="T2" fmla="*/ 198 w 769"/>
                <a:gd name="T3" fmla="*/ 37 h 114"/>
                <a:gd name="T4" fmla="*/ 330 w 769"/>
                <a:gd name="T5" fmla="*/ 18 h 114"/>
                <a:gd name="T6" fmla="*/ 330 w 769"/>
                <a:gd name="T7" fmla="*/ 23 h 114"/>
                <a:gd name="T8" fmla="*/ 410 w 769"/>
                <a:gd name="T9" fmla="*/ 33 h 114"/>
                <a:gd name="T10" fmla="*/ 585 w 769"/>
                <a:gd name="T11" fmla="*/ 34 h 114"/>
                <a:gd name="T12" fmla="*/ 585 w 769"/>
                <a:gd name="T13" fmla="*/ 34 h 114"/>
                <a:gd name="T14" fmla="*/ 769 w 769"/>
                <a:gd name="T15" fmla="*/ 62 h 114"/>
                <a:gd name="T16" fmla="*/ 439 w 769"/>
                <a:gd name="T17" fmla="*/ 0 h 114"/>
                <a:gd name="T18" fmla="*/ 0 w 769"/>
                <a:gd name="T19" fmla="*/ 114 h 114"/>
                <a:gd name="T20" fmla="*/ 78 w 769"/>
                <a:gd name="T21" fmla="*/ 86 h 114"/>
                <a:gd name="T22" fmla="*/ 111 w 769"/>
                <a:gd name="T23"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114">
                  <a:moveTo>
                    <a:pt x="111" y="76"/>
                  </a:moveTo>
                  <a:cubicBezTo>
                    <a:pt x="142" y="66"/>
                    <a:pt x="170" y="51"/>
                    <a:pt x="198" y="37"/>
                  </a:cubicBezTo>
                  <a:cubicBezTo>
                    <a:pt x="244" y="35"/>
                    <a:pt x="286" y="24"/>
                    <a:pt x="330" y="18"/>
                  </a:cubicBezTo>
                  <a:cubicBezTo>
                    <a:pt x="330" y="20"/>
                    <a:pt x="330" y="21"/>
                    <a:pt x="330" y="23"/>
                  </a:cubicBezTo>
                  <a:cubicBezTo>
                    <a:pt x="353" y="32"/>
                    <a:pt x="368" y="32"/>
                    <a:pt x="410" y="33"/>
                  </a:cubicBezTo>
                  <a:cubicBezTo>
                    <a:pt x="474" y="30"/>
                    <a:pt x="531" y="30"/>
                    <a:pt x="585" y="34"/>
                  </a:cubicBezTo>
                  <a:cubicBezTo>
                    <a:pt x="585" y="34"/>
                    <a:pt x="585" y="34"/>
                    <a:pt x="585" y="34"/>
                  </a:cubicBezTo>
                  <a:cubicBezTo>
                    <a:pt x="654" y="38"/>
                    <a:pt x="717" y="48"/>
                    <a:pt x="769" y="62"/>
                  </a:cubicBezTo>
                  <a:cubicBezTo>
                    <a:pt x="667" y="22"/>
                    <a:pt x="556" y="0"/>
                    <a:pt x="439" y="0"/>
                  </a:cubicBezTo>
                  <a:cubicBezTo>
                    <a:pt x="280" y="0"/>
                    <a:pt x="130" y="42"/>
                    <a:pt x="0" y="114"/>
                  </a:cubicBezTo>
                  <a:cubicBezTo>
                    <a:pt x="22" y="104"/>
                    <a:pt x="48" y="94"/>
                    <a:pt x="78" y="86"/>
                  </a:cubicBezTo>
                  <a:cubicBezTo>
                    <a:pt x="89" y="82"/>
                    <a:pt x="100" y="79"/>
                    <a:pt x="111" y="76"/>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58" name="Freeform 66"/>
            <p:cNvSpPr/>
            <p:nvPr/>
          </p:nvSpPr>
          <p:spPr bwMode="auto">
            <a:xfrm>
              <a:off x="4468055" y="1413231"/>
              <a:ext cx="1936750" cy="3678238"/>
            </a:xfrm>
            <a:custGeom>
              <a:avLst/>
              <a:gdLst>
                <a:gd name="T0" fmla="*/ 46 w 763"/>
                <a:gd name="T1" fmla="*/ 46 h 1448"/>
                <a:gd name="T2" fmla="*/ 114 w 763"/>
                <a:gd name="T3" fmla="*/ 160 h 1448"/>
                <a:gd name="T4" fmla="*/ 130 w 763"/>
                <a:gd name="T5" fmla="*/ 179 h 1448"/>
                <a:gd name="T6" fmla="*/ 138 w 763"/>
                <a:gd name="T7" fmla="*/ 187 h 1448"/>
                <a:gd name="T8" fmla="*/ 144 w 763"/>
                <a:gd name="T9" fmla="*/ 193 h 1448"/>
                <a:gd name="T10" fmla="*/ 224 w 763"/>
                <a:gd name="T11" fmla="*/ 243 h 1448"/>
                <a:gd name="T12" fmla="*/ 225 w 763"/>
                <a:gd name="T13" fmla="*/ 243 h 1448"/>
                <a:gd name="T14" fmla="*/ 238 w 763"/>
                <a:gd name="T15" fmla="*/ 246 h 1448"/>
                <a:gd name="T16" fmla="*/ 243 w 763"/>
                <a:gd name="T17" fmla="*/ 246 h 1448"/>
                <a:gd name="T18" fmla="*/ 251 w 763"/>
                <a:gd name="T19" fmla="*/ 247 h 1448"/>
                <a:gd name="T20" fmla="*/ 254 w 763"/>
                <a:gd name="T21" fmla="*/ 247 h 1448"/>
                <a:gd name="T22" fmla="*/ 324 w 763"/>
                <a:gd name="T23" fmla="*/ 220 h 1448"/>
                <a:gd name="T24" fmla="*/ 436 w 763"/>
                <a:gd name="T25" fmla="*/ 238 h 1448"/>
                <a:gd name="T26" fmla="*/ 441 w 763"/>
                <a:gd name="T27" fmla="*/ 241 h 1448"/>
                <a:gd name="T28" fmla="*/ 452 w 763"/>
                <a:gd name="T29" fmla="*/ 249 h 1448"/>
                <a:gd name="T30" fmla="*/ 556 w 763"/>
                <a:gd name="T31" fmla="*/ 370 h 1448"/>
                <a:gd name="T32" fmla="*/ 560 w 763"/>
                <a:gd name="T33" fmla="*/ 376 h 1448"/>
                <a:gd name="T34" fmla="*/ 565 w 763"/>
                <a:gd name="T35" fmla="*/ 386 h 1448"/>
                <a:gd name="T36" fmla="*/ 593 w 763"/>
                <a:gd name="T37" fmla="*/ 492 h 1448"/>
                <a:gd name="T38" fmla="*/ 592 w 763"/>
                <a:gd name="T39" fmla="*/ 496 h 1448"/>
                <a:gd name="T40" fmla="*/ 591 w 763"/>
                <a:gd name="T41" fmla="*/ 501 h 1448"/>
                <a:gd name="T42" fmla="*/ 590 w 763"/>
                <a:gd name="T43" fmla="*/ 506 h 1448"/>
                <a:gd name="T44" fmla="*/ 470 w 763"/>
                <a:gd name="T45" fmla="*/ 531 h 1448"/>
                <a:gd name="T46" fmla="*/ 404 w 763"/>
                <a:gd name="T47" fmla="*/ 479 h 1448"/>
                <a:gd name="T48" fmla="*/ 404 w 763"/>
                <a:gd name="T49" fmla="*/ 479 h 1448"/>
                <a:gd name="T50" fmla="*/ 404 w 763"/>
                <a:gd name="T51" fmla="*/ 478 h 1448"/>
                <a:gd name="T52" fmla="*/ 205 w 763"/>
                <a:gd name="T53" fmla="*/ 537 h 1448"/>
                <a:gd name="T54" fmla="*/ 211 w 763"/>
                <a:gd name="T55" fmla="*/ 610 h 1448"/>
                <a:gd name="T56" fmla="*/ 213 w 763"/>
                <a:gd name="T57" fmla="*/ 876 h 1448"/>
                <a:gd name="T58" fmla="*/ 497 w 763"/>
                <a:gd name="T59" fmla="*/ 916 h 1448"/>
                <a:gd name="T60" fmla="*/ 505 w 763"/>
                <a:gd name="T61" fmla="*/ 1156 h 1448"/>
                <a:gd name="T62" fmla="*/ 420 w 763"/>
                <a:gd name="T63" fmla="*/ 1431 h 1448"/>
                <a:gd name="T64" fmla="*/ 426 w 763"/>
                <a:gd name="T65" fmla="*/ 1435 h 1448"/>
                <a:gd name="T66" fmla="*/ 583 w 763"/>
                <a:gd name="T67" fmla="*/ 1336 h 1448"/>
                <a:gd name="T68" fmla="*/ 585 w 763"/>
                <a:gd name="T69" fmla="*/ 1332 h 1448"/>
                <a:gd name="T70" fmla="*/ 594 w 763"/>
                <a:gd name="T71" fmla="*/ 1318 h 1448"/>
                <a:gd name="T72" fmla="*/ 599 w 763"/>
                <a:gd name="T73" fmla="*/ 1310 h 1448"/>
                <a:gd name="T74" fmla="*/ 606 w 763"/>
                <a:gd name="T75" fmla="*/ 1296 h 1448"/>
                <a:gd name="T76" fmla="*/ 611 w 763"/>
                <a:gd name="T77" fmla="*/ 1285 h 1448"/>
                <a:gd name="T78" fmla="*/ 616 w 763"/>
                <a:gd name="T79" fmla="*/ 1273 h 1448"/>
                <a:gd name="T80" fmla="*/ 622 w 763"/>
                <a:gd name="T81" fmla="*/ 1258 h 1448"/>
                <a:gd name="T82" fmla="*/ 625 w 763"/>
                <a:gd name="T83" fmla="*/ 1249 h 1448"/>
                <a:gd name="T84" fmla="*/ 632 w 763"/>
                <a:gd name="T85" fmla="*/ 1223 h 1448"/>
                <a:gd name="T86" fmla="*/ 632 w 763"/>
                <a:gd name="T87" fmla="*/ 1223 h 1448"/>
                <a:gd name="T88" fmla="*/ 683 w 763"/>
                <a:gd name="T89" fmla="*/ 1070 h 1448"/>
                <a:gd name="T90" fmla="*/ 724 w 763"/>
                <a:gd name="T91" fmla="*/ 1035 h 1448"/>
                <a:gd name="T92" fmla="*/ 726 w 763"/>
                <a:gd name="T93" fmla="*/ 1035 h 1448"/>
                <a:gd name="T94" fmla="*/ 729 w 763"/>
                <a:gd name="T95" fmla="*/ 1038 h 1448"/>
                <a:gd name="T96" fmla="*/ 730 w 763"/>
                <a:gd name="T97" fmla="*/ 1039 h 1448"/>
                <a:gd name="T98" fmla="*/ 731 w 763"/>
                <a:gd name="T99" fmla="*/ 1040 h 1448"/>
                <a:gd name="T100" fmla="*/ 732 w 763"/>
                <a:gd name="T101" fmla="*/ 1041 h 1448"/>
                <a:gd name="T102" fmla="*/ 740 w 763"/>
                <a:gd name="T103" fmla="*/ 1080 h 1448"/>
                <a:gd name="T104" fmla="*/ 763 w 763"/>
                <a:gd name="T105" fmla="*/ 875 h 1448"/>
                <a:gd name="T106" fmla="*/ 763 w 763"/>
                <a:gd name="T107" fmla="*/ 875 h 1448"/>
                <a:gd name="T108" fmla="*/ 184 w 763"/>
                <a:gd name="T109" fmla="*/ 28 h 1448"/>
                <a:gd name="T110" fmla="*/ 0 w 763"/>
                <a:gd name="T111" fmla="*/ 0 h 1448"/>
                <a:gd name="T112" fmla="*/ 46 w 763"/>
                <a:gd name="T113" fmla="*/ 46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63" h="1448">
                  <a:moveTo>
                    <a:pt x="46" y="46"/>
                  </a:moveTo>
                  <a:cubicBezTo>
                    <a:pt x="71" y="76"/>
                    <a:pt x="93" y="114"/>
                    <a:pt x="114" y="160"/>
                  </a:cubicBezTo>
                  <a:cubicBezTo>
                    <a:pt x="119" y="166"/>
                    <a:pt x="125" y="173"/>
                    <a:pt x="130" y="179"/>
                  </a:cubicBezTo>
                  <a:cubicBezTo>
                    <a:pt x="133" y="181"/>
                    <a:pt x="135" y="184"/>
                    <a:pt x="138" y="187"/>
                  </a:cubicBezTo>
                  <a:cubicBezTo>
                    <a:pt x="140" y="189"/>
                    <a:pt x="142" y="191"/>
                    <a:pt x="144" y="193"/>
                  </a:cubicBezTo>
                  <a:cubicBezTo>
                    <a:pt x="171" y="218"/>
                    <a:pt x="198" y="235"/>
                    <a:pt x="224" y="243"/>
                  </a:cubicBezTo>
                  <a:cubicBezTo>
                    <a:pt x="225" y="243"/>
                    <a:pt x="225" y="243"/>
                    <a:pt x="225" y="243"/>
                  </a:cubicBezTo>
                  <a:cubicBezTo>
                    <a:pt x="229" y="244"/>
                    <a:pt x="234" y="245"/>
                    <a:pt x="238" y="246"/>
                  </a:cubicBezTo>
                  <a:cubicBezTo>
                    <a:pt x="240" y="246"/>
                    <a:pt x="241" y="246"/>
                    <a:pt x="243" y="246"/>
                  </a:cubicBezTo>
                  <a:cubicBezTo>
                    <a:pt x="246" y="247"/>
                    <a:pt x="249" y="247"/>
                    <a:pt x="251" y="247"/>
                  </a:cubicBezTo>
                  <a:cubicBezTo>
                    <a:pt x="252" y="247"/>
                    <a:pt x="253" y="247"/>
                    <a:pt x="254" y="247"/>
                  </a:cubicBezTo>
                  <a:cubicBezTo>
                    <a:pt x="280" y="248"/>
                    <a:pt x="304" y="239"/>
                    <a:pt x="324" y="220"/>
                  </a:cubicBezTo>
                  <a:cubicBezTo>
                    <a:pt x="349" y="196"/>
                    <a:pt x="392" y="208"/>
                    <a:pt x="436" y="238"/>
                  </a:cubicBezTo>
                  <a:cubicBezTo>
                    <a:pt x="438" y="239"/>
                    <a:pt x="439" y="240"/>
                    <a:pt x="441" y="241"/>
                  </a:cubicBezTo>
                  <a:cubicBezTo>
                    <a:pt x="445" y="244"/>
                    <a:pt x="448" y="247"/>
                    <a:pt x="452" y="249"/>
                  </a:cubicBezTo>
                  <a:cubicBezTo>
                    <a:pt x="491" y="280"/>
                    <a:pt x="529" y="323"/>
                    <a:pt x="556" y="370"/>
                  </a:cubicBezTo>
                  <a:cubicBezTo>
                    <a:pt x="558" y="372"/>
                    <a:pt x="559" y="374"/>
                    <a:pt x="560" y="376"/>
                  </a:cubicBezTo>
                  <a:cubicBezTo>
                    <a:pt x="562" y="380"/>
                    <a:pt x="564" y="383"/>
                    <a:pt x="565" y="386"/>
                  </a:cubicBezTo>
                  <a:cubicBezTo>
                    <a:pt x="585" y="423"/>
                    <a:pt x="595" y="460"/>
                    <a:pt x="593" y="492"/>
                  </a:cubicBezTo>
                  <a:cubicBezTo>
                    <a:pt x="593" y="494"/>
                    <a:pt x="592" y="495"/>
                    <a:pt x="592" y="496"/>
                  </a:cubicBezTo>
                  <a:cubicBezTo>
                    <a:pt x="592" y="498"/>
                    <a:pt x="592" y="499"/>
                    <a:pt x="591" y="501"/>
                  </a:cubicBezTo>
                  <a:cubicBezTo>
                    <a:pt x="591" y="503"/>
                    <a:pt x="591" y="504"/>
                    <a:pt x="590" y="506"/>
                  </a:cubicBezTo>
                  <a:cubicBezTo>
                    <a:pt x="580" y="553"/>
                    <a:pt x="533" y="567"/>
                    <a:pt x="470" y="531"/>
                  </a:cubicBezTo>
                  <a:cubicBezTo>
                    <a:pt x="440" y="514"/>
                    <a:pt x="417" y="491"/>
                    <a:pt x="404" y="479"/>
                  </a:cubicBezTo>
                  <a:cubicBezTo>
                    <a:pt x="404" y="479"/>
                    <a:pt x="404" y="479"/>
                    <a:pt x="404" y="479"/>
                  </a:cubicBezTo>
                  <a:cubicBezTo>
                    <a:pt x="404" y="479"/>
                    <a:pt x="404" y="478"/>
                    <a:pt x="404" y="478"/>
                  </a:cubicBezTo>
                  <a:cubicBezTo>
                    <a:pt x="392" y="468"/>
                    <a:pt x="229" y="335"/>
                    <a:pt x="205" y="537"/>
                  </a:cubicBezTo>
                  <a:cubicBezTo>
                    <a:pt x="208" y="561"/>
                    <a:pt x="210" y="585"/>
                    <a:pt x="211" y="610"/>
                  </a:cubicBezTo>
                  <a:cubicBezTo>
                    <a:pt x="217" y="699"/>
                    <a:pt x="218" y="788"/>
                    <a:pt x="213" y="876"/>
                  </a:cubicBezTo>
                  <a:cubicBezTo>
                    <a:pt x="317" y="883"/>
                    <a:pt x="419" y="881"/>
                    <a:pt x="497" y="916"/>
                  </a:cubicBezTo>
                  <a:cubicBezTo>
                    <a:pt x="630" y="974"/>
                    <a:pt x="561" y="1115"/>
                    <a:pt x="505" y="1156"/>
                  </a:cubicBezTo>
                  <a:cubicBezTo>
                    <a:pt x="427" y="1213"/>
                    <a:pt x="365" y="1379"/>
                    <a:pt x="420" y="1431"/>
                  </a:cubicBezTo>
                  <a:cubicBezTo>
                    <a:pt x="422" y="1432"/>
                    <a:pt x="424" y="1434"/>
                    <a:pt x="426" y="1435"/>
                  </a:cubicBezTo>
                  <a:cubicBezTo>
                    <a:pt x="469" y="1448"/>
                    <a:pt x="536" y="1404"/>
                    <a:pt x="583" y="1336"/>
                  </a:cubicBezTo>
                  <a:cubicBezTo>
                    <a:pt x="583" y="1334"/>
                    <a:pt x="584" y="1333"/>
                    <a:pt x="585" y="1332"/>
                  </a:cubicBezTo>
                  <a:cubicBezTo>
                    <a:pt x="588" y="1327"/>
                    <a:pt x="591" y="1323"/>
                    <a:pt x="594" y="1318"/>
                  </a:cubicBezTo>
                  <a:cubicBezTo>
                    <a:pt x="596" y="1315"/>
                    <a:pt x="597" y="1312"/>
                    <a:pt x="599" y="1310"/>
                  </a:cubicBezTo>
                  <a:cubicBezTo>
                    <a:pt x="601" y="1305"/>
                    <a:pt x="603" y="1301"/>
                    <a:pt x="606" y="1296"/>
                  </a:cubicBezTo>
                  <a:cubicBezTo>
                    <a:pt x="608" y="1293"/>
                    <a:pt x="609" y="1289"/>
                    <a:pt x="611" y="1285"/>
                  </a:cubicBezTo>
                  <a:cubicBezTo>
                    <a:pt x="613" y="1281"/>
                    <a:pt x="615" y="1277"/>
                    <a:pt x="616" y="1273"/>
                  </a:cubicBezTo>
                  <a:cubicBezTo>
                    <a:pt x="618" y="1268"/>
                    <a:pt x="620" y="1263"/>
                    <a:pt x="622" y="1258"/>
                  </a:cubicBezTo>
                  <a:cubicBezTo>
                    <a:pt x="623" y="1255"/>
                    <a:pt x="624" y="1252"/>
                    <a:pt x="625" y="1249"/>
                  </a:cubicBezTo>
                  <a:cubicBezTo>
                    <a:pt x="628" y="1240"/>
                    <a:pt x="630" y="1232"/>
                    <a:pt x="632" y="1223"/>
                  </a:cubicBezTo>
                  <a:cubicBezTo>
                    <a:pt x="632" y="1223"/>
                    <a:pt x="632" y="1223"/>
                    <a:pt x="632" y="1223"/>
                  </a:cubicBezTo>
                  <a:cubicBezTo>
                    <a:pt x="642" y="1177"/>
                    <a:pt x="659" y="1110"/>
                    <a:pt x="683" y="1070"/>
                  </a:cubicBezTo>
                  <a:cubicBezTo>
                    <a:pt x="698" y="1042"/>
                    <a:pt x="713" y="1031"/>
                    <a:pt x="724" y="1035"/>
                  </a:cubicBezTo>
                  <a:cubicBezTo>
                    <a:pt x="724" y="1035"/>
                    <a:pt x="725" y="1035"/>
                    <a:pt x="726" y="1035"/>
                  </a:cubicBezTo>
                  <a:cubicBezTo>
                    <a:pt x="726" y="1035"/>
                    <a:pt x="727" y="1036"/>
                    <a:pt x="729" y="1038"/>
                  </a:cubicBezTo>
                  <a:cubicBezTo>
                    <a:pt x="729" y="1039"/>
                    <a:pt x="730" y="1039"/>
                    <a:pt x="730" y="1039"/>
                  </a:cubicBezTo>
                  <a:cubicBezTo>
                    <a:pt x="730" y="1039"/>
                    <a:pt x="731" y="1040"/>
                    <a:pt x="731" y="1040"/>
                  </a:cubicBezTo>
                  <a:cubicBezTo>
                    <a:pt x="731" y="1040"/>
                    <a:pt x="731" y="1041"/>
                    <a:pt x="732" y="1041"/>
                  </a:cubicBezTo>
                  <a:cubicBezTo>
                    <a:pt x="738" y="1054"/>
                    <a:pt x="741" y="1067"/>
                    <a:pt x="740" y="1080"/>
                  </a:cubicBezTo>
                  <a:cubicBezTo>
                    <a:pt x="755" y="1014"/>
                    <a:pt x="763" y="946"/>
                    <a:pt x="763" y="875"/>
                  </a:cubicBezTo>
                  <a:cubicBezTo>
                    <a:pt x="763" y="875"/>
                    <a:pt x="763" y="875"/>
                    <a:pt x="763" y="875"/>
                  </a:cubicBezTo>
                  <a:cubicBezTo>
                    <a:pt x="763" y="489"/>
                    <a:pt x="523" y="160"/>
                    <a:pt x="184" y="28"/>
                  </a:cubicBezTo>
                  <a:cubicBezTo>
                    <a:pt x="132" y="14"/>
                    <a:pt x="69" y="4"/>
                    <a:pt x="0" y="0"/>
                  </a:cubicBezTo>
                  <a:cubicBezTo>
                    <a:pt x="16" y="12"/>
                    <a:pt x="31" y="28"/>
                    <a:pt x="46" y="46"/>
                  </a:cubicBezTo>
                  <a:close/>
                </a:path>
              </a:pathLst>
            </a:custGeom>
            <a:gradFill>
              <a:gsLst>
                <a:gs pos="0">
                  <a:schemeClr val="bg1">
                    <a:lumMod val="75000"/>
                  </a:schemeClr>
                </a:gs>
                <a:gs pos="100000">
                  <a:schemeClr val="bg1">
                    <a:lumMod val="8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59" name="Freeform 67"/>
            <p:cNvSpPr/>
            <p:nvPr/>
          </p:nvSpPr>
          <p:spPr bwMode="auto">
            <a:xfrm>
              <a:off x="2815468" y="1616431"/>
              <a:ext cx="168275" cy="101600"/>
            </a:xfrm>
            <a:custGeom>
              <a:avLst/>
              <a:gdLst>
                <a:gd name="T0" fmla="*/ 66 w 66"/>
                <a:gd name="T1" fmla="*/ 0 h 40"/>
                <a:gd name="T2" fmla="*/ 37 w 66"/>
                <a:gd name="T3" fmla="*/ 13 h 40"/>
                <a:gd name="T4" fmla="*/ 36 w 66"/>
                <a:gd name="T5" fmla="*/ 14 h 40"/>
                <a:gd name="T6" fmla="*/ 0 w 66"/>
                <a:gd name="T7" fmla="*/ 40 h 40"/>
                <a:gd name="T8" fmla="*/ 66 w 66"/>
                <a:gd name="T9" fmla="*/ 0 h 40"/>
              </a:gdLst>
              <a:ahLst/>
              <a:cxnLst>
                <a:cxn ang="0">
                  <a:pos x="T0" y="T1"/>
                </a:cxn>
                <a:cxn ang="0">
                  <a:pos x="T2" y="T3"/>
                </a:cxn>
                <a:cxn ang="0">
                  <a:pos x="T4" y="T5"/>
                </a:cxn>
                <a:cxn ang="0">
                  <a:pos x="T6" y="T7"/>
                </a:cxn>
                <a:cxn ang="0">
                  <a:pos x="T8" y="T9"/>
                </a:cxn>
              </a:cxnLst>
              <a:rect l="0" t="0" r="r" b="b"/>
              <a:pathLst>
                <a:path w="66" h="40">
                  <a:moveTo>
                    <a:pt x="66" y="0"/>
                  </a:moveTo>
                  <a:cubicBezTo>
                    <a:pt x="56" y="4"/>
                    <a:pt x="46" y="9"/>
                    <a:pt x="37" y="13"/>
                  </a:cubicBezTo>
                  <a:cubicBezTo>
                    <a:pt x="36" y="14"/>
                    <a:pt x="36" y="14"/>
                    <a:pt x="36" y="14"/>
                  </a:cubicBezTo>
                  <a:cubicBezTo>
                    <a:pt x="23" y="22"/>
                    <a:pt x="11" y="31"/>
                    <a:pt x="0" y="40"/>
                  </a:cubicBezTo>
                  <a:cubicBezTo>
                    <a:pt x="21" y="26"/>
                    <a:pt x="43" y="12"/>
                    <a:pt x="66"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60" name="Freeform 68"/>
            <p:cNvSpPr/>
            <p:nvPr/>
          </p:nvSpPr>
          <p:spPr bwMode="auto">
            <a:xfrm>
              <a:off x="2145543" y="1373543"/>
              <a:ext cx="3829050" cy="2689225"/>
            </a:xfrm>
            <a:custGeom>
              <a:avLst/>
              <a:gdLst>
                <a:gd name="T0" fmla="*/ 95 w 1509"/>
                <a:gd name="T1" fmla="*/ 367 h 1059"/>
                <a:gd name="T2" fmla="*/ 96 w 1509"/>
                <a:gd name="T3" fmla="*/ 371 h 1059"/>
                <a:gd name="T4" fmla="*/ 110 w 1509"/>
                <a:gd name="T5" fmla="*/ 379 h 1059"/>
                <a:gd name="T6" fmla="*/ 133 w 1509"/>
                <a:gd name="T7" fmla="*/ 375 h 1059"/>
                <a:gd name="T8" fmla="*/ 315 w 1509"/>
                <a:gd name="T9" fmla="*/ 257 h 1059"/>
                <a:gd name="T10" fmla="*/ 324 w 1509"/>
                <a:gd name="T11" fmla="*/ 254 h 1059"/>
                <a:gd name="T12" fmla="*/ 354 w 1509"/>
                <a:gd name="T13" fmla="*/ 252 h 1059"/>
                <a:gd name="T14" fmla="*/ 380 w 1509"/>
                <a:gd name="T15" fmla="*/ 255 h 1059"/>
                <a:gd name="T16" fmla="*/ 398 w 1509"/>
                <a:gd name="T17" fmla="*/ 260 h 1059"/>
                <a:gd name="T18" fmla="*/ 413 w 1509"/>
                <a:gd name="T19" fmla="*/ 269 h 1059"/>
                <a:gd name="T20" fmla="*/ 451 w 1509"/>
                <a:gd name="T21" fmla="*/ 398 h 1059"/>
                <a:gd name="T22" fmla="*/ 305 w 1509"/>
                <a:gd name="T23" fmla="*/ 583 h 1059"/>
                <a:gd name="T24" fmla="*/ 289 w 1509"/>
                <a:gd name="T25" fmla="*/ 590 h 1059"/>
                <a:gd name="T26" fmla="*/ 270 w 1509"/>
                <a:gd name="T27" fmla="*/ 595 h 1059"/>
                <a:gd name="T28" fmla="*/ 185 w 1509"/>
                <a:gd name="T29" fmla="*/ 586 h 1059"/>
                <a:gd name="T30" fmla="*/ 167 w 1509"/>
                <a:gd name="T31" fmla="*/ 576 h 1059"/>
                <a:gd name="T32" fmla="*/ 0 w 1509"/>
                <a:gd name="T33" fmla="*/ 798 h 1059"/>
                <a:gd name="T34" fmla="*/ 52 w 1509"/>
                <a:gd name="T35" fmla="*/ 1059 h 1059"/>
                <a:gd name="T36" fmla="*/ 1125 w 1509"/>
                <a:gd name="T37" fmla="*/ 895 h 1059"/>
                <a:gd name="T38" fmla="*/ 1128 w 1509"/>
                <a:gd name="T39" fmla="*/ 892 h 1059"/>
                <a:gd name="T40" fmla="*/ 1120 w 1509"/>
                <a:gd name="T41" fmla="*/ 553 h 1059"/>
                <a:gd name="T42" fmla="*/ 1319 w 1509"/>
                <a:gd name="T43" fmla="*/ 495 h 1059"/>
                <a:gd name="T44" fmla="*/ 1505 w 1509"/>
                <a:gd name="T45" fmla="*/ 522 h 1059"/>
                <a:gd name="T46" fmla="*/ 1507 w 1509"/>
                <a:gd name="T47" fmla="*/ 512 h 1059"/>
                <a:gd name="T48" fmla="*/ 1480 w 1509"/>
                <a:gd name="T49" fmla="*/ 402 h 1059"/>
                <a:gd name="T50" fmla="*/ 1471 w 1509"/>
                <a:gd name="T51" fmla="*/ 386 h 1059"/>
                <a:gd name="T52" fmla="*/ 1356 w 1509"/>
                <a:gd name="T53" fmla="*/ 257 h 1059"/>
                <a:gd name="T54" fmla="*/ 1233 w 1509"/>
                <a:gd name="T55" fmla="*/ 243 h 1059"/>
                <a:gd name="T56" fmla="*/ 1166 w 1509"/>
                <a:gd name="T57" fmla="*/ 263 h 1059"/>
                <a:gd name="T58" fmla="*/ 1153 w 1509"/>
                <a:gd name="T59" fmla="*/ 262 h 1059"/>
                <a:gd name="T60" fmla="*/ 1139 w 1509"/>
                <a:gd name="T61" fmla="*/ 259 h 1059"/>
                <a:gd name="T62" fmla="*/ 1053 w 1509"/>
                <a:gd name="T63" fmla="*/ 203 h 1059"/>
                <a:gd name="T64" fmla="*/ 1029 w 1509"/>
                <a:gd name="T65" fmla="*/ 176 h 1059"/>
                <a:gd name="T66" fmla="*/ 915 w 1509"/>
                <a:gd name="T67" fmla="*/ 16 h 1059"/>
                <a:gd name="T68" fmla="*/ 740 w 1509"/>
                <a:gd name="T69" fmla="*/ 15 h 1059"/>
                <a:gd name="T70" fmla="*/ 660 w 1509"/>
                <a:gd name="T71" fmla="*/ 0 h 1059"/>
                <a:gd name="T72" fmla="*/ 441 w 1509"/>
                <a:gd name="T73" fmla="*/ 58 h 1059"/>
                <a:gd name="T74" fmla="*/ 330 w 1509"/>
                <a:gd name="T75" fmla="*/ 96 h 1059"/>
                <a:gd name="T76" fmla="*/ 117 w 1509"/>
                <a:gd name="T77" fmla="*/ 297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9" h="1059">
                  <a:moveTo>
                    <a:pt x="117" y="297"/>
                  </a:moveTo>
                  <a:cubicBezTo>
                    <a:pt x="98" y="333"/>
                    <a:pt x="93" y="355"/>
                    <a:pt x="95" y="367"/>
                  </a:cubicBezTo>
                  <a:cubicBezTo>
                    <a:pt x="95" y="367"/>
                    <a:pt x="95" y="368"/>
                    <a:pt x="95" y="369"/>
                  </a:cubicBezTo>
                  <a:cubicBezTo>
                    <a:pt x="96" y="370"/>
                    <a:pt x="96" y="370"/>
                    <a:pt x="96" y="371"/>
                  </a:cubicBezTo>
                  <a:cubicBezTo>
                    <a:pt x="99" y="376"/>
                    <a:pt x="103" y="379"/>
                    <a:pt x="109" y="379"/>
                  </a:cubicBezTo>
                  <a:cubicBezTo>
                    <a:pt x="109" y="379"/>
                    <a:pt x="109" y="379"/>
                    <a:pt x="110" y="379"/>
                  </a:cubicBezTo>
                  <a:cubicBezTo>
                    <a:pt x="112" y="380"/>
                    <a:pt x="115" y="379"/>
                    <a:pt x="119" y="379"/>
                  </a:cubicBezTo>
                  <a:cubicBezTo>
                    <a:pt x="123" y="378"/>
                    <a:pt x="128" y="377"/>
                    <a:pt x="133" y="375"/>
                  </a:cubicBezTo>
                  <a:cubicBezTo>
                    <a:pt x="199" y="350"/>
                    <a:pt x="241" y="289"/>
                    <a:pt x="305" y="261"/>
                  </a:cubicBezTo>
                  <a:cubicBezTo>
                    <a:pt x="308" y="260"/>
                    <a:pt x="311" y="258"/>
                    <a:pt x="315" y="257"/>
                  </a:cubicBezTo>
                  <a:cubicBezTo>
                    <a:pt x="317" y="256"/>
                    <a:pt x="319" y="255"/>
                    <a:pt x="321" y="255"/>
                  </a:cubicBezTo>
                  <a:cubicBezTo>
                    <a:pt x="323" y="254"/>
                    <a:pt x="323" y="254"/>
                    <a:pt x="324" y="254"/>
                  </a:cubicBezTo>
                  <a:cubicBezTo>
                    <a:pt x="332" y="253"/>
                    <a:pt x="340" y="252"/>
                    <a:pt x="348" y="252"/>
                  </a:cubicBezTo>
                  <a:cubicBezTo>
                    <a:pt x="350" y="252"/>
                    <a:pt x="352" y="252"/>
                    <a:pt x="354" y="252"/>
                  </a:cubicBezTo>
                  <a:cubicBezTo>
                    <a:pt x="361" y="252"/>
                    <a:pt x="367" y="252"/>
                    <a:pt x="373" y="253"/>
                  </a:cubicBezTo>
                  <a:cubicBezTo>
                    <a:pt x="375" y="254"/>
                    <a:pt x="377" y="254"/>
                    <a:pt x="380" y="255"/>
                  </a:cubicBezTo>
                  <a:cubicBezTo>
                    <a:pt x="383" y="255"/>
                    <a:pt x="387" y="256"/>
                    <a:pt x="391" y="258"/>
                  </a:cubicBezTo>
                  <a:cubicBezTo>
                    <a:pt x="393" y="258"/>
                    <a:pt x="396" y="259"/>
                    <a:pt x="398" y="260"/>
                  </a:cubicBezTo>
                  <a:cubicBezTo>
                    <a:pt x="402" y="262"/>
                    <a:pt x="405" y="264"/>
                    <a:pt x="409" y="266"/>
                  </a:cubicBezTo>
                  <a:cubicBezTo>
                    <a:pt x="410" y="267"/>
                    <a:pt x="412" y="268"/>
                    <a:pt x="413" y="269"/>
                  </a:cubicBezTo>
                  <a:cubicBezTo>
                    <a:pt x="440" y="287"/>
                    <a:pt x="449" y="317"/>
                    <a:pt x="453" y="340"/>
                  </a:cubicBezTo>
                  <a:cubicBezTo>
                    <a:pt x="456" y="359"/>
                    <a:pt x="455" y="378"/>
                    <a:pt x="451" y="398"/>
                  </a:cubicBezTo>
                  <a:cubicBezTo>
                    <a:pt x="450" y="403"/>
                    <a:pt x="450" y="406"/>
                    <a:pt x="449" y="406"/>
                  </a:cubicBezTo>
                  <a:cubicBezTo>
                    <a:pt x="432" y="484"/>
                    <a:pt x="372" y="554"/>
                    <a:pt x="305" y="583"/>
                  </a:cubicBezTo>
                  <a:cubicBezTo>
                    <a:pt x="304" y="584"/>
                    <a:pt x="303" y="584"/>
                    <a:pt x="302" y="585"/>
                  </a:cubicBezTo>
                  <a:cubicBezTo>
                    <a:pt x="298" y="586"/>
                    <a:pt x="294" y="588"/>
                    <a:pt x="289" y="590"/>
                  </a:cubicBezTo>
                  <a:cubicBezTo>
                    <a:pt x="283" y="592"/>
                    <a:pt x="278" y="594"/>
                    <a:pt x="272" y="595"/>
                  </a:cubicBezTo>
                  <a:cubicBezTo>
                    <a:pt x="271" y="595"/>
                    <a:pt x="271" y="595"/>
                    <a:pt x="270" y="595"/>
                  </a:cubicBezTo>
                  <a:cubicBezTo>
                    <a:pt x="242" y="602"/>
                    <a:pt x="214" y="600"/>
                    <a:pt x="187" y="588"/>
                  </a:cubicBezTo>
                  <a:cubicBezTo>
                    <a:pt x="187" y="587"/>
                    <a:pt x="186" y="587"/>
                    <a:pt x="185" y="586"/>
                  </a:cubicBezTo>
                  <a:cubicBezTo>
                    <a:pt x="179" y="583"/>
                    <a:pt x="173" y="580"/>
                    <a:pt x="167" y="576"/>
                  </a:cubicBezTo>
                  <a:cubicBezTo>
                    <a:pt x="167" y="576"/>
                    <a:pt x="167" y="576"/>
                    <a:pt x="167" y="576"/>
                  </a:cubicBezTo>
                  <a:cubicBezTo>
                    <a:pt x="141" y="557"/>
                    <a:pt x="0" y="517"/>
                    <a:pt x="0" y="790"/>
                  </a:cubicBezTo>
                  <a:cubicBezTo>
                    <a:pt x="0" y="793"/>
                    <a:pt x="0" y="795"/>
                    <a:pt x="0" y="798"/>
                  </a:cubicBezTo>
                  <a:cubicBezTo>
                    <a:pt x="6" y="887"/>
                    <a:pt x="24" y="974"/>
                    <a:pt x="51" y="1058"/>
                  </a:cubicBezTo>
                  <a:cubicBezTo>
                    <a:pt x="52" y="1059"/>
                    <a:pt x="52" y="1059"/>
                    <a:pt x="52" y="1059"/>
                  </a:cubicBezTo>
                  <a:cubicBezTo>
                    <a:pt x="101" y="1033"/>
                    <a:pt x="164" y="1008"/>
                    <a:pt x="240" y="986"/>
                  </a:cubicBezTo>
                  <a:cubicBezTo>
                    <a:pt x="498" y="909"/>
                    <a:pt x="839" y="877"/>
                    <a:pt x="1125" y="895"/>
                  </a:cubicBezTo>
                  <a:cubicBezTo>
                    <a:pt x="1125" y="892"/>
                    <a:pt x="1125" y="892"/>
                    <a:pt x="1125" y="892"/>
                  </a:cubicBezTo>
                  <a:cubicBezTo>
                    <a:pt x="1128" y="892"/>
                    <a:pt x="1128" y="892"/>
                    <a:pt x="1128" y="892"/>
                  </a:cubicBezTo>
                  <a:cubicBezTo>
                    <a:pt x="1133" y="804"/>
                    <a:pt x="1132" y="715"/>
                    <a:pt x="1126" y="626"/>
                  </a:cubicBezTo>
                  <a:cubicBezTo>
                    <a:pt x="1125" y="601"/>
                    <a:pt x="1123" y="577"/>
                    <a:pt x="1120" y="553"/>
                  </a:cubicBezTo>
                  <a:cubicBezTo>
                    <a:pt x="1121" y="411"/>
                    <a:pt x="1239" y="420"/>
                    <a:pt x="1319" y="494"/>
                  </a:cubicBezTo>
                  <a:cubicBezTo>
                    <a:pt x="1319" y="495"/>
                    <a:pt x="1319" y="495"/>
                    <a:pt x="1319" y="495"/>
                  </a:cubicBezTo>
                  <a:cubicBezTo>
                    <a:pt x="1319" y="495"/>
                    <a:pt x="1319" y="495"/>
                    <a:pt x="1319" y="495"/>
                  </a:cubicBezTo>
                  <a:cubicBezTo>
                    <a:pt x="1420" y="594"/>
                    <a:pt x="1491" y="578"/>
                    <a:pt x="1505" y="522"/>
                  </a:cubicBezTo>
                  <a:cubicBezTo>
                    <a:pt x="1506" y="520"/>
                    <a:pt x="1506" y="519"/>
                    <a:pt x="1506" y="517"/>
                  </a:cubicBezTo>
                  <a:cubicBezTo>
                    <a:pt x="1507" y="515"/>
                    <a:pt x="1507" y="514"/>
                    <a:pt x="1507" y="512"/>
                  </a:cubicBezTo>
                  <a:cubicBezTo>
                    <a:pt x="1509" y="494"/>
                    <a:pt x="1507" y="473"/>
                    <a:pt x="1500" y="449"/>
                  </a:cubicBezTo>
                  <a:cubicBezTo>
                    <a:pt x="1495" y="433"/>
                    <a:pt x="1488" y="418"/>
                    <a:pt x="1480" y="402"/>
                  </a:cubicBezTo>
                  <a:cubicBezTo>
                    <a:pt x="1479" y="399"/>
                    <a:pt x="1477" y="396"/>
                    <a:pt x="1475" y="392"/>
                  </a:cubicBezTo>
                  <a:cubicBezTo>
                    <a:pt x="1474" y="390"/>
                    <a:pt x="1473" y="388"/>
                    <a:pt x="1471" y="386"/>
                  </a:cubicBezTo>
                  <a:cubicBezTo>
                    <a:pt x="1444" y="340"/>
                    <a:pt x="1406" y="296"/>
                    <a:pt x="1367" y="265"/>
                  </a:cubicBezTo>
                  <a:cubicBezTo>
                    <a:pt x="1363" y="263"/>
                    <a:pt x="1360" y="260"/>
                    <a:pt x="1356" y="257"/>
                  </a:cubicBezTo>
                  <a:cubicBezTo>
                    <a:pt x="1354" y="256"/>
                    <a:pt x="1353" y="255"/>
                    <a:pt x="1351" y="254"/>
                  </a:cubicBezTo>
                  <a:cubicBezTo>
                    <a:pt x="1304" y="222"/>
                    <a:pt x="1259" y="212"/>
                    <a:pt x="1233" y="243"/>
                  </a:cubicBezTo>
                  <a:cubicBezTo>
                    <a:pt x="1227" y="250"/>
                    <a:pt x="1204" y="264"/>
                    <a:pt x="1169" y="263"/>
                  </a:cubicBezTo>
                  <a:cubicBezTo>
                    <a:pt x="1168" y="263"/>
                    <a:pt x="1167" y="263"/>
                    <a:pt x="1166" y="263"/>
                  </a:cubicBezTo>
                  <a:cubicBezTo>
                    <a:pt x="1164" y="263"/>
                    <a:pt x="1161" y="263"/>
                    <a:pt x="1158" y="262"/>
                  </a:cubicBezTo>
                  <a:cubicBezTo>
                    <a:pt x="1156" y="262"/>
                    <a:pt x="1154" y="262"/>
                    <a:pt x="1153" y="262"/>
                  </a:cubicBezTo>
                  <a:cubicBezTo>
                    <a:pt x="1149" y="261"/>
                    <a:pt x="1144" y="260"/>
                    <a:pt x="1140" y="259"/>
                  </a:cubicBezTo>
                  <a:cubicBezTo>
                    <a:pt x="1140" y="259"/>
                    <a:pt x="1140" y="259"/>
                    <a:pt x="1139" y="259"/>
                  </a:cubicBezTo>
                  <a:cubicBezTo>
                    <a:pt x="1115" y="252"/>
                    <a:pt x="1088" y="237"/>
                    <a:pt x="1059" y="209"/>
                  </a:cubicBezTo>
                  <a:cubicBezTo>
                    <a:pt x="1057" y="207"/>
                    <a:pt x="1055" y="205"/>
                    <a:pt x="1053" y="203"/>
                  </a:cubicBezTo>
                  <a:cubicBezTo>
                    <a:pt x="1050" y="200"/>
                    <a:pt x="1048" y="197"/>
                    <a:pt x="1045" y="195"/>
                  </a:cubicBezTo>
                  <a:cubicBezTo>
                    <a:pt x="1040" y="189"/>
                    <a:pt x="1034" y="182"/>
                    <a:pt x="1029" y="176"/>
                  </a:cubicBezTo>
                  <a:cubicBezTo>
                    <a:pt x="1008" y="130"/>
                    <a:pt x="986" y="92"/>
                    <a:pt x="961" y="62"/>
                  </a:cubicBezTo>
                  <a:cubicBezTo>
                    <a:pt x="946" y="44"/>
                    <a:pt x="931" y="28"/>
                    <a:pt x="915" y="16"/>
                  </a:cubicBezTo>
                  <a:cubicBezTo>
                    <a:pt x="915" y="16"/>
                    <a:pt x="915" y="16"/>
                    <a:pt x="915" y="16"/>
                  </a:cubicBezTo>
                  <a:cubicBezTo>
                    <a:pt x="861" y="12"/>
                    <a:pt x="804" y="12"/>
                    <a:pt x="740" y="15"/>
                  </a:cubicBezTo>
                  <a:cubicBezTo>
                    <a:pt x="698" y="14"/>
                    <a:pt x="683" y="14"/>
                    <a:pt x="660" y="5"/>
                  </a:cubicBezTo>
                  <a:cubicBezTo>
                    <a:pt x="660" y="3"/>
                    <a:pt x="660" y="2"/>
                    <a:pt x="660" y="0"/>
                  </a:cubicBezTo>
                  <a:cubicBezTo>
                    <a:pt x="616" y="6"/>
                    <a:pt x="574" y="17"/>
                    <a:pt x="528" y="19"/>
                  </a:cubicBezTo>
                  <a:cubicBezTo>
                    <a:pt x="500" y="33"/>
                    <a:pt x="472" y="48"/>
                    <a:pt x="441" y="58"/>
                  </a:cubicBezTo>
                  <a:cubicBezTo>
                    <a:pt x="430" y="61"/>
                    <a:pt x="419" y="64"/>
                    <a:pt x="408" y="68"/>
                  </a:cubicBezTo>
                  <a:cubicBezTo>
                    <a:pt x="378" y="76"/>
                    <a:pt x="352" y="86"/>
                    <a:pt x="330" y="96"/>
                  </a:cubicBezTo>
                  <a:cubicBezTo>
                    <a:pt x="307" y="108"/>
                    <a:pt x="285" y="122"/>
                    <a:pt x="264" y="136"/>
                  </a:cubicBezTo>
                  <a:cubicBezTo>
                    <a:pt x="207" y="180"/>
                    <a:pt x="157" y="234"/>
                    <a:pt x="117" y="297"/>
                  </a:cubicBezTo>
                  <a:close/>
                </a:path>
              </a:pathLst>
            </a:custGeom>
            <a:gradFill>
              <a:gsLst>
                <a:gs pos="0">
                  <a:srgbClr val="FFB10C"/>
                </a:gs>
                <a:gs pos="100000">
                  <a:srgbClr val="FF4600"/>
                </a:gs>
              </a:gsLst>
              <a:lin ang="5400000" scaled="1"/>
            </a:gradFill>
            <a:ln>
              <a:noFill/>
            </a:ln>
          </p:spPr>
          <p:txBody>
            <a:bodyPr vert="horz" wrap="square" lIns="91440" tIns="45720" rIns="91440" bIns="45720" numCol="1" anchor="t" anchorCtr="0" compatLnSpc="1"/>
            <a:lstStyle/>
            <a:p>
              <a:endParaRPr lang="zh-CN" altLang="en-US" sz="1200" dirty="0">
                <a:solidFill>
                  <a:prstClr val="black"/>
                </a:solidFill>
              </a:endParaRPr>
            </a:p>
          </p:txBody>
        </p:sp>
        <p:sp>
          <p:nvSpPr>
            <p:cNvPr id="1049061" name="Freeform 80"/>
            <p:cNvSpPr/>
            <p:nvPr/>
          </p:nvSpPr>
          <p:spPr bwMode="auto">
            <a:xfrm>
              <a:off x="2278893" y="3600806"/>
              <a:ext cx="2722563" cy="2247900"/>
            </a:xfrm>
            <a:custGeom>
              <a:avLst/>
              <a:gdLst>
                <a:gd name="T0" fmla="*/ 188 w 1073"/>
                <a:gd name="T1" fmla="*/ 109 h 885"/>
                <a:gd name="T2" fmla="*/ 0 w 1073"/>
                <a:gd name="T3" fmla="*/ 182 h 885"/>
                <a:gd name="T4" fmla="*/ 776 w 1073"/>
                <a:gd name="T5" fmla="*/ 885 h 885"/>
                <a:gd name="T6" fmla="*/ 896 w 1073"/>
                <a:gd name="T7" fmla="*/ 739 h 885"/>
                <a:gd name="T8" fmla="*/ 910 w 1073"/>
                <a:gd name="T9" fmla="*/ 680 h 885"/>
                <a:gd name="T10" fmla="*/ 892 w 1073"/>
                <a:gd name="T11" fmla="*/ 654 h 885"/>
                <a:gd name="T12" fmla="*/ 863 w 1073"/>
                <a:gd name="T13" fmla="*/ 654 h 885"/>
                <a:gd name="T14" fmla="*/ 822 w 1073"/>
                <a:gd name="T15" fmla="*/ 681 h 885"/>
                <a:gd name="T16" fmla="*/ 822 w 1073"/>
                <a:gd name="T17" fmla="*/ 681 h 885"/>
                <a:gd name="T18" fmla="*/ 820 w 1073"/>
                <a:gd name="T19" fmla="*/ 684 h 885"/>
                <a:gd name="T20" fmla="*/ 634 w 1073"/>
                <a:gd name="T21" fmla="*/ 559 h 885"/>
                <a:gd name="T22" fmla="*/ 812 w 1073"/>
                <a:gd name="T23" fmla="*/ 408 h 885"/>
                <a:gd name="T24" fmla="*/ 932 w 1073"/>
                <a:gd name="T25" fmla="*/ 474 h 885"/>
                <a:gd name="T26" fmla="*/ 965 w 1073"/>
                <a:gd name="T27" fmla="*/ 459 h 885"/>
                <a:gd name="T28" fmla="*/ 969 w 1073"/>
                <a:gd name="T29" fmla="*/ 456 h 885"/>
                <a:gd name="T30" fmla="*/ 974 w 1073"/>
                <a:gd name="T31" fmla="*/ 452 h 885"/>
                <a:gd name="T32" fmla="*/ 1026 w 1073"/>
                <a:gd name="T33" fmla="*/ 374 h 885"/>
                <a:gd name="T34" fmla="*/ 1073 w 1073"/>
                <a:gd name="T35" fmla="*/ 18 h 885"/>
                <a:gd name="T36" fmla="*/ 188 w 1073"/>
                <a:gd name="T37" fmla="*/ 109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73" h="885">
                  <a:moveTo>
                    <a:pt x="188" y="109"/>
                  </a:moveTo>
                  <a:cubicBezTo>
                    <a:pt x="112" y="131"/>
                    <a:pt x="49" y="156"/>
                    <a:pt x="0" y="182"/>
                  </a:cubicBezTo>
                  <a:cubicBezTo>
                    <a:pt x="120" y="549"/>
                    <a:pt x="430" y="842"/>
                    <a:pt x="776" y="885"/>
                  </a:cubicBezTo>
                  <a:cubicBezTo>
                    <a:pt x="820" y="853"/>
                    <a:pt x="860" y="802"/>
                    <a:pt x="896" y="739"/>
                  </a:cubicBezTo>
                  <a:cubicBezTo>
                    <a:pt x="907" y="712"/>
                    <a:pt x="910" y="693"/>
                    <a:pt x="910" y="680"/>
                  </a:cubicBezTo>
                  <a:cubicBezTo>
                    <a:pt x="908" y="666"/>
                    <a:pt x="901" y="658"/>
                    <a:pt x="892" y="654"/>
                  </a:cubicBezTo>
                  <a:cubicBezTo>
                    <a:pt x="882" y="651"/>
                    <a:pt x="869" y="652"/>
                    <a:pt x="863" y="654"/>
                  </a:cubicBezTo>
                  <a:cubicBezTo>
                    <a:pt x="849" y="658"/>
                    <a:pt x="834" y="668"/>
                    <a:pt x="822" y="681"/>
                  </a:cubicBezTo>
                  <a:cubicBezTo>
                    <a:pt x="822" y="681"/>
                    <a:pt x="822" y="681"/>
                    <a:pt x="822" y="681"/>
                  </a:cubicBezTo>
                  <a:cubicBezTo>
                    <a:pt x="820" y="684"/>
                    <a:pt x="820" y="684"/>
                    <a:pt x="820" y="684"/>
                  </a:cubicBezTo>
                  <a:cubicBezTo>
                    <a:pt x="729" y="797"/>
                    <a:pt x="640" y="608"/>
                    <a:pt x="634" y="559"/>
                  </a:cubicBezTo>
                  <a:cubicBezTo>
                    <a:pt x="618" y="435"/>
                    <a:pt x="732" y="352"/>
                    <a:pt x="812" y="408"/>
                  </a:cubicBezTo>
                  <a:cubicBezTo>
                    <a:pt x="900" y="470"/>
                    <a:pt x="909" y="478"/>
                    <a:pt x="932" y="474"/>
                  </a:cubicBezTo>
                  <a:cubicBezTo>
                    <a:pt x="945" y="471"/>
                    <a:pt x="955" y="466"/>
                    <a:pt x="965" y="459"/>
                  </a:cubicBezTo>
                  <a:cubicBezTo>
                    <a:pt x="967" y="458"/>
                    <a:pt x="968" y="457"/>
                    <a:pt x="969" y="456"/>
                  </a:cubicBezTo>
                  <a:cubicBezTo>
                    <a:pt x="971" y="455"/>
                    <a:pt x="972" y="453"/>
                    <a:pt x="974" y="452"/>
                  </a:cubicBezTo>
                  <a:cubicBezTo>
                    <a:pt x="992" y="436"/>
                    <a:pt x="1009" y="412"/>
                    <a:pt x="1026" y="374"/>
                  </a:cubicBezTo>
                  <a:cubicBezTo>
                    <a:pt x="1050" y="263"/>
                    <a:pt x="1067" y="142"/>
                    <a:pt x="1073" y="18"/>
                  </a:cubicBezTo>
                  <a:cubicBezTo>
                    <a:pt x="787" y="0"/>
                    <a:pt x="446" y="32"/>
                    <a:pt x="188" y="109"/>
                  </a:cubicBezTo>
                  <a:close/>
                </a:path>
              </a:pathLst>
            </a:custGeom>
            <a:gradFill>
              <a:gsLst>
                <a:gs pos="0">
                  <a:srgbClr val="18ADB3"/>
                </a:gs>
                <a:gs pos="100000">
                  <a:srgbClr val="183144"/>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62" name="Freeform 81"/>
            <p:cNvSpPr/>
            <p:nvPr/>
          </p:nvSpPr>
          <p:spPr bwMode="auto">
            <a:xfrm>
              <a:off x="6015868" y="4451706"/>
              <a:ext cx="241300" cy="466725"/>
            </a:xfrm>
            <a:custGeom>
              <a:avLst/>
              <a:gdLst>
                <a:gd name="T0" fmla="*/ 18 w 95"/>
                <a:gd name="T1" fmla="*/ 158 h 184"/>
                <a:gd name="T2" fmla="*/ 86 w 95"/>
                <a:gd name="T3" fmla="*/ 25 h 184"/>
                <a:gd name="T4" fmla="*/ 95 w 95"/>
                <a:gd name="T5" fmla="*/ 0 h 184"/>
                <a:gd name="T6" fmla="*/ 0 w 95"/>
                <a:gd name="T7" fmla="*/ 184 h 184"/>
                <a:gd name="T8" fmla="*/ 18 w 95"/>
                <a:gd name="T9" fmla="*/ 158 h 184"/>
              </a:gdLst>
              <a:ahLst/>
              <a:cxnLst>
                <a:cxn ang="0">
                  <a:pos x="T0" y="T1"/>
                </a:cxn>
                <a:cxn ang="0">
                  <a:pos x="T2" y="T3"/>
                </a:cxn>
                <a:cxn ang="0">
                  <a:pos x="T4" y="T5"/>
                </a:cxn>
                <a:cxn ang="0">
                  <a:pos x="T6" y="T7"/>
                </a:cxn>
                <a:cxn ang="0">
                  <a:pos x="T8" y="T9"/>
                </a:cxn>
              </a:cxnLst>
              <a:rect l="0" t="0" r="r" b="b"/>
              <a:pathLst>
                <a:path w="95" h="184">
                  <a:moveTo>
                    <a:pt x="18" y="158"/>
                  </a:moveTo>
                  <a:cubicBezTo>
                    <a:pt x="46" y="111"/>
                    <a:pt x="48" y="108"/>
                    <a:pt x="86" y="25"/>
                  </a:cubicBezTo>
                  <a:cubicBezTo>
                    <a:pt x="89" y="17"/>
                    <a:pt x="92" y="9"/>
                    <a:pt x="95" y="0"/>
                  </a:cubicBezTo>
                  <a:cubicBezTo>
                    <a:pt x="70" y="65"/>
                    <a:pt x="38" y="127"/>
                    <a:pt x="0" y="184"/>
                  </a:cubicBezTo>
                  <a:cubicBezTo>
                    <a:pt x="6" y="175"/>
                    <a:pt x="12" y="166"/>
                    <a:pt x="18" y="15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63" name="Freeform 82"/>
            <p:cNvSpPr/>
            <p:nvPr/>
          </p:nvSpPr>
          <p:spPr bwMode="auto">
            <a:xfrm>
              <a:off x="5698368" y="5023206"/>
              <a:ext cx="244475" cy="276225"/>
            </a:xfrm>
            <a:custGeom>
              <a:avLst/>
              <a:gdLst>
                <a:gd name="T0" fmla="*/ 0 w 96"/>
                <a:gd name="T1" fmla="*/ 109 h 109"/>
                <a:gd name="T2" fmla="*/ 73 w 96"/>
                <a:gd name="T3" fmla="*/ 30 h 109"/>
                <a:gd name="T4" fmla="*/ 96 w 96"/>
                <a:gd name="T5" fmla="*/ 0 h 109"/>
                <a:gd name="T6" fmla="*/ 0 w 96"/>
                <a:gd name="T7" fmla="*/ 109 h 109"/>
              </a:gdLst>
              <a:ahLst/>
              <a:cxnLst>
                <a:cxn ang="0">
                  <a:pos x="T0" y="T1"/>
                </a:cxn>
                <a:cxn ang="0">
                  <a:pos x="T2" y="T3"/>
                </a:cxn>
                <a:cxn ang="0">
                  <a:pos x="T4" y="T5"/>
                </a:cxn>
                <a:cxn ang="0">
                  <a:pos x="T6" y="T7"/>
                </a:cxn>
              </a:cxnLst>
              <a:rect l="0" t="0" r="r" b="b"/>
              <a:pathLst>
                <a:path w="96" h="109">
                  <a:moveTo>
                    <a:pt x="0" y="109"/>
                  </a:moveTo>
                  <a:cubicBezTo>
                    <a:pt x="26" y="84"/>
                    <a:pt x="51" y="58"/>
                    <a:pt x="73" y="30"/>
                  </a:cubicBezTo>
                  <a:cubicBezTo>
                    <a:pt x="80" y="21"/>
                    <a:pt x="88" y="11"/>
                    <a:pt x="96" y="0"/>
                  </a:cubicBezTo>
                  <a:cubicBezTo>
                    <a:pt x="67" y="39"/>
                    <a:pt x="34" y="75"/>
                    <a:pt x="0" y="109"/>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64" name="Freeform 83"/>
            <p:cNvSpPr/>
            <p:nvPr/>
          </p:nvSpPr>
          <p:spPr bwMode="auto">
            <a:xfrm>
              <a:off x="5969830" y="4972406"/>
              <a:ext cx="11113" cy="12700"/>
            </a:xfrm>
            <a:custGeom>
              <a:avLst/>
              <a:gdLst>
                <a:gd name="T0" fmla="*/ 4 w 4"/>
                <a:gd name="T1" fmla="*/ 0 h 5"/>
                <a:gd name="T2" fmla="*/ 0 w 4"/>
                <a:gd name="T3" fmla="*/ 5 h 5"/>
                <a:gd name="T4" fmla="*/ 4 w 4"/>
                <a:gd name="T5" fmla="*/ 0 h 5"/>
              </a:gdLst>
              <a:ahLst/>
              <a:cxnLst>
                <a:cxn ang="0">
                  <a:pos x="T0" y="T1"/>
                </a:cxn>
                <a:cxn ang="0">
                  <a:pos x="T2" y="T3"/>
                </a:cxn>
                <a:cxn ang="0">
                  <a:pos x="T4" y="T5"/>
                </a:cxn>
              </a:cxnLst>
              <a:rect l="0" t="0" r="r" b="b"/>
              <a:pathLst>
                <a:path w="4" h="5">
                  <a:moveTo>
                    <a:pt x="4" y="0"/>
                  </a:moveTo>
                  <a:cubicBezTo>
                    <a:pt x="2" y="1"/>
                    <a:pt x="1" y="3"/>
                    <a:pt x="0" y="5"/>
                  </a:cubicBezTo>
                  <a:cubicBezTo>
                    <a:pt x="1" y="3"/>
                    <a:pt x="2" y="1"/>
                    <a:pt x="4"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65" name="Freeform 85"/>
            <p:cNvSpPr/>
            <p:nvPr/>
          </p:nvSpPr>
          <p:spPr bwMode="auto">
            <a:xfrm>
              <a:off x="3853693" y="3638905"/>
              <a:ext cx="2495550" cy="2214563"/>
            </a:xfrm>
            <a:custGeom>
              <a:avLst/>
              <a:gdLst>
                <a:gd name="T0" fmla="*/ 974 w 984"/>
                <a:gd name="T1" fmla="*/ 164 h 872"/>
                <a:gd name="T2" fmla="*/ 972 w 984"/>
                <a:gd name="T3" fmla="*/ 162 h 872"/>
                <a:gd name="T4" fmla="*/ 967 w 984"/>
                <a:gd name="T5" fmla="*/ 159 h 872"/>
                <a:gd name="T6" fmla="*/ 926 w 984"/>
                <a:gd name="T7" fmla="*/ 194 h 872"/>
                <a:gd name="T8" fmla="*/ 875 w 984"/>
                <a:gd name="T9" fmla="*/ 347 h 872"/>
                <a:gd name="T10" fmla="*/ 875 w 984"/>
                <a:gd name="T11" fmla="*/ 347 h 872"/>
                <a:gd name="T12" fmla="*/ 868 w 984"/>
                <a:gd name="T13" fmla="*/ 373 h 872"/>
                <a:gd name="T14" fmla="*/ 865 w 984"/>
                <a:gd name="T15" fmla="*/ 382 h 872"/>
                <a:gd name="T16" fmla="*/ 859 w 984"/>
                <a:gd name="T17" fmla="*/ 397 h 872"/>
                <a:gd name="T18" fmla="*/ 854 w 984"/>
                <a:gd name="T19" fmla="*/ 409 h 872"/>
                <a:gd name="T20" fmla="*/ 849 w 984"/>
                <a:gd name="T21" fmla="*/ 420 h 872"/>
                <a:gd name="T22" fmla="*/ 842 w 984"/>
                <a:gd name="T23" fmla="*/ 434 h 872"/>
                <a:gd name="T24" fmla="*/ 837 w 984"/>
                <a:gd name="T25" fmla="*/ 442 h 872"/>
                <a:gd name="T26" fmla="*/ 828 w 984"/>
                <a:gd name="T27" fmla="*/ 456 h 872"/>
                <a:gd name="T28" fmla="*/ 826 w 984"/>
                <a:gd name="T29" fmla="*/ 460 h 872"/>
                <a:gd name="T30" fmla="*/ 669 w 984"/>
                <a:gd name="T31" fmla="*/ 559 h 872"/>
                <a:gd name="T32" fmla="*/ 667 w 984"/>
                <a:gd name="T33" fmla="*/ 558 h 872"/>
                <a:gd name="T34" fmla="*/ 667 w 984"/>
                <a:gd name="T35" fmla="*/ 558 h 872"/>
                <a:gd name="T36" fmla="*/ 667 w 984"/>
                <a:gd name="T37" fmla="*/ 558 h 872"/>
                <a:gd name="T38" fmla="*/ 667 w 984"/>
                <a:gd name="T39" fmla="*/ 558 h 872"/>
                <a:gd name="T40" fmla="*/ 667 w 984"/>
                <a:gd name="T41" fmla="*/ 558 h 872"/>
                <a:gd name="T42" fmla="*/ 667 w 984"/>
                <a:gd name="T43" fmla="*/ 558 h 872"/>
                <a:gd name="T44" fmla="*/ 667 w 984"/>
                <a:gd name="T45" fmla="*/ 558 h 872"/>
                <a:gd name="T46" fmla="*/ 665 w 984"/>
                <a:gd name="T47" fmla="*/ 557 h 872"/>
                <a:gd name="T48" fmla="*/ 663 w 984"/>
                <a:gd name="T49" fmla="*/ 555 h 872"/>
                <a:gd name="T50" fmla="*/ 650 w 984"/>
                <a:gd name="T51" fmla="*/ 541 h 872"/>
                <a:gd name="T52" fmla="*/ 746 w 984"/>
                <a:gd name="T53" fmla="*/ 279 h 872"/>
                <a:gd name="T54" fmla="*/ 745 w 984"/>
                <a:gd name="T55" fmla="*/ 279 h 872"/>
                <a:gd name="T56" fmla="*/ 740 w 984"/>
                <a:gd name="T57" fmla="*/ 40 h 872"/>
                <a:gd name="T58" fmla="*/ 456 w 984"/>
                <a:gd name="T59" fmla="*/ 0 h 872"/>
                <a:gd name="T60" fmla="*/ 453 w 984"/>
                <a:gd name="T61" fmla="*/ 0 h 872"/>
                <a:gd name="T62" fmla="*/ 453 w 984"/>
                <a:gd name="T63" fmla="*/ 3 h 872"/>
                <a:gd name="T64" fmla="*/ 406 w 984"/>
                <a:gd name="T65" fmla="*/ 359 h 872"/>
                <a:gd name="T66" fmla="*/ 406 w 984"/>
                <a:gd name="T67" fmla="*/ 360 h 872"/>
                <a:gd name="T68" fmla="*/ 354 w 984"/>
                <a:gd name="T69" fmla="*/ 437 h 872"/>
                <a:gd name="T70" fmla="*/ 349 w 984"/>
                <a:gd name="T71" fmla="*/ 441 h 872"/>
                <a:gd name="T72" fmla="*/ 345 w 984"/>
                <a:gd name="T73" fmla="*/ 444 h 872"/>
                <a:gd name="T74" fmla="*/ 221 w 984"/>
                <a:gd name="T75" fmla="*/ 420 h 872"/>
                <a:gd name="T76" fmla="*/ 26 w 984"/>
                <a:gd name="T77" fmla="*/ 477 h 872"/>
                <a:gd name="T78" fmla="*/ 160 w 984"/>
                <a:gd name="T79" fmla="*/ 700 h 872"/>
                <a:gd name="T80" fmla="*/ 199 w 984"/>
                <a:gd name="T81" fmla="*/ 670 h 872"/>
                <a:gd name="T82" fmla="*/ 202 w 984"/>
                <a:gd name="T83" fmla="*/ 666 h 872"/>
                <a:gd name="T84" fmla="*/ 202 w 984"/>
                <a:gd name="T85" fmla="*/ 666 h 872"/>
                <a:gd name="T86" fmla="*/ 202 w 984"/>
                <a:gd name="T87" fmla="*/ 666 h 872"/>
                <a:gd name="T88" fmla="*/ 204 w 984"/>
                <a:gd name="T89" fmla="*/ 664 h 872"/>
                <a:gd name="T90" fmla="*/ 237 w 984"/>
                <a:gd name="T91" fmla="*/ 640 h 872"/>
                <a:gd name="T92" fmla="*/ 243 w 984"/>
                <a:gd name="T93" fmla="*/ 639 h 872"/>
                <a:gd name="T94" fmla="*/ 272 w 984"/>
                <a:gd name="T95" fmla="*/ 639 h 872"/>
                <a:gd name="T96" fmla="*/ 290 w 984"/>
                <a:gd name="T97" fmla="*/ 665 h 872"/>
                <a:gd name="T98" fmla="*/ 290 w 984"/>
                <a:gd name="T99" fmla="*/ 667 h 872"/>
                <a:gd name="T100" fmla="*/ 276 w 984"/>
                <a:gd name="T101" fmla="*/ 724 h 872"/>
                <a:gd name="T102" fmla="*/ 156 w 984"/>
                <a:gd name="T103" fmla="*/ 870 h 872"/>
                <a:gd name="T104" fmla="*/ 728 w 984"/>
                <a:gd name="T105" fmla="*/ 654 h 872"/>
                <a:gd name="T106" fmla="*/ 824 w 984"/>
                <a:gd name="T107" fmla="*/ 545 h 872"/>
                <a:gd name="T108" fmla="*/ 835 w 984"/>
                <a:gd name="T109" fmla="*/ 530 h 872"/>
                <a:gd name="T110" fmla="*/ 839 w 984"/>
                <a:gd name="T111" fmla="*/ 525 h 872"/>
                <a:gd name="T112" fmla="*/ 853 w 984"/>
                <a:gd name="T113" fmla="*/ 504 h 872"/>
                <a:gd name="T114" fmla="*/ 948 w 984"/>
                <a:gd name="T115" fmla="*/ 320 h 872"/>
                <a:gd name="T116" fmla="*/ 971 w 984"/>
                <a:gd name="T117" fmla="*/ 249 h 872"/>
                <a:gd name="T118" fmla="*/ 983 w 984"/>
                <a:gd name="T119" fmla="*/ 204 h 872"/>
                <a:gd name="T120" fmla="*/ 974 w 984"/>
                <a:gd name="T121" fmla="*/ 16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84" h="872">
                  <a:moveTo>
                    <a:pt x="974" y="164"/>
                  </a:moveTo>
                  <a:cubicBezTo>
                    <a:pt x="973" y="163"/>
                    <a:pt x="972" y="163"/>
                    <a:pt x="972" y="162"/>
                  </a:cubicBezTo>
                  <a:cubicBezTo>
                    <a:pt x="970" y="161"/>
                    <a:pt x="969" y="160"/>
                    <a:pt x="967" y="159"/>
                  </a:cubicBezTo>
                  <a:cubicBezTo>
                    <a:pt x="951" y="160"/>
                    <a:pt x="938" y="173"/>
                    <a:pt x="926" y="194"/>
                  </a:cubicBezTo>
                  <a:cubicBezTo>
                    <a:pt x="909" y="224"/>
                    <a:pt x="890" y="273"/>
                    <a:pt x="875" y="347"/>
                  </a:cubicBezTo>
                  <a:cubicBezTo>
                    <a:pt x="875" y="347"/>
                    <a:pt x="875" y="347"/>
                    <a:pt x="875" y="347"/>
                  </a:cubicBezTo>
                  <a:cubicBezTo>
                    <a:pt x="873" y="356"/>
                    <a:pt x="871" y="364"/>
                    <a:pt x="868" y="373"/>
                  </a:cubicBezTo>
                  <a:cubicBezTo>
                    <a:pt x="867" y="376"/>
                    <a:pt x="866" y="379"/>
                    <a:pt x="865" y="382"/>
                  </a:cubicBezTo>
                  <a:cubicBezTo>
                    <a:pt x="863" y="387"/>
                    <a:pt x="861" y="392"/>
                    <a:pt x="859" y="397"/>
                  </a:cubicBezTo>
                  <a:cubicBezTo>
                    <a:pt x="858" y="401"/>
                    <a:pt x="856" y="405"/>
                    <a:pt x="854" y="409"/>
                  </a:cubicBezTo>
                  <a:cubicBezTo>
                    <a:pt x="852" y="413"/>
                    <a:pt x="851" y="417"/>
                    <a:pt x="849" y="420"/>
                  </a:cubicBezTo>
                  <a:cubicBezTo>
                    <a:pt x="846" y="425"/>
                    <a:pt x="844" y="429"/>
                    <a:pt x="842" y="434"/>
                  </a:cubicBezTo>
                  <a:cubicBezTo>
                    <a:pt x="840" y="436"/>
                    <a:pt x="839" y="439"/>
                    <a:pt x="837" y="442"/>
                  </a:cubicBezTo>
                  <a:cubicBezTo>
                    <a:pt x="834" y="447"/>
                    <a:pt x="831" y="451"/>
                    <a:pt x="828" y="456"/>
                  </a:cubicBezTo>
                  <a:cubicBezTo>
                    <a:pt x="827" y="457"/>
                    <a:pt x="826" y="458"/>
                    <a:pt x="826" y="460"/>
                  </a:cubicBezTo>
                  <a:cubicBezTo>
                    <a:pt x="777" y="532"/>
                    <a:pt x="707" y="576"/>
                    <a:pt x="669" y="559"/>
                  </a:cubicBezTo>
                  <a:cubicBezTo>
                    <a:pt x="668" y="559"/>
                    <a:pt x="668" y="559"/>
                    <a:pt x="667" y="558"/>
                  </a:cubicBezTo>
                  <a:cubicBezTo>
                    <a:pt x="667" y="558"/>
                    <a:pt x="667" y="558"/>
                    <a:pt x="667" y="558"/>
                  </a:cubicBezTo>
                  <a:cubicBezTo>
                    <a:pt x="667" y="558"/>
                    <a:pt x="667" y="558"/>
                    <a:pt x="667" y="558"/>
                  </a:cubicBezTo>
                  <a:cubicBezTo>
                    <a:pt x="667" y="558"/>
                    <a:pt x="667" y="558"/>
                    <a:pt x="667" y="558"/>
                  </a:cubicBezTo>
                  <a:cubicBezTo>
                    <a:pt x="667" y="558"/>
                    <a:pt x="667" y="558"/>
                    <a:pt x="667" y="558"/>
                  </a:cubicBezTo>
                  <a:cubicBezTo>
                    <a:pt x="667" y="558"/>
                    <a:pt x="667" y="558"/>
                    <a:pt x="667" y="558"/>
                  </a:cubicBezTo>
                  <a:cubicBezTo>
                    <a:pt x="667" y="558"/>
                    <a:pt x="667" y="558"/>
                    <a:pt x="667" y="558"/>
                  </a:cubicBezTo>
                  <a:cubicBezTo>
                    <a:pt x="667" y="558"/>
                    <a:pt x="667" y="558"/>
                    <a:pt x="665" y="557"/>
                  </a:cubicBezTo>
                  <a:cubicBezTo>
                    <a:pt x="664" y="557"/>
                    <a:pt x="664" y="555"/>
                    <a:pt x="663" y="555"/>
                  </a:cubicBezTo>
                  <a:cubicBezTo>
                    <a:pt x="658" y="551"/>
                    <a:pt x="654" y="547"/>
                    <a:pt x="650" y="541"/>
                  </a:cubicBezTo>
                  <a:cubicBezTo>
                    <a:pt x="630" y="503"/>
                    <a:pt x="637" y="369"/>
                    <a:pt x="746" y="279"/>
                  </a:cubicBezTo>
                  <a:cubicBezTo>
                    <a:pt x="745" y="279"/>
                    <a:pt x="745" y="279"/>
                    <a:pt x="745" y="279"/>
                  </a:cubicBezTo>
                  <a:cubicBezTo>
                    <a:pt x="825" y="206"/>
                    <a:pt x="846" y="93"/>
                    <a:pt x="740" y="40"/>
                  </a:cubicBezTo>
                  <a:cubicBezTo>
                    <a:pt x="657" y="20"/>
                    <a:pt x="560" y="7"/>
                    <a:pt x="456" y="0"/>
                  </a:cubicBezTo>
                  <a:cubicBezTo>
                    <a:pt x="453" y="0"/>
                    <a:pt x="453" y="0"/>
                    <a:pt x="453" y="0"/>
                  </a:cubicBezTo>
                  <a:cubicBezTo>
                    <a:pt x="453" y="3"/>
                    <a:pt x="453" y="3"/>
                    <a:pt x="453" y="3"/>
                  </a:cubicBezTo>
                  <a:cubicBezTo>
                    <a:pt x="447" y="127"/>
                    <a:pt x="430" y="248"/>
                    <a:pt x="406" y="359"/>
                  </a:cubicBezTo>
                  <a:cubicBezTo>
                    <a:pt x="406" y="360"/>
                    <a:pt x="406" y="360"/>
                    <a:pt x="406" y="360"/>
                  </a:cubicBezTo>
                  <a:cubicBezTo>
                    <a:pt x="399" y="375"/>
                    <a:pt x="382" y="413"/>
                    <a:pt x="354" y="437"/>
                  </a:cubicBezTo>
                  <a:cubicBezTo>
                    <a:pt x="352" y="439"/>
                    <a:pt x="351" y="440"/>
                    <a:pt x="349" y="441"/>
                  </a:cubicBezTo>
                  <a:cubicBezTo>
                    <a:pt x="348" y="442"/>
                    <a:pt x="347" y="443"/>
                    <a:pt x="345" y="444"/>
                  </a:cubicBezTo>
                  <a:cubicBezTo>
                    <a:pt x="292" y="482"/>
                    <a:pt x="240" y="444"/>
                    <a:pt x="221" y="420"/>
                  </a:cubicBezTo>
                  <a:cubicBezTo>
                    <a:pt x="173" y="358"/>
                    <a:pt x="52" y="366"/>
                    <a:pt x="26" y="477"/>
                  </a:cubicBezTo>
                  <a:cubicBezTo>
                    <a:pt x="0" y="581"/>
                    <a:pt x="99" y="722"/>
                    <a:pt x="160" y="700"/>
                  </a:cubicBezTo>
                  <a:cubicBezTo>
                    <a:pt x="178" y="694"/>
                    <a:pt x="193" y="677"/>
                    <a:pt x="199" y="670"/>
                  </a:cubicBezTo>
                  <a:cubicBezTo>
                    <a:pt x="202" y="666"/>
                    <a:pt x="202" y="666"/>
                    <a:pt x="202" y="666"/>
                  </a:cubicBezTo>
                  <a:cubicBezTo>
                    <a:pt x="202" y="666"/>
                    <a:pt x="202" y="666"/>
                    <a:pt x="202" y="666"/>
                  </a:cubicBezTo>
                  <a:cubicBezTo>
                    <a:pt x="202" y="666"/>
                    <a:pt x="202" y="666"/>
                    <a:pt x="202" y="666"/>
                  </a:cubicBezTo>
                  <a:cubicBezTo>
                    <a:pt x="202" y="666"/>
                    <a:pt x="202" y="666"/>
                    <a:pt x="204" y="664"/>
                  </a:cubicBezTo>
                  <a:cubicBezTo>
                    <a:pt x="209" y="658"/>
                    <a:pt x="220" y="647"/>
                    <a:pt x="237" y="640"/>
                  </a:cubicBezTo>
                  <a:cubicBezTo>
                    <a:pt x="238" y="640"/>
                    <a:pt x="240" y="640"/>
                    <a:pt x="243" y="639"/>
                  </a:cubicBezTo>
                  <a:cubicBezTo>
                    <a:pt x="253" y="636"/>
                    <a:pt x="264" y="636"/>
                    <a:pt x="272" y="639"/>
                  </a:cubicBezTo>
                  <a:cubicBezTo>
                    <a:pt x="281" y="642"/>
                    <a:pt x="288" y="650"/>
                    <a:pt x="290" y="665"/>
                  </a:cubicBezTo>
                  <a:cubicBezTo>
                    <a:pt x="290" y="666"/>
                    <a:pt x="290" y="666"/>
                    <a:pt x="290" y="667"/>
                  </a:cubicBezTo>
                  <a:cubicBezTo>
                    <a:pt x="291" y="686"/>
                    <a:pt x="284" y="704"/>
                    <a:pt x="276" y="724"/>
                  </a:cubicBezTo>
                  <a:cubicBezTo>
                    <a:pt x="240" y="787"/>
                    <a:pt x="200" y="838"/>
                    <a:pt x="156" y="870"/>
                  </a:cubicBezTo>
                  <a:cubicBezTo>
                    <a:pt x="382" y="872"/>
                    <a:pt x="581" y="790"/>
                    <a:pt x="728" y="654"/>
                  </a:cubicBezTo>
                  <a:cubicBezTo>
                    <a:pt x="762" y="620"/>
                    <a:pt x="795" y="584"/>
                    <a:pt x="824" y="545"/>
                  </a:cubicBezTo>
                  <a:cubicBezTo>
                    <a:pt x="828" y="540"/>
                    <a:pt x="831" y="535"/>
                    <a:pt x="835" y="530"/>
                  </a:cubicBezTo>
                  <a:cubicBezTo>
                    <a:pt x="836" y="528"/>
                    <a:pt x="837" y="526"/>
                    <a:pt x="839" y="525"/>
                  </a:cubicBezTo>
                  <a:cubicBezTo>
                    <a:pt x="843" y="518"/>
                    <a:pt x="848" y="511"/>
                    <a:pt x="853" y="504"/>
                  </a:cubicBezTo>
                  <a:cubicBezTo>
                    <a:pt x="891" y="447"/>
                    <a:pt x="923" y="385"/>
                    <a:pt x="948" y="320"/>
                  </a:cubicBezTo>
                  <a:cubicBezTo>
                    <a:pt x="956" y="297"/>
                    <a:pt x="964" y="273"/>
                    <a:pt x="971" y="249"/>
                  </a:cubicBezTo>
                  <a:cubicBezTo>
                    <a:pt x="975" y="234"/>
                    <a:pt x="979" y="219"/>
                    <a:pt x="983" y="204"/>
                  </a:cubicBezTo>
                  <a:cubicBezTo>
                    <a:pt x="984" y="191"/>
                    <a:pt x="981" y="178"/>
                    <a:pt x="974" y="164"/>
                  </a:cubicBezTo>
                  <a:close/>
                </a:path>
              </a:pathLst>
            </a:custGeom>
            <a:gradFill>
              <a:gsLst>
                <a:gs pos="0">
                  <a:srgbClr val="EF528B"/>
                </a:gs>
                <a:gs pos="100000">
                  <a:srgbClr val="C92056"/>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66" name="Freeform 86"/>
            <p:cNvSpPr/>
            <p:nvPr/>
          </p:nvSpPr>
          <p:spPr bwMode="auto">
            <a:xfrm>
              <a:off x="5393568" y="3740506"/>
              <a:ext cx="673100" cy="1308100"/>
            </a:xfrm>
            <a:custGeom>
              <a:avLst/>
              <a:gdLst>
                <a:gd name="T0" fmla="*/ 140 w 265"/>
                <a:gd name="T1" fmla="*/ 240 h 515"/>
                <a:gd name="T2" fmla="*/ 132 w 265"/>
                <a:gd name="T3" fmla="*/ 0 h 515"/>
                <a:gd name="T4" fmla="*/ 137 w 265"/>
                <a:gd name="T5" fmla="*/ 239 h 515"/>
                <a:gd name="T6" fmla="*/ 138 w 265"/>
                <a:gd name="T7" fmla="*/ 239 h 515"/>
                <a:gd name="T8" fmla="*/ 42 w 265"/>
                <a:gd name="T9" fmla="*/ 501 h 515"/>
                <a:gd name="T10" fmla="*/ 55 w 265"/>
                <a:gd name="T11" fmla="*/ 515 h 515"/>
                <a:gd name="T12" fmla="*/ 140 w 265"/>
                <a:gd name="T13" fmla="*/ 240 h 515"/>
              </a:gdLst>
              <a:ahLst/>
              <a:cxnLst>
                <a:cxn ang="0">
                  <a:pos x="T0" y="T1"/>
                </a:cxn>
                <a:cxn ang="0">
                  <a:pos x="T2" y="T3"/>
                </a:cxn>
                <a:cxn ang="0">
                  <a:pos x="T4" y="T5"/>
                </a:cxn>
                <a:cxn ang="0">
                  <a:pos x="T6" y="T7"/>
                </a:cxn>
                <a:cxn ang="0">
                  <a:pos x="T8" y="T9"/>
                </a:cxn>
                <a:cxn ang="0">
                  <a:pos x="T10" y="T11"/>
                </a:cxn>
                <a:cxn ang="0">
                  <a:pos x="T12" y="T13"/>
                </a:cxn>
              </a:cxnLst>
              <a:rect l="0" t="0" r="r" b="b"/>
              <a:pathLst>
                <a:path w="265" h="515">
                  <a:moveTo>
                    <a:pt x="140" y="240"/>
                  </a:moveTo>
                  <a:cubicBezTo>
                    <a:pt x="196" y="199"/>
                    <a:pt x="265" y="58"/>
                    <a:pt x="132" y="0"/>
                  </a:cubicBezTo>
                  <a:cubicBezTo>
                    <a:pt x="238" y="53"/>
                    <a:pt x="217" y="166"/>
                    <a:pt x="137" y="239"/>
                  </a:cubicBezTo>
                  <a:cubicBezTo>
                    <a:pt x="138" y="239"/>
                    <a:pt x="138" y="239"/>
                    <a:pt x="138" y="239"/>
                  </a:cubicBezTo>
                  <a:cubicBezTo>
                    <a:pt x="29" y="329"/>
                    <a:pt x="22" y="463"/>
                    <a:pt x="42" y="501"/>
                  </a:cubicBezTo>
                  <a:cubicBezTo>
                    <a:pt x="46" y="507"/>
                    <a:pt x="50" y="511"/>
                    <a:pt x="55" y="515"/>
                  </a:cubicBezTo>
                  <a:cubicBezTo>
                    <a:pt x="0" y="463"/>
                    <a:pt x="62" y="297"/>
                    <a:pt x="140" y="240"/>
                  </a:cubicBezTo>
                  <a:close/>
                </a:path>
              </a:pathLst>
            </a:custGeom>
            <a:solidFill>
              <a:srgbClr val="C92056"/>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67" name="Freeform 87"/>
            <p:cNvSpPr/>
            <p:nvPr/>
          </p:nvSpPr>
          <p:spPr bwMode="auto">
            <a:xfrm>
              <a:off x="5549143" y="4807306"/>
              <a:ext cx="398463" cy="293688"/>
            </a:xfrm>
            <a:custGeom>
              <a:avLst/>
              <a:gdLst>
                <a:gd name="T0" fmla="*/ 0 w 157"/>
                <a:gd name="T1" fmla="*/ 99 h 116"/>
                <a:gd name="T2" fmla="*/ 157 w 157"/>
                <a:gd name="T3" fmla="*/ 0 h 116"/>
                <a:gd name="T4" fmla="*/ 0 w 157"/>
                <a:gd name="T5" fmla="*/ 99 h 116"/>
              </a:gdLst>
              <a:ahLst/>
              <a:cxnLst>
                <a:cxn ang="0">
                  <a:pos x="T0" y="T1"/>
                </a:cxn>
                <a:cxn ang="0">
                  <a:pos x="T2" y="T3"/>
                </a:cxn>
                <a:cxn ang="0">
                  <a:pos x="T4" y="T5"/>
                </a:cxn>
              </a:cxnLst>
              <a:rect l="0" t="0" r="r" b="b"/>
              <a:pathLst>
                <a:path w="157" h="116">
                  <a:moveTo>
                    <a:pt x="0" y="99"/>
                  </a:moveTo>
                  <a:cubicBezTo>
                    <a:pt x="38" y="116"/>
                    <a:pt x="108" y="72"/>
                    <a:pt x="157" y="0"/>
                  </a:cubicBezTo>
                  <a:cubicBezTo>
                    <a:pt x="110" y="68"/>
                    <a:pt x="43" y="112"/>
                    <a:pt x="0" y="99"/>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68" name="Freeform 90"/>
            <p:cNvSpPr/>
            <p:nvPr/>
          </p:nvSpPr>
          <p:spPr bwMode="auto">
            <a:xfrm>
              <a:off x="6046030" y="4585056"/>
              <a:ext cx="7938" cy="23813"/>
            </a:xfrm>
            <a:custGeom>
              <a:avLst/>
              <a:gdLst>
                <a:gd name="T0" fmla="*/ 3 w 3"/>
                <a:gd name="T1" fmla="*/ 0 h 9"/>
                <a:gd name="T2" fmla="*/ 0 w 3"/>
                <a:gd name="T3" fmla="*/ 9 h 9"/>
                <a:gd name="T4" fmla="*/ 3 w 3"/>
                <a:gd name="T5" fmla="*/ 0 h 9"/>
              </a:gdLst>
              <a:ahLst/>
              <a:cxnLst>
                <a:cxn ang="0">
                  <a:pos x="T0" y="T1"/>
                </a:cxn>
                <a:cxn ang="0">
                  <a:pos x="T2" y="T3"/>
                </a:cxn>
                <a:cxn ang="0">
                  <a:pos x="T4" y="T5"/>
                </a:cxn>
              </a:cxnLst>
              <a:rect l="0" t="0" r="r" b="b"/>
              <a:pathLst>
                <a:path w="3" h="9">
                  <a:moveTo>
                    <a:pt x="3" y="0"/>
                  </a:moveTo>
                  <a:cubicBezTo>
                    <a:pt x="2" y="3"/>
                    <a:pt x="1" y="6"/>
                    <a:pt x="0" y="9"/>
                  </a:cubicBezTo>
                  <a:cubicBezTo>
                    <a:pt x="1" y="6"/>
                    <a:pt x="2" y="3"/>
                    <a:pt x="3"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69" name="Freeform 91"/>
            <p:cNvSpPr/>
            <p:nvPr/>
          </p:nvSpPr>
          <p:spPr bwMode="auto">
            <a:xfrm>
              <a:off x="5952368" y="4761268"/>
              <a:ext cx="22225" cy="34925"/>
            </a:xfrm>
            <a:custGeom>
              <a:avLst/>
              <a:gdLst>
                <a:gd name="T0" fmla="*/ 9 w 9"/>
                <a:gd name="T1" fmla="*/ 0 h 14"/>
                <a:gd name="T2" fmla="*/ 0 w 9"/>
                <a:gd name="T3" fmla="*/ 14 h 14"/>
                <a:gd name="T4" fmla="*/ 9 w 9"/>
                <a:gd name="T5" fmla="*/ 0 h 14"/>
              </a:gdLst>
              <a:ahLst/>
              <a:cxnLst>
                <a:cxn ang="0">
                  <a:pos x="T0" y="T1"/>
                </a:cxn>
                <a:cxn ang="0">
                  <a:pos x="T2" y="T3"/>
                </a:cxn>
                <a:cxn ang="0">
                  <a:pos x="T4" y="T5"/>
                </a:cxn>
              </a:cxnLst>
              <a:rect l="0" t="0" r="r" b="b"/>
              <a:pathLst>
                <a:path w="9" h="14">
                  <a:moveTo>
                    <a:pt x="9" y="0"/>
                  </a:moveTo>
                  <a:cubicBezTo>
                    <a:pt x="6" y="5"/>
                    <a:pt x="3" y="9"/>
                    <a:pt x="0" y="14"/>
                  </a:cubicBezTo>
                  <a:cubicBezTo>
                    <a:pt x="3" y="9"/>
                    <a:pt x="6" y="5"/>
                    <a:pt x="9"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70" name="Freeform 92"/>
            <p:cNvSpPr/>
            <p:nvPr/>
          </p:nvSpPr>
          <p:spPr bwMode="auto">
            <a:xfrm>
              <a:off x="5987293" y="4705706"/>
              <a:ext cx="19050" cy="34925"/>
            </a:xfrm>
            <a:custGeom>
              <a:avLst/>
              <a:gdLst>
                <a:gd name="T0" fmla="*/ 7 w 7"/>
                <a:gd name="T1" fmla="*/ 0 h 14"/>
                <a:gd name="T2" fmla="*/ 0 w 7"/>
                <a:gd name="T3" fmla="*/ 14 h 14"/>
                <a:gd name="T4" fmla="*/ 7 w 7"/>
                <a:gd name="T5" fmla="*/ 0 h 14"/>
              </a:gdLst>
              <a:ahLst/>
              <a:cxnLst>
                <a:cxn ang="0">
                  <a:pos x="T0" y="T1"/>
                </a:cxn>
                <a:cxn ang="0">
                  <a:pos x="T2" y="T3"/>
                </a:cxn>
                <a:cxn ang="0">
                  <a:pos x="T4" y="T5"/>
                </a:cxn>
              </a:cxnLst>
              <a:rect l="0" t="0" r="r" b="b"/>
              <a:pathLst>
                <a:path w="7" h="14">
                  <a:moveTo>
                    <a:pt x="7" y="0"/>
                  </a:moveTo>
                  <a:cubicBezTo>
                    <a:pt x="4" y="5"/>
                    <a:pt x="2" y="9"/>
                    <a:pt x="0" y="14"/>
                  </a:cubicBezTo>
                  <a:cubicBezTo>
                    <a:pt x="2" y="9"/>
                    <a:pt x="4" y="5"/>
                    <a:pt x="7"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71" name="Freeform 93"/>
            <p:cNvSpPr/>
            <p:nvPr/>
          </p:nvSpPr>
          <p:spPr bwMode="auto">
            <a:xfrm>
              <a:off x="6019043" y="4646968"/>
              <a:ext cx="12700" cy="30163"/>
            </a:xfrm>
            <a:custGeom>
              <a:avLst/>
              <a:gdLst>
                <a:gd name="T0" fmla="*/ 5 w 5"/>
                <a:gd name="T1" fmla="*/ 0 h 12"/>
                <a:gd name="T2" fmla="*/ 0 w 5"/>
                <a:gd name="T3" fmla="*/ 12 h 12"/>
                <a:gd name="T4" fmla="*/ 5 w 5"/>
                <a:gd name="T5" fmla="*/ 0 h 12"/>
              </a:gdLst>
              <a:ahLst/>
              <a:cxnLst>
                <a:cxn ang="0">
                  <a:pos x="T0" y="T1"/>
                </a:cxn>
                <a:cxn ang="0">
                  <a:pos x="T2" y="T3"/>
                </a:cxn>
                <a:cxn ang="0">
                  <a:pos x="T4" y="T5"/>
                </a:cxn>
              </a:cxnLst>
              <a:rect l="0" t="0" r="r" b="b"/>
              <a:pathLst>
                <a:path w="5" h="12">
                  <a:moveTo>
                    <a:pt x="5" y="0"/>
                  </a:moveTo>
                  <a:cubicBezTo>
                    <a:pt x="4" y="4"/>
                    <a:pt x="2" y="8"/>
                    <a:pt x="0" y="12"/>
                  </a:cubicBezTo>
                  <a:cubicBezTo>
                    <a:pt x="2" y="8"/>
                    <a:pt x="4" y="4"/>
                    <a:pt x="5"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72" name="Freeform 95"/>
            <p:cNvSpPr/>
            <p:nvPr/>
          </p:nvSpPr>
          <p:spPr bwMode="auto">
            <a:xfrm>
              <a:off x="4468055" y="5253393"/>
              <a:ext cx="73025" cy="7938"/>
            </a:xfrm>
            <a:custGeom>
              <a:avLst/>
              <a:gdLst>
                <a:gd name="T0" fmla="*/ 29 w 29"/>
                <a:gd name="T1" fmla="*/ 3 h 3"/>
                <a:gd name="T2" fmla="*/ 0 w 29"/>
                <a:gd name="T3" fmla="*/ 3 h 3"/>
                <a:gd name="T4" fmla="*/ 29 w 29"/>
                <a:gd name="T5" fmla="*/ 3 h 3"/>
              </a:gdLst>
              <a:ahLst/>
              <a:cxnLst>
                <a:cxn ang="0">
                  <a:pos x="T0" y="T1"/>
                </a:cxn>
                <a:cxn ang="0">
                  <a:pos x="T2" y="T3"/>
                </a:cxn>
                <a:cxn ang="0">
                  <a:pos x="T4" y="T5"/>
                </a:cxn>
              </a:cxnLst>
              <a:rect l="0" t="0" r="r" b="b"/>
              <a:pathLst>
                <a:path w="29" h="3">
                  <a:moveTo>
                    <a:pt x="29" y="3"/>
                  </a:moveTo>
                  <a:cubicBezTo>
                    <a:pt x="21" y="0"/>
                    <a:pt x="10" y="0"/>
                    <a:pt x="0" y="3"/>
                  </a:cubicBezTo>
                  <a:cubicBezTo>
                    <a:pt x="6" y="1"/>
                    <a:pt x="19" y="0"/>
                    <a:pt x="29" y="3"/>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73" name="Freeform 96"/>
            <p:cNvSpPr/>
            <p:nvPr/>
          </p:nvSpPr>
          <p:spPr bwMode="auto">
            <a:xfrm>
              <a:off x="4552193" y="5328006"/>
              <a:ext cx="38100" cy="149225"/>
            </a:xfrm>
            <a:custGeom>
              <a:avLst/>
              <a:gdLst>
                <a:gd name="T0" fmla="*/ 0 w 15"/>
                <a:gd name="T1" fmla="*/ 59 h 59"/>
                <a:gd name="T2" fmla="*/ 14 w 15"/>
                <a:gd name="T3" fmla="*/ 2 h 59"/>
                <a:gd name="T4" fmla="*/ 14 w 15"/>
                <a:gd name="T5" fmla="*/ 0 h 59"/>
                <a:gd name="T6" fmla="*/ 0 w 15"/>
                <a:gd name="T7" fmla="*/ 59 h 59"/>
              </a:gdLst>
              <a:ahLst/>
              <a:cxnLst>
                <a:cxn ang="0">
                  <a:pos x="T0" y="T1"/>
                </a:cxn>
                <a:cxn ang="0">
                  <a:pos x="T2" y="T3"/>
                </a:cxn>
                <a:cxn ang="0">
                  <a:pos x="T4" y="T5"/>
                </a:cxn>
                <a:cxn ang="0">
                  <a:pos x="T6" y="T7"/>
                </a:cxn>
              </a:cxnLst>
              <a:rect l="0" t="0" r="r" b="b"/>
              <a:pathLst>
                <a:path w="15" h="59">
                  <a:moveTo>
                    <a:pt x="0" y="59"/>
                  </a:moveTo>
                  <a:cubicBezTo>
                    <a:pt x="8" y="39"/>
                    <a:pt x="15" y="21"/>
                    <a:pt x="14" y="2"/>
                  </a:cubicBezTo>
                  <a:cubicBezTo>
                    <a:pt x="14" y="1"/>
                    <a:pt x="14" y="1"/>
                    <a:pt x="14" y="0"/>
                  </a:cubicBezTo>
                  <a:cubicBezTo>
                    <a:pt x="14" y="13"/>
                    <a:pt x="11" y="32"/>
                    <a:pt x="0" y="59"/>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74" name="Freeform 97"/>
            <p:cNvSpPr/>
            <p:nvPr/>
          </p:nvSpPr>
          <p:spPr bwMode="auto">
            <a:xfrm>
              <a:off x="4736343" y="4748568"/>
              <a:ext cx="12700" cy="9525"/>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1"/>
                    <a:pt x="2" y="3"/>
                    <a:pt x="0" y="4"/>
                  </a:cubicBezTo>
                  <a:cubicBezTo>
                    <a:pt x="2" y="3"/>
                    <a:pt x="3" y="2"/>
                    <a:pt x="5"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75" name="Freeform 98"/>
            <p:cNvSpPr/>
            <p:nvPr/>
          </p:nvSpPr>
          <p:spPr bwMode="auto">
            <a:xfrm>
              <a:off x="3845755" y="4494568"/>
              <a:ext cx="881063" cy="1130300"/>
            </a:xfrm>
            <a:custGeom>
              <a:avLst/>
              <a:gdLst>
                <a:gd name="T0" fmla="*/ 194 w 347"/>
                <a:gd name="T1" fmla="*/ 56 h 445"/>
                <a:gd name="T2" fmla="*/ 16 w 347"/>
                <a:gd name="T3" fmla="*/ 207 h 445"/>
                <a:gd name="T4" fmla="*/ 202 w 347"/>
                <a:gd name="T5" fmla="*/ 332 h 445"/>
                <a:gd name="T6" fmla="*/ 204 w 347"/>
                <a:gd name="T7" fmla="*/ 329 h 445"/>
                <a:gd name="T8" fmla="*/ 204 w 347"/>
                <a:gd name="T9" fmla="*/ 329 h 445"/>
                <a:gd name="T10" fmla="*/ 201 w 347"/>
                <a:gd name="T11" fmla="*/ 333 h 445"/>
                <a:gd name="T12" fmla="*/ 162 w 347"/>
                <a:gd name="T13" fmla="*/ 363 h 445"/>
                <a:gd name="T14" fmla="*/ 28 w 347"/>
                <a:gd name="T15" fmla="*/ 140 h 445"/>
                <a:gd name="T16" fmla="*/ 223 w 347"/>
                <a:gd name="T17" fmla="*/ 83 h 445"/>
                <a:gd name="T18" fmla="*/ 347 w 347"/>
                <a:gd name="T19" fmla="*/ 107 h 445"/>
                <a:gd name="T20" fmla="*/ 314 w 347"/>
                <a:gd name="T21" fmla="*/ 122 h 445"/>
                <a:gd name="T22" fmla="*/ 194 w 347"/>
                <a:gd name="T23" fmla="*/ 5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7" h="445">
                  <a:moveTo>
                    <a:pt x="194" y="56"/>
                  </a:moveTo>
                  <a:cubicBezTo>
                    <a:pt x="114" y="0"/>
                    <a:pt x="0" y="83"/>
                    <a:pt x="16" y="207"/>
                  </a:cubicBezTo>
                  <a:cubicBezTo>
                    <a:pt x="22" y="256"/>
                    <a:pt x="111" y="445"/>
                    <a:pt x="202" y="332"/>
                  </a:cubicBezTo>
                  <a:cubicBezTo>
                    <a:pt x="204" y="329"/>
                    <a:pt x="204" y="329"/>
                    <a:pt x="204" y="329"/>
                  </a:cubicBezTo>
                  <a:cubicBezTo>
                    <a:pt x="204" y="329"/>
                    <a:pt x="204" y="329"/>
                    <a:pt x="204" y="329"/>
                  </a:cubicBezTo>
                  <a:cubicBezTo>
                    <a:pt x="204" y="329"/>
                    <a:pt x="204" y="329"/>
                    <a:pt x="201" y="333"/>
                  </a:cubicBezTo>
                  <a:cubicBezTo>
                    <a:pt x="195" y="340"/>
                    <a:pt x="180" y="357"/>
                    <a:pt x="162" y="363"/>
                  </a:cubicBezTo>
                  <a:cubicBezTo>
                    <a:pt x="101" y="385"/>
                    <a:pt x="2" y="244"/>
                    <a:pt x="28" y="140"/>
                  </a:cubicBezTo>
                  <a:cubicBezTo>
                    <a:pt x="54" y="29"/>
                    <a:pt x="175" y="21"/>
                    <a:pt x="223" y="83"/>
                  </a:cubicBezTo>
                  <a:cubicBezTo>
                    <a:pt x="242" y="107"/>
                    <a:pt x="294" y="145"/>
                    <a:pt x="347" y="107"/>
                  </a:cubicBezTo>
                  <a:cubicBezTo>
                    <a:pt x="337" y="114"/>
                    <a:pt x="327" y="119"/>
                    <a:pt x="314" y="122"/>
                  </a:cubicBezTo>
                  <a:cubicBezTo>
                    <a:pt x="291" y="126"/>
                    <a:pt x="282" y="118"/>
                    <a:pt x="194" y="56"/>
                  </a:cubicBezTo>
                  <a:close/>
                </a:path>
              </a:pathLst>
            </a:custGeom>
            <a:solidFill>
              <a:srgbClr val="C92056"/>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76" name="Freeform 99"/>
            <p:cNvSpPr/>
            <p:nvPr/>
          </p:nvSpPr>
          <p:spPr bwMode="auto">
            <a:xfrm>
              <a:off x="1982030" y="4550131"/>
              <a:ext cx="138113" cy="274638"/>
            </a:xfrm>
            <a:custGeom>
              <a:avLst/>
              <a:gdLst>
                <a:gd name="T0" fmla="*/ 8 w 55"/>
                <a:gd name="T1" fmla="*/ 20 h 108"/>
                <a:gd name="T2" fmla="*/ 55 w 55"/>
                <a:gd name="T3" fmla="*/ 108 h 108"/>
                <a:gd name="T4" fmla="*/ 0 w 55"/>
                <a:gd name="T5" fmla="*/ 0 h 108"/>
                <a:gd name="T6" fmla="*/ 8 w 55"/>
                <a:gd name="T7" fmla="*/ 20 h 108"/>
              </a:gdLst>
              <a:ahLst/>
              <a:cxnLst>
                <a:cxn ang="0">
                  <a:pos x="T0" y="T1"/>
                </a:cxn>
                <a:cxn ang="0">
                  <a:pos x="T2" y="T3"/>
                </a:cxn>
                <a:cxn ang="0">
                  <a:pos x="T4" y="T5"/>
                </a:cxn>
                <a:cxn ang="0">
                  <a:pos x="T6" y="T7"/>
                </a:cxn>
              </a:cxnLst>
              <a:rect l="0" t="0" r="r" b="b"/>
              <a:pathLst>
                <a:path w="55" h="108">
                  <a:moveTo>
                    <a:pt x="8" y="20"/>
                  </a:moveTo>
                  <a:cubicBezTo>
                    <a:pt x="26" y="58"/>
                    <a:pt x="32" y="69"/>
                    <a:pt x="55" y="108"/>
                  </a:cubicBezTo>
                  <a:cubicBezTo>
                    <a:pt x="34" y="73"/>
                    <a:pt x="16" y="37"/>
                    <a:pt x="0" y="0"/>
                  </a:cubicBezTo>
                  <a:cubicBezTo>
                    <a:pt x="2" y="6"/>
                    <a:pt x="5" y="13"/>
                    <a:pt x="8" y="2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77" name="Freeform 100"/>
            <p:cNvSpPr/>
            <p:nvPr/>
          </p:nvSpPr>
          <p:spPr bwMode="auto">
            <a:xfrm>
              <a:off x="1859793" y="4185006"/>
              <a:ext cx="98425" cy="311150"/>
            </a:xfrm>
            <a:custGeom>
              <a:avLst/>
              <a:gdLst>
                <a:gd name="T0" fmla="*/ 5 w 39"/>
                <a:gd name="T1" fmla="*/ 22 h 123"/>
                <a:gd name="T2" fmla="*/ 39 w 39"/>
                <a:gd name="T3" fmla="*/ 123 h 123"/>
                <a:gd name="T4" fmla="*/ 0 w 39"/>
                <a:gd name="T5" fmla="*/ 0 h 123"/>
                <a:gd name="T6" fmla="*/ 5 w 39"/>
                <a:gd name="T7" fmla="*/ 22 h 123"/>
              </a:gdLst>
              <a:ahLst/>
              <a:cxnLst>
                <a:cxn ang="0">
                  <a:pos x="T0" y="T1"/>
                </a:cxn>
                <a:cxn ang="0">
                  <a:pos x="T2" y="T3"/>
                </a:cxn>
                <a:cxn ang="0">
                  <a:pos x="T4" y="T5"/>
                </a:cxn>
                <a:cxn ang="0">
                  <a:pos x="T6" y="T7"/>
                </a:cxn>
              </a:cxnLst>
              <a:rect l="0" t="0" r="r" b="b"/>
              <a:pathLst>
                <a:path w="39" h="123">
                  <a:moveTo>
                    <a:pt x="5" y="22"/>
                  </a:moveTo>
                  <a:cubicBezTo>
                    <a:pt x="16" y="65"/>
                    <a:pt x="19" y="75"/>
                    <a:pt x="39" y="123"/>
                  </a:cubicBezTo>
                  <a:cubicBezTo>
                    <a:pt x="23" y="84"/>
                    <a:pt x="10" y="43"/>
                    <a:pt x="0" y="0"/>
                  </a:cubicBezTo>
                  <a:cubicBezTo>
                    <a:pt x="1" y="7"/>
                    <a:pt x="3" y="14"/>
                    <a:pt x="5" y="22"/>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78" name="Freeform 101"/>
            <p:cNvSpPr/>
            <p:nvPr/>
          </p:nvSpPr>
          <p:spPr bwMode="auto">
            <a:xfrm>
              <a:off x="2136018" y="4846993"/>
              <a:ext cx="585788" cy="642938"/>
            </a:xfrm>
            <a:custGeom>
              <a:avLst/>
              <a:gdLst>
                <a:gd name="T0" fmla="*/ 0 w 231"/>
                <a:gd name="T1" fmla="*/ 0 h 253"/>
                <a:gd name="T2" fmla="*/ 20 w 231"/>
                <a:gd name="T3" fmla="*/ 33 h 253"/>
                <a:gd name="T4" fmla="*/ 114 w 231"/>
                <a:gd name="T5" fmla="*/ 149 h 253"/>
                <a:gd name="T6" fmla="*/ 218 w 231"/>
                <a:gd name="T7" fmla="*/ 243 h 253"/>
                <a:gd name="T8" fmla="*/ 231 w 231"/>
                <a:gd name="T9" fmla="*/ 253 h 253"/>
                <a:gd name="T10" fmla="*/ 0 w 231"/>
                <a:gd name="T11" fmla="*/ 0 h 253"/>
              </a:gdLst>
              <a:ahLst/>
              <a:cxnLst>
                <a:cxn ang="0">
                  <a:pos x="T0" y="T1"/>
                </a:cxn>
                <a:cxn ang="0">
                  <a:pos x="T2" y="T3"/>
                </a:cxn>
                <a:cxn ang="0">
                  <a:pos x="T4" y="T5"/>
                </a:cxn>
                <a:cxn ang="0">
                  <a:pos x="T6" y="T7"/>
                </a:cxn>
                <a:cxn ang="0">
                  <a:pos x="T8" y="T9"/>
                </a:cxn>
                <a:cxn ang="0">
                  <a:pos x="T10" y="T11"/>
                </a:cxn>
              </a:cxnLst>
              <a:rect l="0" t="0" r="r" b="b"/>
              <a:pathLst>
                <a:path w="231" h="253">
                  <a:moveTo>
                    <a:pt x="0" y="0"/>
                  </a:moveTo>
                  <a:cubicBezTo>
                    <a:pt x="6" y="9"/>
                    <a:pt x="12" y="20"/>
                    <a:pt x="20" y="33"/>
                  </a:cubicBezTo>
                  <a:cubicBezTo>
                    <a:pt x="52" y="79"/>
                    <a:pt x="55" y="83"/>
                    <a:pt x="114" y="149"/>
                  </a:cubicBezTo>
                  <a:cubicBezTo>
                    <a:pt x="149" y="186"/>
                    <a:pt x="151" y="188"/>
                    <a:pt x="218" y="243"/>
                  </a:cubicBezTo>
                  <a:cubicBezTo>
                    <a:pt x="224" y="248"/>
                    <a:pt x="228" y="251"/>
                    <a:pt x="231" y="253"/>
                  </a:cubicBezTo>
                  <a:cubicBezTo>
                    <a:pt x="139" y="184"/>
                    <a:pt x="60" y="98"/>
                    <a:pt x="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79" name="Freeform 102"/>
            <p:cNvSpPr/>
            <p:nvPr/>
          </p:nvSpPr>
          <p:spPr bwMode="auto">
            <a:xfrm>
              <a:off x="1788355" y="1652943"/>
              <a:ext cx="1119188" cy="2430463"/>
            </a:xfrm>
            <a:custGeom>
              <a:avLst/>
              <a:gdLst>
                <a:gd name="T0" fmla="*/ 405 w 441"/>
                <a:gd name="T1" fmla="*/ 26 h 957"/>
                <a:gd name="T2" fmla="*/ 441 w 441"/>
                <a:gd name="T3" fmla="*/ 0 h 957"/>
                <a:gd name="T4" fmla="*/ 418 w 441"/>
                <a:gd name="T5" fmla="*/ 13 h 957"/>
                <a:gd name="T6" fmla="*/ 370 w 441"/>
                <a:gd name="T7" fmla="*/ 47 h 957"/>
                <a:gd name="T8" fmla="*/ 253 w 441"/>
                <a:gd name="T9" fmla="*/ 150 h 957"/>
                <a:gd name="T10" fmla="*/ 158 w 441"/>
                <a:gd name="T11" fmla="*/ 267 h 957"/>
                <a:gd name="T12" fmla="*/ 85 w 441"/>
                <a:gd name="T13" fmla="*/ 397 h 957"/>
                <a:gd name="T14" fmla="*/ 33 w 441"/>
                <a:gd name="T15" fmla="*/ 538 h 957"/>
                <a:gd name="T16" fmla="*/ 6 w 441"/>
                <a:gd name="T17" fmla="*/ 686 h 957"/>
                <a:gd name="T18" fmla="*/ 3 w 441"/>
                <a:gd name="T19" fmla="*/ 841 h 957"/>
                <a:gd name="T20" fmla="*/ 19 w 441"/>
                <a:gd name="T21" fmla="*/ 957 h 957"/>
                <a:gd name="T22" fmla="*/ 2 w 441"/>
                <a:gd name="T23" fmla="*/ 781 h 957"/>
                <a:gd name="T24" fmla="*/ 405 w 441"/>
                <a:gd name="T25" fmla="*/ 26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1" h="957">
                  <a:moveTo>
                    <a:pt x="405" y="26"/>
                  </a:moveTo>
                  <a:cubicBezTo>
                    <a:pt x="416" y="17"/>
                    <a:pt x="428" y="8"/>
                    <a:pt x="441" y="0"/>
                  </a:cubicBezTo>
                  <a:cubicBezTo>
                    <a:pt x="433" y="4"/>
                    <a:pt x="425" y="9"/>
                    <a:pt x="418" y="13"/>
                  </a:cubicBezTo>
                  <a:cubicBezTo>
                    <a:pt x="403" y="23"/>
                    <a:pt x="384" y="37"/>
                    <a:pt x="370" y="47"/>
                  </a:cubicBezTo>
                  <a:cubicBezTo>
                    <a:pt x="317" y="87"/>
                    <a:pt x="308" y="96"/>
                    <a:pt x="253" y="150"/>
                  </a:cubicBezTo>
                  <a:cubicBezTo>
                    <a:pt x="213" y="193"/>
                    <a:pt x="209" y="198"/>
                    <a:pt x="158" y="267"/>
                  </a:cubicBezTo>
                  <a:cubicBezTo>
                    <a:pt x="127" y="313"/>
                    <a:pt x="125" y="318"/>
                    <a:pt x="85" y="397"/>
                  </a:cubicBezTo>
                  <a:cubicBezTo>
                    <a:pt x="62" y="446"/>
                    <a:pt x="61" y="450"/>
                    <a:pt x="33" y="538"/>
                  </a:cubicBezTo>
                  <a:cubicBezTo>
                    <a:pt x="19" y="590"/>
                    <a:pt x="19" y="592"/>
                    <a:pt x="6" y="686"/>
                  </a:cubicBezTo>
                  <a:cubicBezTo>
                    <a:pt x="0" y="741"/>
                    <a:pt x="0" y="743"/>
                    <a:pt x="3" y="841"/>
                  </a:cubicBezTo>
                  <a:cubicBezTo>
                    <a:pt x="8" y="895"/>
                    <a:pt x="11" y="917"/>
                    <a:pt x="19" y="957"/>
                  </a:cubicBezTo>
                  <a:cubicBezTo>
                    <a:pt x="8" y="900"/>
                    <a:pt x="2" y="841"/>
                    <a:pt x="2" y="781"/>
                  </a:cubicBezTo>
                  <a:cubicBezTo>
                    <a:pt x="2" y="466"/>
                    <a:pt x="162" y="189"/>
                    <a:pt x="405" y="26"/>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80" name="Freeform 103"/>
            <p:cNvSpPr/>
            <p:nvPr/>
          </p:nvSpPr>
          <p:spPr bwMode="auto">
            <a:xfrm>
              <a:off x="1793118" y="1718031"/>
              <a:ext cx="1517650" cy="3779838"/>
            </a:xfrm>
            <a:custGeom>
              <a:avLst/>
              <a:gdLst>
                <a:gd name="T0" fmla="*/ 367 w 598"/>
                <a:gd name="T1" fmla="*/ 1485 h 1488"/>
                <a:gd name="T2" fmla="*/ 377 w 598"/>
                <a:gd name="T3" fmla="*/ 1487 h 1488"/>
                <a:gd name="T4" fmla="*/ 167 w 598"/>
                <a:gd name="T5" fmla="*/ 1248 h 1488"/>
                <a:gd name="T6" fmla="*/ 153 w 598"/>
                <a:gd name="T7" fmla="*/ 1233 h 1488"/>
                <a:gd name="T8" fmla="*/ 142 w 598"/>
                <a:gd name="T9" fmla="*/ 1220 h 1488"/>
                <a:gd name="T10" fmla="*/ 132 w 598"/>
                <a:gd name="T11" fmla="*/ 1207 h 1488"/>
                <a:gd name="T12" fmla="*/ 122 w 598"/>
                <a:gd name="T13" fmla="*/ 1193 h 1488"/>
                <a:gd name="T14" fmla="*/ 113 w 598"/>
                <a:gd name="T15" fmla="*/ 1178 h 1488"/>
                <a:gd name="T16" fmla="*/ 104 w 598"/>
                <a:gd name="T17" fmla="*/ 1163 h 1488"/>
                <a:gd name="T18" fmla="*/ 96 w 598"/>
                <a:gd name="T19" fmla="*/ 1148 h 1488"/>
                <a:gd name="T20" fmla="*/ 89 w 598"/>
                <a:gd name="T21" fmla="*/ 1132 h 1488"/>
                <a:gd name="T22" fmla="*/ 83 w 598"/>
                <a:gd name="T23" fmla="*/ 1117 h 1488"/>
                <a:gd name="T24" fmla="*/ 77 w 598"/>
                <a:gd name="T25" fmla="*/ 1099 h 1488"/>
                <a:gd name="T26" fmla="*/ 73 w 598"/>
                <a:gd name="T27" fmla="*/ 1086 h 1488"/>
                <a:gd name="T28" fmla="*/ 69 w 598"/>
                <a:gd name="T29" fmla="*/ 1027 h 1488"/>
                <a:gd name="T30" fmla="*/ 190 w 598"/>
                <a:gd name="T31" fmla="*/ 922 h 1488"/>
                <a:gd name="T32" fmla="*/ 139 w 598"/>
                <a:gd name="T33" fmla="*/ 654 h 1488"/>
                <a:gd name="T34" fmla="*/ 306 w 598"/>
                <a:gd name="T35" fmla="*/ 440 h 1488"/>
                <a:gd name="T36" fmla="*/ 326 w 598"/>
                <a:gd name="T37" fmla="*/ 452 h 1488"/>
                <a:gd name="T38" fmla="*/ 411 w 598"/>
                <a:gd name="T39" fmla="*/ 459 h 1488"/>
                <a:gd name="T40" fmla="*/ 441 w 598"/>
                <a:gd name="T41" fmla="*/ 449 h 1488"/>
                <a:gd name="T42" fmla="*/ 590 w 598"/>
                <a:gd name="T43" fmla="*/ 262 h 1488"/>
                <a:gd name="T44" fmla="*/ 548 w 598"/>
                <a:gd name="T45" fmla="*/ 130 h 1488"/>
                <a:gd name="T46" fmla="*/ 530 w 598"/>
                <a:gd name="T47" fmla="*/ 122 h 1488"/>
                <a:gd name="T48" fmla="*/ 512 w 598"/>
                <a:gd name="T49" fmla="*/ 117 h 1488"/>
                <a:gd name="T50" fmla="*/ 487 w 598"/>
                <a:gd name="T51" fmla="*/ 116 h 1488"/>
                <a:gd name="T52" fmla="*/ 462 w 598"/>
                <a:gd name="T53" fmla="*/ 118 h 1488"/>
                <a:gd name="T54" fmla="*/ 444 w 598"/>
                <a:gd name="T55" fmla="*/ 125 h 1488"/>
                <a:gd name="T56" fmla="*/ 258 w 598"/>
                <a:gd name="T57" fmla="*/ 243 h 1488"/>
                <a:gd name="T58" fmla="*/ 248 w 598"/>
                <a:gd name="T59" fmla="*/ 243 h 1488"/>
                <a:gd name="T60" fmla="*/ 234 w 598"/>
                <a:gd name="T61" fmla="*/ 233 h 1488"/>
                <a:gd name="T62" fmla="*/ 256 w 598"/>
                <a:gd name="T63" fmla="*/ 161 h 1488"/>
                <a:gd name="T64" fmla="*/ 0 w 598"/>
                <a:gd name="T65" fmla="*/ 755 h 1488"/>
                <a:gd name="T66" fmla="*/ 26 w 598"/>
                <a:gd name="T67" fmla="*/ 971 h 1488"/>
                <a:gd name="T68" fmla="*/ 74 w 598"/>
                <a:gd name="T69" fmla="*/ 1115 h 1488"/>
                <a:gd name="T70" fmla="*/ 135 w 598"/>
                <a:gd name="T71" fmla="*/ 1232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8" h="1488">
                  <a:moveTo>
                    <a:pt x="366" y="1485"/>
                  </a:moveTo>
                  <a:cubicBezTo>
                    <a:pt x="367" y="1485"/>
                    <a:pt x="367" y="1485"/>
                    <a:pt x="367" y="1485"/>
                  </a:cubicBezTo>
                  <a:cubicBezTo>
                    <a:pt x="369" y="1486"/>
                    <a:pt x="372" y="1487"/>
                    <a:pt x="375" y="1488"/>
                  </a:cubicBezTo>
                  <a:cubicBezTo>
                    <a:pt x="376" y="1488"/>
                    <a:pt x="376" y="1487"/>
                    <a:pt x="377" y="1487"/>
                  </a:cubicBezTo>
                  <a:cubicBezTo>
                    <a:pt x="369" y="1455"/>
                    <a:pt x="211" y="1286"/>
                    <a:pt x="167" y="1248"/>
                  </a:cubicBezTo>
                  <a:cubicBezTo>
                    <a:pt x="167" y="1248"/>
                    <a:pt x="167" y="1248"/>
                    <a:pt x="167" y="1248"/>
                  </a:cubicBezTo>
                  <a:cubicBezTo>
                    <a:pt x="163" y="1244"/>
                    <a:pt x="160" y="1241"/>
                    <a:pt x="156" y="1237"/>
                  </a:cubicBezTo>
                  <a:cubicBezTo>
                    <a:pt x="155" y="1236"/>
                    <a:pt x="154" y="1234"/>
                    <a:pt x="153" y="1233"/>
                  </a:cubicBezTo>
                  <a:cubicBezTo>
                    <a:pt x="150" y="1230"/>
                    <a:pt x="148" y="1228"/>
                    <a:pt x="146" y="1225"/>
                  </a:cubicBezTo>
                  <a:cubicBezTo>
                    <a:pt x="145" y="1224"/>
                    <a:pt x="143" y="1222"/>
                    <a:pt x="142" y="1220"/>
                  </a:cubicBezTo>
                  <a:cubicBezTo>
                    <a:pt x="140" y="1218"/>
                    <a:pt x="138" y="1215"/>
                    <a:pt x="136" y="1213"/>
                  </a:cubicBezTo>
                  <a:cubicBezTo>
                    <a:pt x="135" y="1211"/>
                    <a:pt x="133" y="1209"/>
                    <a:pt x="132" y="1207"/>
                  </a:cubicBezTo>
                  <a:cubicBezTo>
                    <a:pt x="130" y="1204"/>
                    <a:pt x="128" y="1202"/>
                    <a:pt x="126" y="1199"/>
                  </a:cubicBezTo>
                  <a:cubicBezTo>
                    <a:pt x="125" y="1197"/>
                    <a:pt x="123" y="1195"/>
                    <a:pt x="122" y="1193"/>
                  </a:cubicBezTo>
                  <a:cubicBezTo>
                    <a:pt x="120" y="1190"/>
                    <a:pt x="119" y="1188"/>
                    <a:pt x="117" y="1185"/>
                  </a:cubicBezTo>
                  <a:cubicBezTo>
                    <a:pt x="116" y="1183"/>
                    <a:pt x="114" y="1181"/>
                    <a:pt x="113" y="1178"/>
                  </a:cubicBezTo>
                  <a:cubicBezTo>
                    <a:pt x="111" y="1176"/>
                    <a:pt x="110" y="1173"/>
                    <a:pt x="108" y="1170"/>
                  </a:cubicBezTo>
                  <a:cubicBezTo>
                    <a:pt x="107" y="1168"/>
                    <a:pt x="106" y="1166"/>
                    <a:pt x="104" y="1163"/>
                  </a:cubicBezTo>
                  <a:cubicBezTo>
                    <a:pt x="103" y="1161"/>
                    <a:pt x="101" y="1158"/>
                    <a:pt x="100" y="1155"/>
                  </a:cubicBezTo>
                  <a:cubicBezTo>
                    <a:pt x="99" y="1153"/>
                    <a:pt x="98" y="1150"/>
                    <a:pt x="96" y="1148"/>
                  </a:cubicBezTo>
                  <a:cubicBezTo>
                    <a:pt x="95" y="1145"/>
                    <a:pt x="94" y="1143"/>
                    <a:pt x="93" y="1140"/>
                  </a:cubicBezTo>
                  <a:cubicBezTo>
                    <a:pt x="92" y="1137"/>
                    <a:pt x="90" y="1135"/>
                    <a:pt x="89" y="1132"/>
                  </a:cubicBezTo>
                  <a:cubicBezTo>
                    <a:pt x="88" y="1130"/>
                    <a:pt x="87" y="1127"/>
                    <a:pt x="86" y="1125"/>
                  </a:cubicBezTo>
                  <a:cubicBezTo>
                    <a:pt x="85" y="1122"/>
                    <a:pt x="84" y="1119"/>
                    <a:pt x="83" y="1117"/>
                  </a:cubicBezTo>
                  <a:cubicBezTo>
                    <a:pt x="82" y="1113"/>
                    <a:pt x="80" y="1110"/>
                    <a:pt x="79" y="1106"/>
                  </a:cubicBezTo>
                  <a:cubicBezTo>
                    <a:pt x="78" y="1104"/>
                    <a:pt x="78" y="1101"/>
                    <a:pt x="77" y="1099"/>
                  </a:cubicBezTo>
                  <a:cubicBezTo>
                    <a:pt x="75" y="1095"/>
                    <a:pt x="74" y="1090"/>
                    <a:pt x="73" y="1086"/>
                  </a:cubicBezTo>
                  <a:cubicBezTo>
                    <a:pt x="73" y="1086"/>
                    <a:pt x="73" y="1086"/>
                    <a:pt x="73" y="1086"/>
                  </a:cubicBezTo>
                  <a:cubicBezTo>
                    <a:pt x="68" y="1067"/>
                    <a:pt x="66" y="1049"/>
                    <a:pt x="67" y="1032"/>
                  </a:cubicBezTo>
                  <a:cubicBezTo>
                    <a:pt x="67" y="1031"/>
                    <a:pt x="68" y="1031"/>
                    <a:pt x="69" y="1027"/>
                  </a:cubicBezTo>
                  <a:cubicBezTo>
                    <a:pt x="70" y="1025"/>
                    <a:pt x="71" y="1021"/>
                    <a:pt x="71" y="1019"/>
                  </a:cubicBezTo>
                  <a:cubicBezTo>
                    <a:pt x="91" y="986"/>
                    <a:pt x="130" y="953"/>
                    <a:pt x="190" y="922"/>
                  </a:cubicBezTo>
                  <a:cubicBezTo>
                    <a:pt x="163" y="838"/>
                    <a:pt x="145" y="751"/>
                    <a:pt x="139" y="662"/>
                  </a:cubicBezTo>
                  <a:cubicBezTo>
                    <a:pt x="139" y="659"/>
                    <a:pt x="139" y="657"/>
                    <a:pt x="139" y="654"/>
                  </a:cubicBezTo>
                  <a:cubicBezTo>
                    <a:pt x="139" y="381"/>
                    <a:pt x="280" y="421"/>
                    <a:pt x="306" y="440"/>
                  </a:cubicBezTo>
                  <a:cubicBezTo>
                    <a:pt x="306" y="440"/>
                    <a:pt x="306" y="440"/>
                    <a:pt x="306" y="440"/>
                  </a:cubicBezTo>
                  <a:cubicBezTo>
                    <a:pt x="312" y="444"/>
                    <a:pt x="318" y="447"/>
                    <a:pt x="324" y="450"/>
                  </a:cubicBezTo>
                  <a:cubicBezTo>
                    <a:pt x="325" y="451"/>
                    <a:pt x="326" y="451"/>
                    <a:pt x="326" y="452"/>
                  </a:cubicBezTo>
                  <a:cubicBezTo>
                    <a:pt x="352" y="464"/>
                    <a:pt x="381" y="466"/>
                    <a:pt x="409" y="459"/>
                  </a:cubicBezTo>
                  <a:cubicBezTo>
                    <a:pt x="410" y="459"/>
                    <a:pt x="410" y="459"/>
                    <a:pt x="411" y="459"/>
                  </a:cubicBezTo>
                  <a:cubicBezTo>
                    <a:pt x="417" y="458"/>
                    <a:pt x="422" y="456"/>
                    <a:pt x="428" y="454"/>
                  </a:cubicBezTo>
                  <a:cubicBezTo>
                    <a:pt x="433" y="452"/>
                    <a:pt x="437" y="450"/>
                    <a:pt x="441" y="449"/>
                  </a:cubicBezTo>
                  <a:cubicBezTo>
                    <a:pt x="442" y="448"/>
                    <a:pt x="443" y="448"/>
                    <a:pt x="444" y="447"/>
                  </a:cubicBezTo>
                  <a:cubicBezTo>
                    <a:pt x="513" y="415"/>
                    <a:pt x="575" y="339"/>
                    <a:pt x="590" y="262"/>
                  </a:cubicBezTo>
                  <a:cubicBezTo>
                    <a:pt x="593" y="238"/>
                    <a:pt x="598" y="166"/>
                    <a:pt x="552" y="133"/>
                  </a:cubicBezTo>
                  <a:cubicBezTo>
                    <a:pt x="551" y="132"/>
                    <a:pt x="549" y="131"/>
                    <a:pt x="548" y="130"/>
                  </a:cubicBezTo>
                  <a:cubicBezTo>
                    <a:pt x="545" y="128"/>
                    <a:pt x="541" y="126"/>
                    <a:pt x="537" y="124"/>
                  </a:cubicBezTo>
                  <a:cubicBezTo>
                    <a:pt x="535" y="123"/>
                    <a:pt x="532" y="122"/>
                    <a:pt x="530" y="122"/>
                  </a:cubicBezTo>
                  <a:cubicBezTo>
                    <a:pt x="526" y="120"/>
                    <a:pt x="522" y="119"/>
                    <a:pt x="519" y="119"/>
                  </a:cubicBezTo>
                  <a:cubicBezTo>
                    <a:pt x="516" y="118"/>
                    <a:pt x="514" y="118"/>
                    <a:pt x="512" y="117"/>
                  </a:cubicBezTo>
                  <a:cubicBezTo>
                    <a:pt x="506" y="116"/>
                    <a:pt x="500" y="116"/>
                    <a:pt x="493" y="116"/>
                  </a:cubicBezTo>
                  <a:cubicBezTo>
                    <a:pt x="491" y="116"/>
                    <a:pt x="489" y="116"/>
                    <a:pt x="487" y="116"/>
                  </a:cubicBezTo>
                  <a:cubicBezTo>
                    <a:pt x="479" y="116"/>
                    <a:pt x="471" y="117"/>
                    <a:pt x="463" y="118"/>
                  </a:cubicBezTo>
                  <a:cubicBezTo>
                    <a:pt x="462" y="118"/>
                    <a:pt x="462" y="118"/>
                    <a:pt x="462" y="118"/>
                  </a:cubicBezTo>
                  <a:cubicBezTo>
                    <a:pt x="459" y="119"/>
                    <a:pt x="457" y="120"/>
                    <a:pt x="454" y="121"/>
                  </a:cubicBezTo>
                  <a:cubicBezTo>
                    <a:pt x="450" y="122"/>
                    <a:pt x="447" y="124"/>
                    <a:pt x="444" y="125"/>
                  </a:cubicBezTo>
                  <a:cubicBezTo>
                    <a:pt x="377" y="156"/>
                    <a:pt x="335" y="227"/>
                    <a:pt x="259" y="243"/>
                  </a:cubicBezTo>
                  <a:cubicBezTo>
                    <a:pt x="259" y="243"/>
                    <a:pt x="258" y="243"/>
                    <a:pt x="258" y="243"/>
                  </a:cubicBezTo>
                  <a:cubicBezTo>
                    <a:pt x="254" y="243"/>
                    <a:pt x="251" y="244"/>
                    <a:pt x="249" y="243"/>
                  </a:cubicBezTo>
                  <a:cubicBezTo>
                    <a:pt x="248" y="243"/>
                    <a:pt x="248" y="243"/>
                    <a:pt x="248" y="243"/>
                  </a:cubicBezTo>
                  <a:cubicBezTo>
                    <a:pt x="242" y="243"/>
                    <a:pt x="238" y="240"/>
                    <a:pt x="235" y="235"/>
                  </a:cubicBezTo>
                  <a:cubicBezTo>
                    <a:pt x="235" y="234"/>
                    <a:pt x="235" y="234"/>
                    <a:pt x="234" y="233"/>
                  </a:cubicBezTo>
                  <a:cubicBezTo>
                    <a:pt x="234" y="232"/>
                    <a:pt x="234" y="231"/>
                    <a:pt x="234" y="231"/>
                  </a:cubicBezTo>
                  <a:cubicBezTo>
                    <a:pt x="231" y="217"/>
                    <a:pt x="238" y="193"/>
                    <a:pt x="256" y="161"/>
                  </a:cubicBezTo>
                  <a:cubicBezTo>
                    <a:pt x="296" y="98"/>
                    <a:pt x="346" y="44"/>
                    <a:pt x="403" y="0"/>
                  </a:cubicBezTo>
                  <a:cubicBezTo>
                    <a:pt x="160" y="163"/>
                    <a:pt x="0" y="440"/>
                    <a:pt x="0" y="755"/>
                  </a:cubicBezTo>
                  <a:cubicBezTo>
                    <a:pt x="0" y="815"/>
                    <a:pt x="6" y="874"/>
                    <a:pt x="17" y="931"/>
                  </a:cubicBezTo>
                  <a:cubicBezTo>
                    <a:pt x="19" y="942"/>
                    <a:pt x="22" y="955"/>
                    <a:pt x="26" y="971"/>
                  </a:cubicBezTo>
                  <a:cubicBezTo>
                    <a:pt x="36" y="1014"/>
                    <a:pt x="49" y="1055"/>
                    <a:pt x="65" y="1094"/>
                  </a:cubicBezTo>
                  <a:cubicBezTo>
                    <a:pt x="68" y="1100"/>
                    <a:pt x="71" y="1107"/>
                    <a:pt x="74" y="1115"/>
                  </a:cubicBezTo>
                  <a:cubicBezTo>
                    <a:pt x="90" y="1152"/>
                    <a:pt x="108" y="1188"/>
                    <a:pt x="129" y="1223"/>
                  </a:cubicBezTo>
                  <a:cubicBezTo>
                    <a:pt x="131" y="1226"/>
                    <a:pt x="133" y="1229"/>
                    <a:pt x="135" y="1232"/>
                  </a:cubicBezTo>
                  <a:cubicBezTo>
                    <a:pt x="195" y="1330"/>
                    <a:pt x="274" y="1416"/>
                    <a:pt x="366" y="1485"/>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81" name="Freeform 104"/>
            <p:cNvSpPr/>
            <p:nvPr/>
          </p:nvSpPr>
          <p:spPr bwMode="auto">
            <a:xfrm>
              <a:off x="2815468" y="1652943"/>
              <a:ext cx="92075" cy="65088"/>
            </a:xfrm>
            <a:custGeom>
              <a:avLst/>
              <a:gdLst>
                <a:gd name="T0" fmla="*/ 0 w 36"/>
                <a:gd name="T1" fmla="*/ 26 h 26"/>
                <a:gd name="T2" fmla="*/ 36 w 36"/>
                <a:gd name="T3" fmla="*/ 0 h 26"/>
                <a:gd name="T4" fmla="*/ 0 w 36"/>
                <a:gd name="T5" fmla="*/ 26 h 26"/>
                <a:gd name="T6" fmla="*/ 0 w 36"/>
                <a:gd name="T7" fmla="*/ 26 h 26"/>
              </a:gdLst>
              <a:ahLst/>
              <a:cxnLst>
                <a:cxn ang="0">
                  <a:pos x="T0" y="T1"/>
                </a:cxn>
                <a:cxn ang="0">
                  <a:pos x="T2" y="T3"/>
                </a:cxn>
                <a:cxn ang="0">
                  <a:pos x="T4" y="T5"/>
                </a:cxn>
                <a:cxn ang="0">
                  <a:pos x="T6" y="T7"/>
                </a:cxn>
              </a:cxnLst>
              <a:rect l="0" t="0" r="r" b="b"/>
              <a:pathLst>
                <a:path w="36" h="26">
                  <a:moveTo>
                    <a:pt x="0" y="26"/>
                  </a:moveTo>
                  <a:cubicBezTo>
                    <a:pt x="11" y="17"/>
                    <a:pt x="23" y="8"/>
                    <a:pt x="36" y="0"/>
                  </a:cubicBezTo>
                  <a:cubicBezTo>
                    <a:pt x="23" y="8"/>
                    <a:pt x="11" y="17"/>
                    <a:pt x="0" y="26"/>
                  </a:cubicBezTo>
                  <a:cubicBezTo>
                    <a:pt x="0" y="26"/>
                    <a:pt x="0" y="26"/>
                    <a:pt x="0" y="26"/>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82" name="Freeform 105"/>
            <p:cNvSpPr/>
            <p:nvPr/>
          </p:nvSpPr>
          <p:spPr bwMode="auto">
            <a:xfrm>
              <a:off x="2423355" y="2335568"/>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83" name="Freeform 106"/>
            <p:cNvSpPr/>
            <p:nvPr/>
          </p:nvSpPr>
          <p:spPr bwMode="auto">
            <a:xfrm>
              <a:off x="3137730" y="2027593"/>
              <a:ext cx="19050" cy="6350"/>
            </a:xfrm>
            <a:custGeom>
              <a:avLst/>
              <a:gdLst>
                <a:gd name="T0" fmla="*/ 7 w 7"/>
                <a:gd name="T1" fmla="*/ 2 h 2"/>
                <a:gd name="T2" fmla="*/ 0 w 7"/>
                <a:gd name="T3" fmla="*/ 0 h 2"/>
                <a:gd name="T4" fmla="*/ 7 w 7"/>
                <a:gd name="T5" fmla="*/ 2 h 2"/>
              </a:gdLst>
              <a:ahLst/>
              <a:cxnLst>
                <a:cxn ang="0">
                  <a:pos x="T0" y="T1"/>
                </a:cxn>
                <a:cxn ang="0">
                  <a:pos x="T2" y="T3"/>
                </a:cxn>
                <a:cxn ang="0">
                  <a:pos x="T4" y="T5"/>
                </a:cxn>
              </a:cxnLst>
              <a:rect l="0" t="0" r="r" b="b"/>
              <a:pathLst>
                <a:path w="7" h="2">
                  <a:moveTo>
                    <a:pt x="7" y="2"/>
                  </a:moveTo>
                  <a:cubicBezTo>
                    <a:pt x="5" y="1"/>
                    <a:pt x="2" y="0"/>
                    <a:pt x="0" y="0"/>
                  </a:cubicBezTo>
                  <a:cubicBezTo>
                    <a:pt x="2" y="0"/>
                    <a:pt x="5" y="1"/>
                    <a:pt x="7" y="2"/>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84" name="Freeform 107"/>
            <p:cNvSpPr/>
            <p:nvPr/>
          </p:nvSpPr>
          <p:spPr bwMode="auto">
            <a:xfrm>
              <a:off x="3093280" y="2014893"/>
              <a:ext cx="17463" cy="6350"/>
            </a:xfrm>
            <a:custGeom>
              <a:avLst/>
              <a:gdLst>
                <a:gd name="T0" fmla="*/ 7 w 7"/>
                <a:gd name="T1" fmla="*/ 2 h 2"/>
                <a:gd name="T2" fmla="*/ 0 w 7"/>
                <a:gd name="T3" fmla="*/ 0 h 2"/>
                <a:gd name="T4" fmla="*/ 7 w 7"/>
                <a:gd name="T5" fmla="*/ 2 h 2"/>
              </a:gdLst>
              <a:ahLst/>
              <a:cxnLst>
                <a:cxn ang="0">
                  <a:pos x="T0" y="T1"/>
                </a:cxn>
                <a:cxn ang="0">
                  <a:pos x="T2" y="T3"/>
                </a:cxn>
                <a:cxn ang="0">
                  <a:pos x="T4" y="T5"/>
                </a:cxn>
              </a:cxnLst>
              <a:rect l="0" t="0" r="r" b="b"/>
              <a:pathLst>
                <a:path w="7" h="2">
                  <a:moveTo>
                    <a:pt x="7" y="2"/>
                  </a:moveTo>
                  <a:cubicBezTo>
                    <a:pt x="4" y="1"/>
                    <a:pt x="2" y="1"/>
                    <a:pt x="0" y="0"/>
                  </a:cubicBezTo>
                  <a:cubicBezTo>
                    <a:pt x="2" y="1"/>
                    <a:pt x="4" y="1"/>
                    <a:pt x="7" y="2"/>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85" name="Freeform 108"/>
            <p:cNvSpPr/>
            <p:nvPr/>
          </p:nvSpPr>
          <p:spPr bwMode="auto">
            <a:xfrm>
              <a:off x="2386843" y="2310168"/>
              <a:ext cx="3175" cy="4763"/>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cubicBezTo>
                    <a:pt x="1" y="1"/>
                    <a:pt x="1" y="1"/>
                    <a:pt x="1" y="2"/>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86" name="Freeform 109"/>
            <p:cNvSpPr/>
            <p:nvPr/>
          </p:nvSpPr>
          <p:spPr bwMode="auto">
            <a:xfrm>
              <a:off x="2442405" y="1718031"/>
              <a:ext cx="373063" cy="409575"/>
            </a:xfrm>
            <a:custGeom>
              <a:avLst/>
              <a:gdLst>
                <a:gd name="T0" fmla="*/ 147 w 147"/>
                <a:gd name="T1" fmla="*/ 0 h 161"/>
                <a:gd name="T2" fmla="*/ 147 w 147"/>
                <a:gd name="T3" fmla="*/ 0 h 161"/>
                <a:gd name="T4" fmla="*/ 0 w 147"/>
                <a:gd name="T5" fmla="*/ 161 h 161"/>
                <a:gd name="T6" fmla="*/ 147 w 147"/>
                <a:gd name="T7" fmla="*/ 0 h 161"/>
              </a:gdLst>
              <a:ahLst/>
              <a:cxnLst>
                <a:cxn ang="0">
                  <a:pos x="T0" y="T1"/>
                </a:cxn>
                <a:cxn ang="0">
                  <a:pos x="T2" y="T3"/>
                </a:cxn>
                <a:cxn ang="0">
                  <a:pos x="T4" y="T5"/>
                </a:cxn>
                <a:cxn ang="0">
                  <a:pos x="T6" y="T7"/>
                </a:cxn>
              </a:cxnLst>
              <a:rect l="0" t="0" r="r" b="b"/>
              <a:pathLst>
                <a:path w="147" h="161">
                  <a:moveTo>
                    <a:pt x="147" y="0"/>
                  </a:moveTo>
                  <a:cubicBezTo>
                    <a:pt x="147" y="0"/>
                    <a:pt x="147" y="0"/>
                    <a:pt x="147" y="0"/>
                  </a:cubicBezTo>
                  <a:cubicBezTo>
                    <a:pt x="90" y="44"/>
                    <a:pt x="40" y="98"/>
                    <a:pt x="0" y="161"/>
                  </a:cubicBezTo>
                  <a:cubicBezTo>
                    <a:pt x="40" y="98"/>
                    <a:pt x="90" y="44"/>
                    <a:pt x="147"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87" name="Freeform 110"/>
            <p:cNvSpPr/>
            <p:nvPr/>
          </p:nvSpPr>
          <p:spPr bwMode="auto">
            <a:xfrm>
              <a:off x="3183768" y="2048231"/>
              <a:ext cx="11113" cy="7938"/>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1" y="1"/>
                    <a:pt x="0" y="0"/>
                  </a:cubicBezTo>
                  <a:cubicBezTo>
                    <a:pt x="1" y="1"/>
                    <a:pt x="3" y="2"/>
                    <a:pt x="4" y="3"/>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88" name="Freeform 111"/>
            <p:cNvSpPr/>
            <p:nvPr/>
          </p:nvSpPr>
          <p:spPr bwMode="auto">
            <a:xfrm>
              <a:off x="2878968" y="2859443"/>
              <a:ext cx="33338" cy="12700"/>
            </a:xfrm>
            <a:custGeom>
              <a:avLst/>
              <a:gdLst>
                <a:gd name="T0" fmla="*/ 0 w 13"/>
                <a:gd name="T1" fmla="*/ 5 h 5"/>
                <a:gd name="T2" fmla="*/ 13 w 13"/>
                <a:gd name="T3" fmla="*/ 0 h 5"/>
                <a:gd name="T4" fmla="*/ 0 w 13"/>
                <a:gd name="T5" fmla="*/ 5 h 5"/>
              </a:gdLst>
              <a:ahLst/>
              <a:cxnLst>
                <a:cxn ang="0">
                  <a:pos x="T0" y="T1"/>
                </a:cxn>
                <a:cxn ang="0">
                  <a:pos x="T2" y="T3"/>
                </a:cxn>
                <a:cxn ang="0">
                  <a:pos x="T4" y="T5"/>
                </a:cxn>
              </a:cxnLst>
              <a:rect l="0" t="0" r="r" b="b"/>
              <a:pathLst>
                <a:path w="13" h="5">
                  <a:moveTo>
                    <a:pt x="0" y="5"/>
                  </a:moveTo>
                  <a:cubicBezTo>
                    <a:pt x="5" y="3"/>
                    <a:pt x="9" y="1"/>
                    <a:pt x="13" y="0"/>
                  </a:cubicBezTo>
                  <a:cubicBezTo>
                    <a:pt x="9" y="1"/>
                    <a:pt x="5" y="3"/>
                    <a:pt x="0" y="5"/>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89" name="Freeform 112"/>
            <p:cNvSpPr/>
            <p:nvPr/>
          </p:nvSpPr>
          <p:spPr bwMode="auto">
            <a:xfrm>
              <a:off x="2945643" y="2018068"/>
              <a:ext cx="22225" cy="7938"/>
            </a:xfrm>
            <a:custGeom>
              <a:avLst/>
              <a:gdLst>
                <a:gd name="T0" fmla="*/ 0 w 9"/>
                <a:gd name="T1" fmla="*/ 3 h 3"/>
                <a:gd name="T2" fmla="*/ 8 w 9"/>
                <a:gd name="T3" fmla="*/ 0 h 3"/>
                <a:gd name="T4" fmla="*/ 9 w 9"/>
                <a:gd name="T5" fmla="*/ 0 h 3"/>
                <a:gd name="T6" fmla="*/ 6 w 9"/>
                <a:gd name="T7" fmla="*/ 1 h 3"/>
                <a:gd name="T8" fmla="*/ 0 w 9"/>
                <a:gd name="T9" fmla="*/ 3 h 3"/>
              </a:gdLst>
              <a:ahLst/>
              <a:cxnLst>
                <a:cxn ang="0">
                  <a:pos x="T0" y="T1"/>
                </a:cxn>
                <a:cxn ang="0">
                  <a:pos x="T2" y="T3"/>
                </a:cxn>
                <a:cxn ang="0">
                  <a:pos x="T4" y="T5"/>
                </a:cxn>
                <a:cxn ang="0">
                  <a:pos x="T6" y="T7"/>
                </a:cxn>
                <a:cxn ang="0">
                  <a:pos x="T8" y="T9"/>
                </a:cxn>
              </a:cxnLst>
              <a:rect l="0" t="0" r="r" b="b"/>
              <a:pathLst>
                <a:path w="9" h="3">
                  <a:moveTo>
                    <a:pt x="0" y="3"/>
                  </a:moveTo>
                  <a:cubicBezTo>
                    <a:pt x="3" y="2"/>
                    <a:pt x="5" y="1"/>
                    <a:pt x="8" y="0"/>
                  </a:cubicBezTo>
                  <a:cubicBezTo>
                    <a:pt x="9" y="0"/>
                    <a:pt x="9" y="0"/>
                    <a:pt x="9" y="0"/>
                  </a:cubicBezTo>
                  <a:cubicBezTo>
                    <a:pt x="8" y="0"/>
                    <a:pt x="8" y="0"/>
                    <a:pt x="6" y="1"/>
                  </a:cubicBezTo>
                  <a:cubicBezTo>
                    <a:pt x="4" y="1"/>
                    <a:pt x="2" y="2"/>
                    <a:pt x="0" y="3"/>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90" name="Freeform 113"/>
            <p:cNvSpPr/>
            <p:nvPr/>
          </p:nvSpPr>
          <p:spPr bwMode="auto">
            <a:xfrm>
              <a:off x="2920243" y="2383193"/>
              <a:ext cx="369888" cy="469900"/>
            </a:xfrm>
            <a:custGeom>
              <a:avLst/>
              <a:gdLst>
                <a:gd name="T0" fmla="*/ 144 w 146"/>
                <a:gd name="T1" fmla="*/ 8 h 185"/>
                <a:gd name="T2" fmla="*/ 146 w 146"/>
                <a:gd name="T3" fmla="*/ 0 h 185"/>
                <a:gd name="T4" fmla="*/ 0 w 146"/>
                <a:gd name="T5" fmla="*/ 185 h 185"/>
                <a:gd name="T6" fmla="*/ 144 w 146"/>
                <a:gd name="T7" fmla="*/ 8 h 185"/>
              </a:gdLst>
              <a:ahLst/>
              <a:cxnLst>
                <a:cxn ang="0">
                  <a:pos x="T0" y="T1"/>
                </a:cxn>
                <a:cxn ang="0">
                  <a:pos x="T2" y="T3"/>
                </a:cxn>
                <a:cxn ang="0">
                  <a:pos x="T4" y="T5"/>
                </a:cxn>
                <a:cxn ang="0">
                  <a:pos x="T6" y="T7"/>
                </a:cxn>
              </a:cxnLst>
              <a:rect l="0" t="0" r="r" b="b"/>
              <a:pathLst>
                <a:path w="146" h="185">
                  <a:moveTo>
                    <a:pt x="144" y="8"/>
                  </a:moveTo>
                  <a:cubicBezTo>
                    <a:pt x="145" y="8"/>
                    <a:pt x="145" y="5"/>
                    <a:pt x="146" y="0"/>
                  </a:cubicBezTo>
                  <a:cubicBezTo>
                    <a:pt x="131" y="77"/>
                    <a:pt x="69" y="153"/>
                    <a:pt x="0" y="185"/>
                  </a:cubicBezTo>
                  <a:cubicBezTo>
                    <a:pt x="67" y="156"/>
                    <a:pt x="127" y="86"/>
                    <a:pt x="144" y="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91" name="Freeform 114"/>
            <p:cNvSpPr/>
            <p:nvPr/>
          </p:nvSpPr>
          <p:spPr bwMode="auto">
            <a:xfrm>
              <a:off x="3029780" y="2013306"/>
              <a:ext cx="14288"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92" name="Freeform 115"/>
            <p:cNvSpPr/>
            <p:nvPr/>
          </p:nvSpPr>
          <p:spPr bwMode="auto">
            <a:xfrm>
              <a:off x="2378905" y="2127606"/>
              <a:ext cx="63500" cy="177800"/>
            </a:xfrm>
            <a:custGeom>
              <a:avLst/>
              <a:gdLst>
                <a:gd name="T0" fmla="*/ 25 w 25"/>
                <a:gd name="T1" fmla="*/ 0 h 70"/>
                <a:gd name="T2" fmla="*/ 3 w 25"/>
                <a:gd name="T3" fmla="*/ 70 h 70"/>
                <a:gd name="T4" fmla="*/ 25 w 25"/>
                <a:gd name="T5" fmla="*/ 0 h 70"/>
              </a:gdLst>
              <a:ahLst/>
              <a:cxnLst>
                <a:cxn ang="0">
                  <a:pos x="T0" y="T1"/>
                </a:cxn>
                <a:cxn ang="0">
                  <a:pos x="T2" y="T3"/>
                </a:cxn>
                <a:cxn ang="0">
                  <a:pos x="T4" y="T5"/>
                </a:cxn>
              </a:cxnLst>
              <a:rect l="0" t="0" r="r" b="b"/>
              <a:pathLst>
                <a:path w="25" h="70">
                  <a:moveTo>
                    <a:pt x="25" y="0"/>
                  </a:moveTo>
                  <a:cubicBezTo>
                    <a:pt x="7" y="32"/>
                    <a:pt x="0" y="56"/>
                    <a:pt x="3" y="70"/>
                  </a:cubicBezTo>
                  <a:cubicBezTo>
                    <a:pt x="1" y="58"/>
                    <a:pt x="6" y="36"/>
                    <a:pt x="25"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93" name="Freeform 116"/>
            <p:cNvSpPr/>
            <p:nvPr/>
          </p:nvSpPr>
          <p:spPr bwMode="auto">
            <a:xfrm>
              <a:off x="2831343" y="2884843"/>
              <a:ext cx="4763"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1" y="0"/>
                    <a:pt x="1" y="0"/>
                    <a:pt x="2" y="0"/>
                  </a:cubicBezTo>
                  <a:cubicBezTo>
                    <a:pt x="1" y="0"/>
                    <a:pt x="1" y="0"/>
                    <a:pt x="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94" name="Freeform 117"/>
            <p:cNvSpPr/>
            <p:nvPr/>
          </p:nvSpPr>
          <p:spPr bwMode="auto">
            <a:xfrm>
              <a:off x="2448755" y="2035531"/>
              <a:ext cx="471488" cy="300038"/>
            </a:xfrm>
            <a:custGeom>
              <a:avLst/>
              <a:gdLst>
                <a:gd name="T0" fmla="*/ 0 w 186"/>
                <a:gd name="T1" fmla="*/ 118 h 118"/>
                <a:gd name="T2" fmla="*/ 1 w 186"/>
                <a:gd name="T3" fmla="*/ 118 h 118"/>
                <a:gd name="T4" fmla="*/ 186 w 186"/>
                <a:gd name="T5" fmla="*/ 0 h 118"/>
                <a:gd name="T6" fmla="*/ 14 w 186"/>
                <a:gd name="T7" fmla="*/ 114 h 118"/>
                <a:gd name="T8" fmla="*/ 0 w 186"/>
                <a:gd name="T9" fmla="*/ 118 h 118"/>
              </a:gdLst>
              <a:ahLst/>
              <a:cxnLst>
                <a:cxn ang="0">
                  <a:pos x="T0" y="T1"/>
                </a:cxn>
                <a:cxn ang="0">
                  <a:pos x="T2" y="T3"/>
                </a:cxn>
                <a:cxn ang="0">
                  <a:pos x="T4" y="T5"/>
                </a:cxn>
                <a:cxn ang="0">
                  <a:pos x="T6" y="T7"/>
                </a:cxn>
                <a:cxn ang="0">
                  <a:pos x="T8" y="T9"/>
                </a:cxn>
              </a:cxnLst>
              <a:rect l="0" t="0" r="r" b="b"/>
              <a:pathLst>
                <a:path w="186" h="118">
                  <a:moveTo>
                    <a:pt x="0" y="118"/>
                  </a:moveTo>
                  <a:cubicBezTo>
                    <a:pt x="0" y="118"/>
                    <a:pt x="1" y="118"/>
                    <a:pt x="1" y="118"/>
                  </a:cubicBezTo>
                  <a:cubicBezTo>
                    <a:pt x="77" y="102"/>
                    <a:pt x="119" y="31"/>
                    <a:pt x="186" y="0"/>
                  </a:cubicBezTo>
                  <a:cubicBezTo>
                    <a:pt x="122" y="28"/>
                    <a:pt x="80" y="89"/>
                    <a:pt x="14" y="114"/>
                  </a:cubicBezTo>
                  <a:cubicBezTo>
                    <a:pt x="9" y="116"/>
                    <a:pt x="4" y="117"/>
                    <a:pt x="0" y="11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95" name="Freeform 118"/>
            <p:cNvSpPr/>
            <p:nvPr/>
          </p:nvSpPr>
          <p:spPr bwMode="auto">
            <a:xfrm>
              <a:off x="2615443" y="2861031"/>
              <a:ext cx="4763" cy="4763"/>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1"/>
                    <a:pt x="2" y="1"/>
                    <a:pt x="2" y="2"/>
                  </a:cubicBezTo>
                  <a:cubicBezTo>
                    <a:pt x="2" y="1"/>
                    <a:pt x="1" y="1"/>
                    <a:pt x="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96" name="Freeform 119"/>
            <p:cNvSpPr/>
            <p:nvPr/>
          </p:nvSpPr>
          <p:spPr bwMode="auto">
            <a:xfrm>
              <a:off x="3675893" y="5855056"/>
              <a:ext cx="1076325" cy="95250"/>
            </a:xfrm>
            <a:custGeom>
              <a:avLst/>
              <a:gdLst>
                <a:gd name="T0" fmla="*/ 47 w 424"/>
                <a:gd name="T1" fmla="*/ 27 h 37"/>
                <a:gd name="T2" fmla="*/ 16 w 424"/>
                <a:gd name="T3" fmla="*/ 24 h 37"/>
                <a:gd name="T4" fmla="*/ 0 w 424"/>
                <a:gd name="T5" fmla="*/ 21 h 37"/>
                <a:gd name="T6" fmla="*/ 57 w 424"/>
                <a:gd name="T7" fmla="*/ 30 h 37"/>
                <a:gd name="T8" fmla="*/ 109 w 424"/>
                <a:gd name="T9" fmla="*/ 35 h 37"/>
                <a:gd name="T10" fmla="*/ 154 w 424"/>
                <a:gd name="T11" fmla="*/ 37 h 37"/>
                <a:gd name="T12" fmla="*/ 196 w 424"/>
                <a:gd name="T13" fmla="*/ 36 h 37"/>
                <a:gd name="T14" fmla="*/ 236 w 424"/>
                <a:gd name="T15" fmla="*/ 34 h 37"/>
                <a:gd name="T16" fmla="*/ 276 w 424"/>
                <a:gd name="T17" fmla="*/ 30 h 37"/>
                <a:gd name="T18" fmla="*/ 319 w 424"/>
                <a:gd name="T19" fmla="*/ 24 h 37"/>
                <a:gd name="T20" fmla="*/ 367 w 424"/>
                <a:gd name="T21" fmla="*/ 15 h 37"/>
                <a:gd name="T22" fmla="*/ 424 w 424"/>
                <a:gd name="T23" fmla="*/ 0 h 37"/>
                <a:gd name="T24" fmla="*/ 383 w 424"/>
                <a:gd name="T25" fmla="*/ 9 h 37"/>
                <a:gd name="T26" fmla="*/ 166 w 424"/>
                <a:gd name="T27" fmla="*/ 35 h 37"/>
                <a:gd name="T28" fmla="*/ 47 w 424"/>
                <a:gd name="T29"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4" h="37">
                  <a:moveTo>
                    <a:pt x="47" y="27"/>
                  </a:moveTo>
                  <a:cubicBezTo>
                    <a:pt x="37" y="26"/>
                    <a:pt x="26" y="25"/>
                    <a:pt x="16" y="24"/>
                  </a:cubicBezTo>
                  <a:cubicBezTo>
                    <a:pt x="0" y="21"/>
                    <a:pt x="0" y="21"/>
                    <a:pt x="0" y="21"/>
                  </a:cubicBezTo>
                  <a:cubicBezTo>
                    <a:pt x="17" y="24"/>
                    <a:pt x="40" y="28"/>
                    <a:pt x="57" y="30"/>
                  </a:cubicBezTo>
                  <a:cubicBezTo>
                    <a:pt x="75" y="32"/>
                    <a:pt x="76" y="32"/>
                    <a:pt x="109" y="35"/>
                  </a:cubicBezTo>
                  <a:cubicBezTo>
                    <a:pt x="124" y="36"/>
                    <a:pt x="127" y="36"/>
                    <a:pt x="154" y="37"/>
                  </a:cubicBezTo>
                  <a:cubicBezTo>
                    <a:pt x="169" y="37"/>
                    <a:pt x="169" y="37"/>
                    <a:pt x="196" y="36"/>
                  </a:cubicBezTo>
                  <a:cubicBezTo>
                    <a:pt x="209" y="33"/>
                    <a:pt x="223" y="35"/>
                    <a:pt x="236" y="34"/>
                  </a:cubicBezTo>
                  <a:cubicBezTo>
                    <a:pt x="243" y="34"/>
                    <a:pt x="256" y="32"/>
                    <a:pt x="276" y="30"/>
                  </a:cubicBezTo>
                  <a:cubicBezTo>
                    <a:pt x="291" y="29"/>
                    <a:pt x="291" y="29"/>
                    <a:pt x="319" y="24"/>
                  </a:cubicBezTo>
                  <a:cubicBezTo>
                    <a:pt x="335" y="21"/>
                    <a:pt x="335" y="21"/>
                    <a:pt x="367" y="15"/>
                  </a:cubicBezTo>
                  <a:cubicBezTo>
                    <a:pt x="387" y="10"/>
                    <a:pt x="387" y="10"/>
                    <a:pt x="424" y="0"/>
                  </a:cubicBezTo>
                  <a:cubicBezTo>
                    <a:pt x="411" y="4"/>
                    <a:pt x="397" y="7"/>
                    <a:pt x="383" y="9"/>
                  </a:cubicBezTo>
                  <a:cubicBezTo>
                    <a:pt x="314" y="26"/>
                    <a:pt x="241" y="35"/>
                    <a:pt x="166" y="35"/>
                  </a:cubicBezTo>
                  <a:cubicBezTo>
                    <a:pt x="126" y="35"/>
                    <a:pt x="86" y="32"/>
                    <a:pt x="47" y="27"/>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97" name="Freeform 120"/>
            <p:cNvSpPr/>
            <p:nvPr/>
          </p:nvSpPr>
          <p:spPr bwMode="auto">
            <a:xfrm>
              <a:off x="3794955" y="5848706"/>
              <a:ext cx="852488" cy="95250"/>
            </a:xfrm>
            <a:custGeom>
              <a:avLst/>
              <a:gdLst>
                <a:gd name="T0" fmla="*/ 178 w 336"/>
                <a:gd name="T1" fmla="*/ 0 h 38"/>
                <a:gd name="T2" fmla="*/ 0 w 336"/>
                <a:gd name="T3" fmla="*/ 30 h 38"/>
                <a:gd name="T4" fmla="*/ 119 w 336"/>
                <a:gd name="T5" fmla="*/ 38 h 38"/>
                <a:gd name="T6" fmla="*/ 336 w 336"/>
                <a:gd name="T7" fmla="*/ 12 h 38"/>
                <a:gd name="T8" fmla="*/ 178 w 336"/>
                <a:gd name="T9" fmla="*/ 0 h 38"/>
              </a:gdLst>
              <a:ahLst/>
              <a:cxnLst>
                <a:cxn ang="0">
                  <a:pos x="T0" y="T1"/>
                </a:cxn>
                <a:cxn ang="0">
                  <a:pos x="T2" y="T3"/>
                </a:cxn>
                <a:cxn ang="0">
                  <a:pos x="T4" y="T5"/>
                </a:cxn>
                <a:cxn ang="0">
                  <a:pos x="T6" y="T7"/>
                </a:cxn>
                <a:cxn ang="0">
                  <a:pos x="T8" y="T9"/>
                </a:cxn>
              </a:cxnLst>
              <a:rect l="0" t="0" r="r" b="b"/>
              <a:pathLst>
                <a:path w="336" h="38">
                  <a:moveTo>
                    <a:pt x="178" y="0"/>
                  </a:moveTo>
                  <a:cubicBezTo>
                    <a:pt x="117" y="24"/>
                    <a:pt x="57" y="33"/>
                    <a:pt x="0" y="30"/>
                  </a:cubicBezTo>
                  <a:cubicBezTo>
                    <a:pt x="39" y="35"/>
                    <a:pt x="79" y="38"/>
                    <a:pt x="119" y="38"/>
                  </a:cubicBezTo>
                  <a:cubicBezTo>
                    <a:pt x="194" y="38"/>
                    <a:pt x="267" y="29"/>
                    <a:pt x="336" y="12"/>
                  </a:cubicBezTo>
                  <a:cubicBezTo>
                    <a:pt x="287" y="19"/>
                    <a:pt x="234" y="16"/>
                    <a:pt x="178" y="0"/>
                  </a:cubicBezTo>
                  <a:close/>
                </a:path>
              </a:pathLst>
            </a:custGeom>
            <a:gradFill>
              <a:gsLst>
                <a:gs pos="0">
                  <a:schemeClr val="tx1">
                    <a:lumMod val="75000"/>
                    <a:lumOff val="25000"/>
                  </a:schemeClr>
                </a:gs>
                <a:gs pos="100000">
                  <a:schemeClr val="bg1">
                    <a:lumMod val="6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98" name="Freeform 121"/>
            <p:cNvSpPr/>
            <p:nvPr/>
          </p:nvSpPr>
          <p:spPr bwMode="auto">
            <a:xfrm>
              <a:off x="2690055" y="5464531"/>
              <a:ext cx="1104900" cy="460375"/>
            </a:xfrm>
            <a:custGeom>
              <a:avLst/>
              <a:gdLst>
                <a:gd name="T0" fmla="*/ 436 w 436"/>
                <a:gd name="T1" fmla="*/ 181 h 181"/>
                <a:gd name="T2" fmla="*/ 14 w 436"/>
                <a:gd name="T3" fmla="*/ 10 h 181"/>
                <a:gd name="T4" fmla="*/ 0 w 436"/>
                <a:gd name="T5" fmla="*/ 0 h 181"/>
                <a:gd name="T6" fmla="*/ 9 w 436"/>
                <a:gd name="T7" fmla="*/ 7 h 181"/>
                <a:gd name="T8" fmla="*/ 142 w 436"/>
                <a:gd name="T9" fmla="*/ 90 h 181"/>
                <a:gd name="T10" fmla="*/ 301 w 436"/>
                <a:gd name="T11" fmla="*/ 154 h 181"/>
                <a:gd name="T12" fmla="*/ 383 w 436"/>
                <a:gd name="T13" fmla="*/ 174 h 181"/>
                <a:gd name="T14" fmla="*/ 389 w 436"/>
                <a:gd name="T15" fmla="*/ 175 h 181"/>
                <a:gd name="T16" fmla="*/ 405 w 436"/>
                <a:gd name="T17" fmla="*/ 178 h 181"/>
                <a:gd name="T18" fmla="*/ 436 w 436"/>
                <a:gd name="T19"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181">
                  <a:moveTo>
                    <a:pt x="436" y="181"/>
                  </a:moveTo>
                  <a:cubicBezTo>
                    <a:pt x="279" y="160"/>
                    <a:pt x="135" y="100"/>
                    <a:pt x="14" y="10"/>
                  </a:cubicBezTo>
                  <a:cubicBezTo>
                    <a:pt x="11" y="8"/>
                    <a:pt x="7" y="6"/>
                    <a:pt x="0" y="0"/>
                  </a:cubicBezTo>
                  <a:cubicBezTo>
                    <a:pt x="9" y="7"/>
                    <a:pt x="9" y="7"/>
                    <a:pt x="9" y="7"/>
                  </a:cubicBezTo>
                  <a:cubicBezTo>
                    <a:pt x="64" y="48"/>
                    <a:pt x="76" y="54"/>
                    <a:pt x="142" y="90"/>
                  </a:cubicBezTo>
                  <a:cubicBezTo>
                    <a:pt x="210" y="125"/>
                    <a:pt x="246" y="136"/>
                    <a:pt x="301" y="154"/>
                  </a:cubicBezTo>
                  <a:cubicBezTo>
                    <a:pt x="331" y="163"/>
                    <a:pt x="335" y="164"/>
                    <a:pt x="383" y="174"/>
                  </a:cubicBezTo>
                  <a:cubicBezTo>
                    <a:pt x="389" y="175"/>
                    <a:pt x="389" y="175"/>
                    <a:pt x="389" y="175"/>
                  </a:cubicBezTo>
                  <a:cubicBezTo>
                    <a:pt x="394" y="176"/>
                    <a:pt x="400" y="177"/>
                    <a:pt x="405" y="178"/>
                  </a:cubicBezTo>
                  <a:cubicBezTo>
                    <a:pt x="415" y="179"/>
                    <a:pt x="426" y="180"/>
                    <a:pt x="436" y="181"/>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099" name="Freeform 122"/>
            <p:cNvSpPr/>
            <p:nvPr/>
          </p:nvSpPr>
          <p:spPr bwMode="auto">
            <a:xfrm>
              <a:off x="1958218" y="4059593"/>
              <a:ext cx="2289175" cy="1871663"/>
            </a:xfrm>
            <a:custGeom>
              <a:avLst/>
              <a:gdLst>
                <a:gd name="T0" fmla="*/ 126 w 902"/>
                <a:gd name="T1" fmla="*/ 1 h 737"/>
                <a:gd name="T2" fmla="*/ 125 w 902"/>
                <a:gd name="T3" fmla="*/ 0 h 737"/>
                <a:gd name="T4" fmla="*/ 6 w 902"/>
                <a:gd name="T5" fmla="*/ 97 h 737"/>
                <a:gd name="T6" fmla="*/ 8 w 902"/>
                <a:gd name="T7" fmla="*/ 164 h 737"/>
                <a:gd name="T8" fmla="*/ 8 w 902"/>
                <a:gd name="T9" fmla="*/ 164 h 737"/>
                <a:gd name="T10" fmla="*/ 12 w 902"/>
                <a:gd name="T11" fmla="*/ 177 h 737"/>
                <a:gd name="T12" fmla="*/ 14 w 902"/>
                <a:gd name="T13" fmla="*/ 184 h 737"/>
                <a:gd name="T14" fmla="*/ 18 w 902"/>
                <a:gd name="T15" fmla="*/ 195 h 737"/>
                <a:gd name="T16" fmla="*/ 21 w 902"/>
                <a:gd name="T17" fmla="*/ 203 h 737"/>
                <a:gd name="T18" fmla="*/ 24 w 902"/>
                <a:gd name="T19" fmla="*/ 210 h 737"/>
                <a:gd name="T20" fmla="*/ 28 w 902"/>
                <a:gd name="T21" fmla="*/ 218 h 737"/>
                <a:gd name="T22" fmla="*/ 31 w 902"/>
                <a:gd name="T23" fmla="*/ 226 h 737"/>
                <a:gd name="T24" fmla="*/ 35 w 902"/>
                <a:gd name="T25" fmla="*/ 233 h 737"/>
                <a:gd name="T26" fmla="*/ 39 w 902"/>
                <a:gd name="T27" fmla="*/ 241 h 737"/>
                <a:gd name="T28" fmla="*/ 43 w 902"/>
                <a:gd name="T29" fmla="*/ 248 h 737"/>
                <a:gd name="T30" fmla="*/ 48 w 902"/>
                <a:gd name="T31" fmla="*/ 256 h 737"/>
                <a:gd name="T32" fmla="*/ 52 w 902"/>
                <a:gd name="T33" fmla="*/ 263 h 737"/>
                <a:gd name="T34" fmla="*/ 57 w 902"/>
                <a:gd name="T35" fmla="*/ 271 h 737"/>
                <a:gd name="T36" fmla="*/ 61 w 902"/>
                <a:gd name="T37" fmla="*/ 277 h 737"/>
                <a:gd name="T38" fmla="*/ 67 w 902"/>
                <a:gd name="T39" fmla="*/ 285 h 737"/>
                <a:gd name="T40" fmla="*/ 71 w 902"/>
                <a:gd name="T41" fmla="*/ 291 h 737"/>
                <a:gd name="T42" fmla="*/ 77 w 902"/>
                <a:gd name="T43" fmla="*/ 298 h 737"/>
                <a:gd name="T44" fmla="*/ 81 w 902"/>
                <a:gd name="T45" fmla="*/ 303 h 737"/>
                <a:gd name="T46" fmla="*/ 88 w 902"/>
                <a:gd name="T47" fmla="*/ 311 h 737"/>
                <a:gd name="T48" fmla="*/ 91 w 902"/>
                <a:gd name="T49" fmla="*/ 315 h 737"/>
                <a:gd name="T50" fmla="*/ 102 w 902"/>
                <a:gd name="T51" fmla="*/ 326 h 737"/>
                <a:gd name="T52" fmla="*/ 102 w 902"/>
                <a:gd name="T53" fmla="*/ 326 h 737"/>
                <a:gd name="T54" fmla="*/ 312 w 902"/>
                <a:gd name="T55" fmla="*/ 559 h 737"/>
                <a:gd name="T56" fmla="*/ 312 w 902"/>
                <a:gd name="T57" fmla="*/ 559 h 737"/>
                <a:gd name="T58" fmla="*/ 312 w 902"/>
                <a:gd name="T59" fmla="*/ 559 h 737"/>
                <a:gd name="T60" fmla="*/ 312 w 902"/>
                <a:gd name="T61" fmla="*/ 559 h 737"/>
                <a:gd name="T62" fmla="*/ 312 w 902"/>
                <a:gd name="T63" fmla="*/ 560 h 737"/>
                <a:gd name="T64" fmla="*/ 313 w 902"/>
                <a:gd name="T65" fmla="*/ 564 h 737"/>
                <a:gd name="T66" fmla="*/ 312 w 902"/>
                <a:gd name="T67" fmla="*/ 565 h 737"/>
                <a:gd name="T68" fmla="*/ 312 w 902"/>
                <a:gd name="T69" fmla="*/ 566 h 737"/>
                <a:gd name="T70" fmla="*/ 310 w 902"/>
                <a:gd name="T71" fmla="*/ 566 h 737"/>
                <a:gd name="T72" fmla="*/ 309 w 902"/>
                <a:gd name="T73" fmla="*/ 566 h 737"/>
                <a:gd name="T74" fmla="*/ 302 w 902"/>
                <a:gd name="T75" fmla="*/ 563 h 737"/>
                <a:gd name="T76" fmla="*/ 302 w 902"/>
                <a:gd name="T77" fmla="*/ 563 h 737"/>
                <a:gd name="T78" fmla="*/ 724 w 902"/>
                <a:gd name="T79" fmla="*/ 734 h 737"/>
                <a:gd name="T80" fmla="*/ 902 w 902"/>
                <a:gd name="T81" fmla="*/ 704 h 737"/>
                <a:gd name="T82" fmla="*/ 126 w 902"/>
                <a:gd name="T83" fmla="*/ 1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2" h="737">
                  <a:moveTo>
                    <a:pt x="126" y="1"/>
                  </a:moveTo>
                  <a:cubicBezTo>
                    <a:pt x="125" y="0"/>
                    <a:pt x="125" y="0"/>
                    <a:pt x="125" y="0"/>
                  </a:cubicBezTo>
                  <a:cubicBezTo>
                    <a:pt x="65" y="31"/>
                    <a:pt x="26" y="64"/>
                    <a:pt x="6" y="97"/>
                  </a:cubicBezTo>
                  <a:cubicBezTo>
                    <a:pt x="0" y="115"/>
                    <a:pt x="2" y="138"/>
                    <a:pt x="8" y="164"/>
                  </a:cubicBezTo>
                  <a:cubicBezTo>
                    <a:pt x="8" y="164"/>
                    <a:pt x="8" y="164"/>
                    <a:pt x="8" y="164"/>
                  </a:cubicBezTo>
                  <a:cubicBezTo>
                    <a:pt x="9" y="168"/>
                    <a:pt x="10" y="172"/>
                    <a:pt x="12" y="177"/>
                  </a:cubicBezTo>
                  <a:cubicBezTo>
                    <a:pt x="13" y="179"/>
                    <a:pt x="13" y="182"/>
                    <a:pt x="14" y="184"/>
                  </a:cubicBezTo>
                  <a:cubicBezTo>
                    <a:pt x="15" y="188"/>
                    <a:pt x="17" y="191"/>
                    <a:pt x="18" y="195"/>
                  </a:cubicBezTo>
                  <a:cubicBezTo>
                    <a:pt x="19" y="197"/>
                    <a:pt x="20" y="200"/>
                    <a:pt x="21" y="203"/>
                  </a:cubicBezTo>
                  <a:cubicBezTo>
                    <a:pt x="22" y="205"/>
                    <a:pt x="23" y="208"/>
                    <a:pt x="24" y="210"/>
                  </a:cubicBezTo>
                  <a:cubicBezTo>
                    <a:pt x="25" y="213"/>
                    <a:pt x="27" y="215"/>
                    <a:pt x="28" y="218"/>
                  </a:cubicBezTo>
                  <a:cubicBezTo>
                    <a:pt x="29" y="221"/>
                    <a:pt x="30" y="223"/>
                    <a:pt x="31" y="226"/>
                  </a:cubicBezTo>
                  <a:cubicBezTo>
                    <a:pt x="33" y="228"/>
                    <a:pt x="34" y="231"/>
                    <a:pt x="35" y="233"/>
                  </a:cubicBezTo>
                  <a:cubicBezTo>
                    <a:pt x="36" y="236"/>
                    <a:pt x="38" y="239"/>
                    <a:pt x="39" y="241"/>
                  </a:cubicBezTo>
                  <a:cubicBezTo>
                    <a:pt x="41" y="244"/>
                    <a:pt x="42" y="246"/>
                    <a:pt x="43" y="248"/>
                  </a:cubicBezTo>
                  <a:cubicBezTo>
                    <a:pt x="45" y="251"/>
                    <a:pt x="46" y="254"/>
                    <a:pt x="48" y="256"/>
                  </a:cubicBezTo>
                  <a:cubicBezTo>
                    <a:pt x="49" y="259"/>
                    <a:pt x="51" y="261"/>
                    <a:pt x="52" y="263"/>
                  </a:cubicBezTo>
                  <a:cubicBezTo>
                    <a:pt x="54" y="266"/>
                    <a:pt x="55" y="268"/>
                    <a:pt x="57" y="271"/>
                  </a:cubicBezTo>
                  <a:cubicBezTo>
                    <a:pt x="58" y="273"/>
                    <a:pt x="60" y="275"/>
                    <a:pt x="61" y="277"/>
                  </a:cubicBezTo>
                  <a:cubicBezTo>
                    <a:pt x="63" y="280"/>
                    <a:pt x="65" y="282"/>
                    <a:pt x="67" y="285"/>
                  </a:cubicBezTo>
                  <a:cubicBezTo>
                    <a:pt x="68" y="287"/>
                    <a:pt x="70" y="289"/>
                    <a:pt x="71" y="291"/>
                  </a:cubicBezTo>
                  <a:cubicBezTo>
                    <a:pt x="73" y="293"/>
                    <a:pt x="75" y="296"/>
                    <a:pt x="77" y="298"/>
                  </a:cubicBezTo>
                  <a:cubicBezTo>
                    <a:pt x="78" y="300"/>
                    <a:pt x="80" y="302"/>
                    <a:pt x="81" y="303"/>
                  </a:cubicBezTo>
                  <a:cubicBezTo>
                    <a:pt x="83" y="306"/>
                    <a:pt x="85" y="308"/>
                    <a:pt x="88" y="311"/>
                  </a:cubicBezTo>
                  <a:cubicBezTo>
                    <a:pt x="89" y="312"/>
                    <a:pt x="90" y="314"/>
                    <a:pt x="91" y="315"/>
                  </a:cubicBezTo>
                  <a:cubicBezTo>
                    <a:pt x="95" y="319"/>
                    <a:pt x="98" y="322"/>
                    <a:pt x="102" y="326"/>
                  </a:cubicBezTo>
                  <a:cubicBezTo>
                    <a:pt x="102" y="326"/>
                    <a:pt x="102" y="326"/>
                    <a:pt x="102" y="326"/>
                  </a:cubicBezTo>
                  <a:cubicBezTo>
                    <a:pt x="165" y="381"/>
                    <a:pt x="292" y="526"/>
                    <a:pt x="312" y="559"/>
                  </a:cubicBezTo>
                  <a:cubicBezTo>
                    <a:pt x="312" y="559"/>
                    <a:pt x="312" y="559"/>
                    <a:pt x="312" y="559"/>
                  </a:cubicBezTo>
                  <a:cubicBezTo>
                    <a:pt x="312" y="559"/>
                    <a:pt x="312" y="559"/>
                    <a:pt x="312" y="559"/>
                  </a:cubicBezTo>
                  <a:cubicBezTo>
                    <a:pt x="312" y="559"/>
                    <a:pt x="312" y="559"/>
                    <a:pt x="312" y="559"/>
                  </a:cubicBezTo>
                  <a:cubicBezTo>
                    <a:pt x="312" y="560"/>
                    <a:pt x="312" y="560"/>
                    <a:pt x="312" y="560"/>
                  </a:cubicBezTo>
                  <a:cubicBezTo>
                    <a:pt x="312" y="561"/>
                    <a:pt x="313" y="563"/>
                    <a:pt x="313" y="564"/>
                  </a:cubicBezTo>
                  <a:cubicBezTo>
                    <a:pt x="313" y="564"/>
                    <a:pt x="312" y="565"/>
                    <a:pt x="312" y="565"/>
                  </a:cubicBezTo>
                  <a:cubicBezTo>
                    <a:pt x="312" y="565"/>
                    <a:pt x="312" y="566"/>
                    <a:pt x="312" y="566"/>
                  </a:cubicBezTo>
                  <a:cubicBezTo>
                    <a:pt x="311" y="566"/>
                    <a:pt x="311" y="566"/>
                    <a:pt x="310" y="566"/>
                  </a:cubicBezTo>
                  <a:cubicBezTo>
                    <a:pt x="310" y="566"/>
                    <a:pt x="309" y="566"/>
                    <a:pt x="309" y="566"/>
                  </a:cubicBezTo>
                  <a:cubicBezTo>
                    <a:pt x="306" y="565"/>
                    <a:pt x="304" y="564"/>
                    <a:pt x="302" y="563"/>
                  </a:cubicBezTo>
                  <a:cubicBezTo>
                    <a:pt x="302" y="563"/>
                    <a:pt x="302" y="563"/>
                    <a:pt x="302" y="563"/>
                  </a:cubicBezTo>
                  <a:cubicBezTo>
                    <a:pt x="423" y="653"/>
                    <a:pt x="567" y="713"/>
                    <a:pt x="724" y="734"/>
                  </a:cubicBezTo>
                  <a:cubicBezTo>
                    <a:pt x="781" y="737"/>
                    <a:pt x="841" y="728"/>
                    <a:pt x="902" y="704"/>
                  </a:cubicBezTo>
                  <a:cubicBezTo>
                    <a:pt x="556" y="661"/>
                    <a:pt x="246" y="368"/>
                    <a:pt x="126" y="1"/>
                  </a:cubicBezTo>
                  <a:close/>
                </a:path>
              </a:pathLst>
            </a:custGeom>
            <a:gradFill>
              <a:gsLst>
                <a:gs pos="0">
                  <a:schemeClr val="bg1">
                    <a:lumMod val="75000"/>
                  </a:schemeClr>
                </a:gs>
                <a:gs pos="100000">
                  <a:schemeClr val="bg1">
                    <a:lumMod val="85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00" name="Freeform 123"/>
            <p:cNvSpPr/>
            <p:nvPr/>
          </p:nvSpPr>
          <p:spPr bwMode="auto">
            <a:xfrm>
              <a:off x="2690055" y="5464531"/>
              <a:ext cx="34925" cy="25400"/>
            </a:xfrm>
            <a:custGeom>
              <a:avLst/>
              <a:gdLst>
                <a:gd name="T0" fmla="*/ 13 w 14"/>
                <a:gd name="T1" fmla="*/ 10 h 10"/>
                <a:gd name="T2" fmla="*/ 0 w 14"/>
                <a:gd name="T3" fmla="*/ 0 h 10"/>
                <a:gd name="T4" fmla="*/ 14 w 14"/>
                <a:gd name="T5" fmla="*/ 10 h 10"/>
                <a:gd name="T6" fmla="*/ 13 w 14"/>
                <a:gd name="T7" fmla="*/ 10 h 10"/>
              </a:gdLst>
              <a:ahLst/>
              <a:cxnLst>
                <a:cxn ang="0">
                  <a:pos x="T0" y="T1"/>
                </a:cxn>
                <a:cxn ang="0">
                  <a:pos x="T2" y="T3"/>
                </a:cxn>
                <a:cxn ang="0">
                  <a:pos x="T4" y="T5"/>
                </a:cxn>
                <a:cxn ang="0">
                  <a:pos x="T6" y="T7"/>
                </a:cxn>
              </a:cxnLst>
              <a:rect l="0" t="0" r="r" b="b"/>
              <a:pathLst>
                <a:path w="14" h="10">
                  <a:moveTo>
                    <a:pt x="13" y="10"/>
                  </a:moveTo>
                  <a:cubicBezTo>
                    <a:pt x="10" y="8"/>
                    <a:pt x="6" y="5"/>
                    <a:pt x="0" y="0"/>
                  </a:cubicBezTo>
                  <a:cubicBezTo>
                    <a:pt x="7" y="6"/>
                    <a:pt x="11" y="8"/>
                    <a:pt x="14" y="10"/>
                  </a:cubicBezTo>
                  <a:cubicBezTo>
                    <a:pt x="14" y="10"/>
                    <a:pt x="13" y="10"/>
                    <a:pt x="13" y="1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01" name="Freeform 124"/>
            <p:cNvSpPr/>
            <p:nvPr/>
          </p:nvSpPr>
          <p:spPr bwMode="auto">
            <a:xfrm>
              <a:off x="2056643" y="4672368"/>
              <a:ext cx="11113"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5"/>
                    <a:pt x="2" y="3"/>
                    <a:pt x="0" y="0"/>
                  </a:cubicBezTo>
                  <a:cubicBezTo>
                    <a:pt x="2" y="3"/>
                    <a:pt x="3" y="5"/>
                    <a:pt x="4" y="7"/>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02" name="Freeform 125"/>
            <p:cNvSpPr/>
            <p:nvPr/>
          </p:nvSpPr>
          <p:spPr bwMode="auto">
            <a:xfrm>
              <a:off x="2080455" y="4710468"/>
              <a:ext cx="9525"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5"/>
                    <a:pt x="1" y="3"/>
                    <a:pt x="0" y="0"/>
                  </a:cubicBezTo>
                  <a:cubicBezTo>
                    <a:pt x="1" y="3"/>
                    <a:pt x="3" y="5"/>
                    <a:pt x="4" y="7"/>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03" name="Freeform 126"/>
            <p:cNvSpPr/>
            <p:nvPr/>
          </p:nvSpPr>
          <p:spPr bwMode="auto">
            <a:xfrm>
              <a:off x="2182055" y="4850168"/>
              <a:ext cx="7938" cy="9525"/>
            </a:xfrm>
            <a:custGeom>
              <a:avLst/>
              <a:gdLst>
                <a:gd name="T0" fmla="*/ 3 w 3"/>
                <a:gd name="T1" fmla="*/ 4 h 4"/>
                <a:gd name="T2" fmla="*/ 0 w 3"/>
                <a:gd name="T3" fmla="*/ 0 h 4"/>
                <a:gd name="T4" fmla="*/ 3 w 3"/>
                <a:gd name="T5" fmla="*/ 4 h 4"/>
              </a:gdLst>
              <a:ahLst/>
              <a:cxnLst>
                <a:cxn ang="0">
                  <a:pos x="T0" y="T1"/>
                </a:cxn>
                <a:cxn ang="0">
                  <a:pos x="T2" y="T3"/>
                </a:cxn>
                <a:cxn ang="0">
                  <a:pos x="T4" y="T5"/>
                </a:cxn>
              </a:cxnLst>
              <a:rect l="0" t="0" r="r" b="b"/>
              <a:pathLst>
                <a:path w="3" h="4">
                  <a:moveTo>
                    <a:pt x="3" y="4"/>
                  </a:moveTo>
                  <a:cubicBezTo>
                    <a:pt x="2" y="3"/>
                    <a:pt x="1" y="1"/>
                    <a:pt x="0" y="0"/>
                  </a:cubicBezTo>
                  <a:cubicBezTo>
                    <a:pt x="1" y="1"/>
                    <a:pt x="2" y="3"/>
                    <a:pt x="3" y="4"/>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04" name="Freeform 127"/>
            <p:cNvSpPr/>
            <p:nvPr/>
          </p:nvSpPr>
          <p:spPr bwMode="auto">
            <a:xfrm>
              <a:off x="2745618" y="5494693"/>
              <a:ext cx="4763" cy="3175"/>
            </a:xfrm>
            <a:custGeom>
              <a:avLst/>
              <a:gdLst>
                <a:gd name="T0" fmla="*/ 2 w 2"/>
                <a:gd name="T1" fmla="*/ 0 h 1"/>
                <a:gd name="T2" fmla="*/ 0 w 2"/>
                <a:gd name="T3" fmla="*/ 1 h 1"/>
                <a:gd name="T4" fmla="*/ 2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1" y="0"/>
                    <a:pt x="1" y="1"/>
                    <a:pt x="0" y="1"/>
                  </a:cubicBezTo>
                  <a:cubicBezTo>
                    <a:pt x="1" y="1"/>
                    <a:pt x="1" y="1"/>
                    <a:pt x="2" y="1"/>
                  </a:cubicBezTo>
                  <a:cubicBezTo>
                    <a:pt x="2" y="1"/>
                    <a:pt x="2" y="0"/>
                    <a:pt x="2"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05" name="Freeform 128"/>
            <p:cNvSpPr/>
            <p:nvPr/>
          </p:nvSpPr>
          <p:spPr bwMode="auto">
            <a:xfrm>
              <a:off x="2102680" y="4748568"/>
              <a:ext cx="11113" cy="14288"/>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4"/>
                    <a:pt x="1" y="2"/>
                    <a:pt x="0" y="0"/>
                  </a:cubicBezTo>
                  <a:cubicBezTo>
                    <a:pt x="1" y="2"/>
                    <a:pt x="3" y="4"/>
                    <a:pt x="4" y="6"/>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06" name="Freeform 129"/>
            <p:cNvSpPr/>
            <p:nvPr/>
          </p:nvSpPr>
          <p:spPr bwMode="auto">
            <a:xfrm>
              <a:off x="2153480" y="4816831"/>
              <a:ext cx="11113" cy="12700"/>
            </a:xfrm>
            <a:custGeom>
              <a:avLst/>
              <a:gdLst>
                <a:gd name="T0" fmla="*/ 4 w 4"/>
                <a:gd name="T1" fmla="*/ 5 h 5"/>
                <a:gd name="T2" fmla="*/ 0 w 4"/>
                <a:gd name="T3" fmla="*/ 0 h 5"/>
                <a:gd name="T4" fmla="*/ 4 w 4"/>
                <a:gd name="T5" fmla="*/ 5 h 5"/>
              </a:gdLst>
              <a:ahLst/>
              <a:cxnLst>
                <a:cxn ang="0">
                  <a:pos x="T0" y="T1"/>
                </a:cxn>
                <a:cxn ang="0">
                  <a:pos x="T2" y="T3"/>
                </a:cxn>
                <a:cxn ang="0">
                  <a:pos x="T4" y="T5"/>
                </a:cxn>
              </a:cxnLst>
              <a:rect l="0" t="0" r="r" b="b"/>
              <a:pathLst>
                <a:path w="4" h="5">
                  <a:moveTo>
                    <a:pt x="4" y="5"/>
                  </a:moveTo>
                  <a:cubicBezTo>
                    <a:pt x="3" y="4"/>
                    <a:pt x="1" y="2"/>
                    <a:pt x="0" y="0"/>
                  </a:cubicBezTo>
                  <a:cubicBezTo>
                    <a:pt x="1" y="2"/>
                    <a:pt x="3" y="4"/>
                    <a:pt x="4" y="5"/>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07" name="Freeform 130"/>
            <p:cNvSpPr/>
            <p:nvPr/>
          </p:nvSpPr>
          <p:spPr bwMode="auto">
            <a:xfrm>
              <a:off x="1988380" y="4508856"/>
              <a:ext cx="6350" cy="19050"/>
            </a:xfrm>
            <a:custGeom>
              <a:avLst/>
              <a:gdLst>
                <a:gd name="T0" fmla="*/ 2 w 2"/>
                <a:gd name="T1" fmla="*/ 7 h 7"/>
                <a:gd name="T2" fmla="*/ 0 w 2"/>
                <a:gd name="T3" fmla="*/ 0 h 7"/>
                <a:gd name="T4" fmla="*/ 2 w 2"/>
                <a:gd name="T5" fmla="*/ 7 h 7"/>
              </a:gdLst>
              <a:ahLst/>
              <a:cxnLst>
                <a:cxn ang="0">
                  <a:pos x="T0" y="T1"/>
                </a:cxn>
                <a:cxn ang="0">
                  <a:pos x="T2" y="T3"/>
                </a:cxn>
                <a:cxn ang="0">
                  <a:pos x="T4" y="T5"/>
                </a:cxn>
              </a:cxnLst>
              <a:rect l="0" t="0" r="r" b="b"/>
              <a:pathLst>
                <a:path w="2" h="7">
                  <a:moveTo>
                    <a:pt x="2" y="7"/>
                  </a:moveTo>
                  <a:cubicBezTo>
                    <a:pt x="1" y="5"/>
                    <a:pt x="1" y="2"/>
                    <a:pt x="0" y="0"/>
                  </a:cubicBezTo>
                  <a:cubicBezTo>
                    <a:pt x="1" y="2"/>
                    <a:pt x="1" y="5"/>
                    <a:pt x="2" y="7"/>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08" name="Freeform 131"/>
            <p:cNvSpPr/>
            <p:nvPr/>
          </p:nvSpPr>
          <p:spPr bwMode="auto">
            <a:xfrm>
              <a:off x="2004255" y="4554893"/>
              <a:ext cx="7938" cy="20638"/>
            </a:xfrm>
            <a:custGeom>
              <a:avLst/>
              <a:gdLst>
                <a:gd name="T0" fmla="*/ 3 w 3"/>
                <a:gd name="T1" fmla="*/ 8 h 8"/>
                <a:gd name="T2" fmla="*/ 0 w 3"/>
                <a:gd name="T3" fmla="*/ 0 h 8"/>
                <a:gd name="T4" fmla="*/ 3 w 3"/>
                <a:gd name="T5" fmla="*/ 8 h 8"/>
              </a:gdLst>
              <a:ahLst/>
              <a:cxnLst>
                <a:cxn ang="0">
                  <a:pos x="T0" y="T1"/>
                </a:cxn>
                <a:cxn ang="0">
                  <a:pos x="T2" y="T3"/>
                </a:cxn>
                <a:cxn ang="0">
                  <a:pos x="T4" y="T5"/>
                </a:cxn>
              </a:cxnLst>
              <a:rect l="0" t="0" r="r" b="b"/>
              <a:pathLst>
                <a:path w="3" h="8">
                  <a:moveTo>
                    <a:pt x="3" y="8"/>
                  </a:moveTo>
                  <a:cubicBezTo>
                    <a:pt x="2" y="5"/>
                    <a:pt x="1" y="2"/>
                    <a:pt x="0" y="0"/>
                  </a:cubicBezTo>
                  <a:cubicBezTo>
                    <a:pt x="1" y="2"/>
                    <a:pt x="2" y="5"/>
                    <a:pt x="3" y="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09" name="Freeform 132"/>
            <p:cNvSpPr/>
            <p:nvPr/>
          </p:nvSpPr>
          <p:spPr bwMode="auto">
            <a:xfrm>
              <a:off x="2721805" y="5489931"/>
              <a:ext cx="3175"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1" y="0"/>
                    <a:pt x="1" y="0"/>
                    <a:pt x="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10" name="Freeform 133"/>
            <p:cNvSpPr/>
            <p:nvPr/>
          </p:nvSpPr>
          <p:spPr bwMode="auto">
            <a:xfrm>
              <a:off x="1978855" y="44771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11" name="Freeform 134"/>
            <p:cNvSpPr/>
            <p:nvPr/>
          </p:nvSpPr>
          <p:spPr bwMode="auto">
            <a:xfrm>
              <a:off x="2020130" y="4592993"/>
              <a:ext cx="9525" cy="20638"/>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cubicBezTo>
                    <a:pt x="3" y="5"/>
                    <a:pt x="1" y="3"/>
                    <a:pt x="0" y="0"/>
                  </a:cubicBezTo>
                  <a:cubicBezTo>
                    <a:pt x="1" y="3"/>
                    <a:pt x="3" y="5"/>
                    <a:pt x="4" y="8"/>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12" name="Freeform 135"/>
            <p:cNvSpPr/>
            <p:nvPr/>
          </p:nvSpPr>
          <p:spPr bwMode="auto">
            <a:xfrm>
              <a:off x="2128080" y="4783493"/>
              <a:ext cx="11113" cy="15875"/>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4"/>
                    <a:pt x="1" y="2"/>
                    <a:pt x="0" y="0"/>
                  </a:cubicBezTo>
                  <a:cubicBezTo>
                    <a:pt x="1" y="2"/>
                    <a:pt x="3" y="4"/>
                    <a:pt x="4" y="6"/>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13" name="Freeform 136"/>
            <p:cNvSpPr/>
            <p:nvPr/>
          </p:nvSpPr>
          <p:spPr bwMode="auto">
            <a:xfrm>
              <a:off x="2037593" y="4634268"/>
              <a:ext cx="9525"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5"/>
                    <a:pt x="2" y="2"/>
                    <a:pt x="0" y="0"/>
                  </a:cubicBezTo>
                  <a:cubicBezTo>
                    <a:pt x="2" y="2"/>
                    <a:pt x="3" y="5"/>
                    <a:pt x="4" y="7"/>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14" name="Freeform 137"/>
            <p:cNvSpPr/>
            <p:nvPr/>
          </p:nvSpPr>
          <p:spPr bwMode="auto">
            <a:xfrm>
              <a:off x="3675893" y="5909031"/>
              <a:ext cx="41275" cy="7938"/>
            </a:xfrm>
            <a:custGeom>
              <a:avLst/>
              <a:gdLst>
                <a:gd name="T0" fmla="*/ 0 w 16"/>
                <a:gd name="T1" fmla="*/ 0 h 3"/>
                <a:gd name="T2" fmla="*/ 16 w 16"/>
                <a:gd name="T3" fmla="*/ 3 h 3"/>
                <a:gd name="T4" fmla="*/ 0 w 16"/>
                <a:gd name="T5" fmla="*/ 0 h 3"/>
              </a:gdLst>
              <a:ahLst/>
              <a:cxnLst>
                <a:cxn ang="0">
                  <a:pos x="T0" y="T1"/>
                </a:cxn>
                <a:cxn ang="0">
                  <a:pos x="T2" y="T3"/>
                </a:cxn>
                <a:cxn ang="0">
                  <a:pos x="T4" y="T5"/>
                </a:cxn>
              </a:cxnLst>
              <a:rect l="0" t="0" r="r" b="b"/>
              <a:pathLst>
                <a:path w="16" h="3">
                  <a:moveTo>
                    <a:pt x="0" y="0"/>
                  </a:moveTo>
                  <a:cubicBezTo>
                    <a:pt x="16" y="3"/>
                    <a:pt x="16" y="3"/>
                    <a:pt x="16" y="3"/>
                  </a:cubicBezTo>
                  <a:cubicBezTo>
                    <a:pt x="11" y="2"/>
                    <a:pt x="5" y="1"/>
                    <a:pt x="0" y="0"/>
                  </a:cubicBezTo>
                  <a:close/>
                </a:path>
              </a:pathLst>
            </a:custGeom>
            <a:solidFill>
              <a:srgbClr val="009944"/>
            </a:solidFill>
            <a:ln>
              <a:noFill/>
            </a:ln>
          </p:spPr>
          <p:txBody>
            <a:bodyPr vert="horz" wrap="square" lIns="91440" tIns="45720" rIns="91440" bIns="45720" numCol="1" anchor="t" anchorCtr="0" compatLnSpc="1"/>
            <a:lstStyle/>
            <a:p>
              <a:endParaRPr lang="zh-CN" altLang="en-US" sz="1200">
                <a:solidFill>
                  <a:prstClr val="black"/>
                </a:solidFill>
              </a:endParaRPr>
            </a:p>
          </p:txBody>
        </p:sp>
        <p:grpSp>
          <p:nvGrpSpPr>
            <p:cNvPr id="224" name="组合 107"/>
            <p:cNvGrpSpPr/>
            <p:nvPr/>
          </p:nvGrpSpPr>
          <p:grpSpPr>
            <a:xfrm>
              <a:off x="1951904" y="1322742"/>
              <a:ext cx="4454526" cy="2862263"/>
              <a:chOff x="8931204" y="1253712"/>
              <a:chExt cx="4454526" cy="2862263"/>
            </a:xfrm>
          </p:grpSpPr>
          <p:sp>
            <p:nvSpPr>
              <p:cNvPr id="1049115" name="Freeform 28"/>
              <p:cNvSpPr/>
              <p:nvPr/>
            </p:nvSpPr>
            <p:spPr bwMode="auto">
              <a:xfrm>
                <a:off x="10826679" y="36206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16" name="Freeform 50"/>
              <p:cNvSpPr/>
              <p:nvPr/>
            </p:nvSpPr>
            <p:spPr bwMode="auto">
              <a:xfrm>
                <a:off x="10301217" y="2337975"/>
                <a:ext cx="9525" cy="15875"/>
              </a:xfrm>
              <a:custGeom>
                <a:avLst/>
                <a:gdLst>
                  <a:gd name="T0" fmla="*/ 4 w 4"/>
                  <a:gd name="T1" fmla="*/ 6 h 6"/>
                  <a:gd name="T2" fmla="*/ 0 w 4"/>
                  <a:gd name="T3" fmla="*/ 0 h 6"/>
                  <a:gd name="T4" fmla="*/ 4 w 4"/>
                  <a:gd name="T5" fmla="*/ 6 h 6"/>
                </a:gdLst>
                <a:ahLst/>
                <a:cxnLst>
                  <a:cxn ang="0">
                    <a:pos x="T0" y="T1"/>
                  </a:cxn>
                  <a:cxn ang="0">
                    <a:pos x="T2" y="T3"/>
                  </a:cxn>
                  <a:cxn ang="0">
                    <a:pos x="T4" y="T5"/>
                  </a:cxn>
                </a:cxnLst>
                <a:rect l="0" t="0" r="r" b="b"/>
                <a:pathLst>
                  <a:path w="4" h="6">
                    <a:moveTo>
                      <a:pt x="4" y="6"/>
                    </a:moveTo>
                    <a:cubicBezTo>
                      <a:pt x="3" y="4"/>
                      <a:pt x="2" y="2"/>
                      <a:pt x="0" y="0"/>
                    </a:cubicBezTo>
                    <a:cubicBezTo>
                      <a:pt x="2" y="2"/>
                      <a:pt x="3" y="4"/>
                      <a:pt x="4" y="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17" name="Freeform 51"/>
              <p:cNvSpPr/>
              <p:nvPr/>
            </p:nvSpPr>
            <p:spPr bwMode="auto">
              <a:xfrm>
                <a:off x="9255054" y="1888712"/>
                <a:ext cx="203200" cy="127000"/>
              </a:xfrm>
              <a:custGeom>
                <a:avLst/>
                <a:gdLst>
                  <a:gd name="T0" fmla="*/ 80 w 80"/>
                  <a:gd name="T1" fmla="*/ 50 h 50"/>
                  <a:gd name="T2" fmla="*/ 0 w 80"/>
                  <a:gd name="T3" fmla="*/ 0 h 50"/>
                  <a:gd name="T4" fmla="*/ 80 w 80"/>
                  <a:gd name="T5" fmla="*/ 50 h 50"/>
                </a:gdLst>
                <a:ahLst/>
                <a:cxnLst>
                  <a:cxn ang="0">
                    <a:pos x="T0" y="T1"/>
                  </a:cxn>
                  <a:cxn ang="0">
                    <a:pos x="T2" y="T3"/>
                  </a:cxn>
                  <a:cxn ang="0">
                    <a:pos x="T4" y="T5"/>
                  </a:cxn>
                </a:cxnLst>
                <a:rect l="0" t="0" r="r" b="b"/>
                <a:pathLst>
                  <a:path w="80" h="50">
                    <a:moveTo>
                      <a:pt x="80" y="50"/>
                    </a:moveTo>
                    <a:cubicBezTo>
                      <a:pt x="54" y="42"/>
                      <a:pt x="27" y="25"/>
                      <a:pt x="0" y="0"/>
                    </a:cubicBezTo>
                    <a:cubicBezTo>
                      <a:pt x="29" y="28"/>
                      <a:pt x="56" y="43"/>
                      <a:pt x="80" y="5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18" name="Freeform 52"/>
              <p:cNvSpPr/>
              <p:nvPr/>
            </p:nvSpPr>
            <p:spPr bwMode="auto">
              <a:xfrm>
                <a:off x="9220129" y="1853787"/>
                <a:ext cx="20638" cy="19050"/>
              </a:xfrm>
              <a:custGeom>
                <a:avLst/>
                <a:gdLst>
                  <a:gd name="T0" fmla="*/ 8 w 8"/>
                  <a:gd name="T1" fmla="*/ 8 h 8"/>
                  <a:gd name="T2" fmla="*/ 0 w 8"/>
                  <a:gd name="T3" fmla="*/ 0 h 8"/>
                  <a:gd name="T4" fmla="*/ 8 w 8"/>
                  <a:gd name="T5" fmla="*/ 8 h 8"/>
                </a:gdLst>
                <a:ahLst/>
                <a:cxnLst>
                  <a:cxn ang="0">
                    <a:pos x="T0" y="T1"/>
                  </a:cxn>
                  <a:cxn ang="0">
                    <a:pos x="T2" y="T3"/>
                  </a:cxn>
                  <a:cxn ang="0">
                    <a:pos x="T4" y="T5"/>
                  </a:cxn>
                </a:cxnLst>
                <a:rect l="0" t="0" r="r" b="b"/>
                <a:pathLst>
                  <a:path w="8" h="8">
                    <a:moveTo>
                      <a:pt x="8" y="8"/>
                    </a:moveTo>
                    <a:cubicBezTo>
                      <a:pt x="5" y="5"/>
                      <a:pt x="3" y="2"/>
                      <a:pt x="0" y="0"/>
                    </a:cubicBezTo>
                    <a:cubicBezTo>
                      <a:pt x="3" y="2"/>
                      <a:pt x="5" y="5"/>
                      <a:pt x="8"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19" name="Freeform 53"/>
              <p:cNvSpPr/>
              <p:nvPr/>
            </p:nvSpPr>
            <p:spPr bwMode="auto">
              <a:xfrm>
                <a:off x="9534454" y="1896650"/>
                <a:ext cx="461963" cy="131763"/>
              </a:xfrm>
              <a:custGeom>
                <a:avLst/>
                <a:gdLst>
                  <a:gd name="T0" fmla="*/ 70 w 182"/>
                  <a:gd name="T1" fmla="*/ 24 h 52"/>
                  <a:gd name="T2" fmla="*/ 0 w 182"/>
                  <a:gd name="T3" fmla="*/ 51 h 52"/>
                  <a:gd name="T4" fmla="*/ 64 w 182"/>
                  <a:gd name="T5" fmla="*/ 31 h 52"/>
                  <a:gd name="T6" fmla="*/ 182 w 182"/>
                  <a:gd name="T7" fmla="*/ 42 h 52"/>
                  <a:gd name="T8" fmla="*/ 70 w 182"/>
                  <a:gd name="T9" fmla="*/ 24 h 52"/>
                </a:gdLst>
                <a:ahLst/>
                <a:cxnLst>
                  <a:cxn ang="0">
                    <a:pos x="T0" y="T1"/>
                  </a:cxn>
                  <a:cxn ang="0">
                    <a:pos x="T2" y="T3"/>
                  </a:cxn>
                  <a:cxn ang="0">
                    <a:pos x="T4" y="T5"/>
                  </a:cxn>
                  <a:cxn ang="0">
                    <a:pos x="T6" y="T7"/>
                  </a:cxn>
                  <a:cxn ang="0">
                    <a:pos x="T8" y="T9"/>
                  </a:cxn>
                </a:cxnLst>
                <a:rect l="0" t="0" r="r" b="b"/>
                <a:pathLst>
                  <a:path w="182" h="52">
                    <a:moveTo>
                      <a:pt x="70" y="24"/>
                    </a:moveTo>
                    <a:cubicBezTo>
                      <a:pt x="50" y="43"/>
                      <a:pt x="26" y="52"/>
                      <a:pt x="0" y="51"/>
                    </a:cubicBezTo>
                    <a:cubicBezTo>
                      <a:pt x="35" y="52"/>
                      <a:pt x="58" y="38"/>
                      <a:pt x="64" y="31"/>
                    </a:cubicBezTo>
                    <a:cubicBezTo>
                      <a:pt x="90" y="0"/>
                      <a:pt x="135" y="10"/>
                      <a:pt x="182" y="42"/>
                    </a:cubicBezTo>
                    <a:cubicBezTo>
                      <a:pt x="138" y="12"/>
                      <a:pt x="95" y="0"/>
                      <a:pt x="70" y="24"/>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20" name="Freeform 54"/>
              <p:cNvSpPr/>
              <p:nvPr/>
            </p:nvSpPr>
            <p:spPr bwMode="auto">
              <a:xfrm>
                <a:off x="10009117" y="2010950"/>
                <a:ext cx="26988" cy="20638"/>
              </a:xfrm>
              <a:custGeom>
                <a:avLst/>
                <a:gdLst>
                  <a:gd name="T0" fmla="*/ 11 w 11"/>
                  <a:gd name="T1" fmla="*/ 8 h 8"/>
                  <a:gd name="T2" fmla="*/ 0 w 11"/>
                  <a:gd name="T3" fmla="*/ 0 h 8"/>
                  <a:gd name="T4" fmla="*/ 11 w 11"/>
                  <a:gd name="T5" fmla="*/ 8 h 8"/>
                </a:gdLst>
                <a:ahLst/>
                <a:cxnLst>
                  <a:cxn ang="0">
                    <a:pos x="T0" y="T1"/>
                  </a:cxn>
                  <a:cxn ang="0">
                    <a:pos x="T2" y="T3"/>
                  </a:cxn>
                  <a:cxn ang="0">
                    <a:pos x="T4" y="T5"/>
                  </a:cxn>
                </a:cxnLst>
                <a:rect l="0" t="0" r="r" b="b"/>
                <a:pathLst>
                  <a:path w="11" h="8">
                    <a:moveTo>
                      <a:pt x="11" y="8"/>
                    </a:moveTo>
                    <a:cubicBezTo>
                      <a:pt x="7" y="6"/>
                      <a:pt x="4" y="3"/>
                      <a:pt x="0" y="0"/>
                    </a:cubicBezTo>
                    <a:cubicBezTo>
                      <a:pt x="4" y="3"/>
                      <a:pt x="7" y="6"/>
                      <a:pt x="11"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21" name="Freeform 55"/>
              <p:cNvSpPr/>
              <p:nvPr/>
            </p:nvSpPr>
            <p:spPr bwMode="auto">
              <a:xfrm>
                <a:off x="9461429" y="2015712"/>
                <a:ext cx="31750" cy="7938"/>
              </a:xfrm>
              <a:custGeom>
                <a:avLst/>
                <a:gdLst>
                  <a:gd name="T0" fmla="*/ 13 w 13"/>
                  <a:gd name="T1" fmla="*/ 3 h 3"/>
                  <a:gd name="T2" fmla="*/ 0 w 13"/>
                  <a:gd name="T3" fmla="*/ 0 h 3"/>
                  <a:gd name="T4" fmla="*/ 13 w 13"/>
                  <a:gd name="T5" fmla="*/ 3 h 3"/>
                </a:gdLst>
                <a:ahLst/>
                <a:cxnLst>
                  <a:cxn ang="0">
                    <a:pos x="T0" y="T1"/>
                  </a:cxn>
                  <a:cxn ang="0">
                    <a:pos x="T2" y="T3"/>
                  </a:cxn>
                  <a:cxn ang="0">
                    <a:pos x="T4" y="T5"/>
                  </a:cxn>
                </a:cxnLst>
                <a:rect l="0" t="0" r="r" b="b"/>
                <a:pathLst>
                  <a:path w="13" h="3">
                    <a:moveTo>
                      <a:pt x="13" y="3"/>
                    </a:moveTo>
                    <a:cubicBezTo>
                      <a:pt x="9" y="2"/>
                      <a:pt x="4" y="1"/>
                      <a:pt x="0" y="0"/>
                    </a:cubicBezTo>
                    <a:cubicBezTo>
                      <a:pt x="4" y="1"/>
                      <a:pt x="9" y="2"/>
                      <a:pt x="13"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22" name="Freeform 56"/>
              <p:cNvSpPr/>
              <p:nvPr/>
            </p:nvSpPr>
            <p:spPr bwMode="auto">
              <a:xfrm>
                <a:off x="9505879" y="2023650"/>
                <a:ext cx="20638" cy="1588"/>
              </a:xfrm>
              <a:custGeom>
                <a:avLst/>
                <a:gdLst>
                  <a:gd name="T0" fmla="*/ 8 w 8"/>
                  <a:gd name="T1" fmla="*/ 1 h 1"/>
                  <a:gd name="T2" fmla="*/ 0 w 8"/>
                  <a:gd name="T3" fmla="*/ 0 h 1"/>
                  <a:gd name="T4" fmla="*/ 8 w 8"/>
                  <a:gd name="T5" fmla="*/ 1 h 1"/>
                </a:gdLst>
                <a:ahLst/>
                <a:cxnLst>
                  <a:cxn ang="0">
                    <a:pos x="T0" y="T1"/>
                  </a:cxn>
                  <a:cxn ang="0">
                    <a:pos x="T2" y="T3"/>
                  </a:cxn>
                  <a:cxn ang="0">
                    <a:pos x="T4" y="T5"/>
                  </a:cxn>
                </a:cxnLst>
                <a:rect l="0" t="0" r="r" b="b"/>
                <a:pathLst>
                  <a:path w="8" h="1">
                    <a:moveTo>
                      <a:pt x="8" y="1"/>
                    </a:moveTo>
                    <a:cubicBezTo>
                      <a:pt x="6" y="1"/>
                      <a:pt x="3" y="1"/>
                      <a:pt x="0" y="0"/>
                    </a:cubicBezTo>
                    <a:cubicBezTo>
                      <a:pt x="3" y="1"/>
                      <a:pt x="6" y="1"/>
                      <a:pt x="8"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23" name="Freeform 58"/>
              <p:cNvSpPr/>
              <p:nvPr/>
            </p:nvSpPr>
            <p:spPr bwMode="auto">
              <a:xfrm>
                <a:off x="10386942" y="2671350"/>
                <a:ext cx="3175"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3"/>
                      <a:pt x="1" y="2"/>
                      <a:pt x="1" y="0"/>
                    </a:cubicBezTo>
                    <a:cubicBezTo>
                      <a:pt x="1" y="2"/>
                      <a:pt x="1" y="3"/>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24" name="Freeform 61"/>
              <p:cNvSpPr/>
              <p:nvPr/>
            </p:nvSpPr>
            <p:spPr bwMode="auto">
              <a:xfrm>
                <a:off x="10323442" y="2379250"/>
                <a:ext cx="76200" cy="279400"/>
              </a:xfrm>
              <a:custGeom>
                <a:avLst/>
                <a:gdLst>
                  <a:gd name="T0" fmla="*/ 0 w 30"/>
                  <a:gd name="T1" fmla="*/ 0 h 110"/>
                  <a:gd name="T2" fmla="*/ 20 w 30"/>
                  <a:gd name="T3" fmla="*/ 47 h 110"/>
                  <a:gd name="T4" fmla="*/ 27 w 30"/>
                  <a:gd name="T5" fmla="*/ 110 h 110"/>
                  <a:gd name="T6" fmla="*/ 28 w 30"/>
                  <a:gd name="T7" fmla="*/ 106 h 110"/>
                  <a:gd name="T8" fmla="*/ 0 w 30"/>
                  <a:gd name="T9" fmla="*/ 0 h 110"/>
                </a:gdLst>
                <a:ahLst/>
                <a:cxnLst>
                  <a:cxn ang="0">
                    <a:pos x="T0" y="T1"/>
                  </a:cxn>
                  <a:cxn ang="0">
                    <a:pos x="T2" y="T3"/>
                  </a:cxn>
                  <a:cxn ang="0">
                    <a:pos x="T4" y="T5"/>
                  </a:cxn>
                  <a:cxn ang="0">
                    <a:pos x="T6" y="T7"/>
                  </a:cxn>
                  <a:cxn ang="0">
                    <a:pos x="T8" y="T9"/>
                  </a:cxn>
                </a:cxnLst>
                <a:rect l="0" t="0" r="r" b="b"/>
                <a:pathLst>
                  <a:path w="30" h="110">
                    <a:moveTo>
                      <a:pt x="0" y="0"/>
                    </a:moveTo>
                    <a:cubicBezTo>
                      <a:pt x="8" y="16"/>
                      <a:pt x="15" y="31"/>
                      <a:pt x="20" y="47"/>
                    </a:cubicBezTo>
                    <a:cubicBezTo>
                      <a:pt x="27" y="71"/>
                      <a:pt x="29" y="92"/>
                      <a:pt x="27" y="110"/>
                    </a:cubicBezTo>
                    <a:cubicBezTo>
                      <a:pt x="27" y="109"/>
                      <a:pt x="28" y="108"/>
                      <a:pt x="28" y="106"/>
                    </a:cubicBezTo>
                    <a:cubicBezTo>
                      <a:pt x="30" y="74"/>
                      <a:pt x="20" y="37"/>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25" name="Freeform 62"/>
              <p:cNvSpPr/>
              <p:nvPr/>
            </p:nvSpPr>
            <p:spPr bwMode="auto">
              <a:xfrm>
                <a:off x="9410629" y="2249075"/>
                <a:ext cx="504825" cy="512763"/>
              </a:xfrm>
              <a:custGeom>
                <a:avLst/>
                <a:gdLst>
                  <a:gd name="T0" fmla="*/ 199 w 199"/>
                  <a:gd name="T1" fmla="*/ 143 h 202"/>
                  <a:gd name="T2" fmla="*/ 0 w 199"/>
                  <a:gd name="T3" fmla="*/ 202 h 202"/>
                  <a:gd name="T4" fmla="*/ 199 w 199"/>
                  <a:gd name="T5" fmla="*/ 143 h 202"/>
                </a:gdLst>
                <a:ahLst/>
                <a:cxnLst>
                  <a:cxn ang="0">
                    <a:pos x="T0" y="T1"/>
                  </a:cxn>
                  <a:cxn ang="0">
                    <a:pos x="T2" y="T3"/>
                  </a:cxn>
                  <a:cxn ang="0">
                    <a:pos x="T4" y="T5"/>
                  </a:cxn>
                </a:cxnLst>
                <a:rect l="0" t="0" r="r" b="b"/>
                <a:pathLst>
                  <a:path w="199" h="202">
                    <a:moveTo>
                      <a:pt x="199" y="143"/>
                    </a:moveTo>
                    <a:cubicBezTo>
                      <a:pt x="119" y="69"/>
                      <a:pt x="1" y="60"/>
                      <a:pt x="0" y="202"/>
                    </a:cubicBezTo>
                    <a:cubicBezTo>
                      <a:pt x="24" y="0"/>
                      <a:pt x="187" y="133"/>
                      <a:pt x="199" y="14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26" name="Freeform 69"/>
              <p:cNvSpPr/>
              <p:nvPr/>
            </p:nvSpPr>
            <p:spPr bwMode="auto">
              <a:xfrm>
                <a:off x="10390117" y="2658650"/>
                <a:ext cx="1588"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3"/>
                      <a:pt x="1" y="2"/>
                      <a:pt x="1" y="0"/>
                    </a:cubicBezTo>
                    <a:cubicBezTo>
                      <a:pt x="1" y="2"/>
                      <a:pt x="1" y="3"/>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27" name="Freeform 70"/>
              <p:cNvSpPr/>
              <p:nvPr/>
            </p:nvSpPr>
            <p:spPr bwMode="auto">
              <a:xfrm>
                <a:off x="9915454" y="2612612"/>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28" name="Freeform 71"/>
              <p:cNvSpPr/>
              <p:nvPr/>
            </p:nvSpPr>
            <p:spPr bwMode="auto">
              <a:xfrm>
                <a:off x="10036104" y="2031587"/>
                <a:ext cx="265113" cy="306388"/>
              </a:xfrm>
              <a:custGeom>
                <a:avLst/>
                <a:gdLst>
                  <a:gd name="T0" fmla="*/ 0 w 104"/>
                  <a:gd name="T1" fmla="*/ 0 h 121"/>
                  <a:gd name="T2" fmla="*/ 104 w 104"/>
                  <a:gd name="T3" fmla="*/ 121 h 121"/>
                  <a:gd name="T4" fmla="*/ 0 w 104"/>
                  <a:gd name="T5" fmla="*/ 0 h 121"/>
                </a:gdLst>
                <a:ahLst/>
                <a:cxnLst>
                  <a:cxn ang="0">
                    <a:pos x="T0" y="T1"/>
                  </a:cxn>
                  <a:cxn ang="0">
                    <a:pos x="T2" y="T3"/>
                  </a:cxn>
                  <a:cxn ang="0">
                    <a:pos x="T4" y="T5"/>
                  </a:cxn>
                </a:cxnLst>
                <a:rect l="0" t="0" r="r" b="b"/>
                <a:pathLst>
                  <a:path w="104" h="121">
                    <a:moveTo>
                      <a:pt x="0" y="0"/>
                    </a:moveTo>
                    <a:cubicBezTo>
                      <a:pt x="39" y="31"/>
                      <a:pt x="77" y="75"/>
                      <a:pt x="104" y="121"/>
                    </a:cubicBezTo>
                    <a:cubicBezTo>
                      <a:pt x="77" y="74"/>
                      <a:pt x="39" y="31"/>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29" name="Freeform 72"/>
              <p:cNvSpPr/>
              <p:nvPr/>
            </p:nvSpPr>
            <p:spPr bwMode="auto">
              <a:xfrm>
                <a:off x="9007404" y="1515650"/>
                <a:ext cx="212725" cy="338138"/>
              </a:xfrm>
              <a:custGeom>
                <a:avLst/>
                <a:gdLst>
                  <a:gd name="T0" fmla="*/ 0 w 84"/>
                  <a:gd name="T1" fmla="*/ 0 h 133"/>
                  <a:gd name="T2" fmla="*/ 68 w 84"/>
                  <a:gd name="T3" fmla="*/ 114 h 133"/>
                  <a:gd name="T4" fmla="*/ 84 w 84"/>
                  <a:gd name="T5" fmla="*/ 133 h 133"/>
                  <a:gd name="T6" fmla="*/ 68 w 84"/>
                  <a:gd name="T7" fmla="*/ 114 h 133"/>
                  <a:gd name="T8" fmla="*/ 0 w 84"/>
                  <a:gd name="T9" fmla="*/ 0 h 133"/>
                </a:gdLst>
                <a:ahLst/>
                <a:cxnLst>
                  <a:cxn ang="0">
                    <a:pos x="T0" y="T1"/>
                  </a:cxn>
                  <a:cxn ang="0">
                    <a:pos x="T2" y="T3"/>
                  </a:cxn>
                  <a:cxn ang="0">
                    <a:pos x="T4" y="T5"/>
                  </a:cxn>
                  <a:cxn ang="0">
                    <a:pos x="T6" y="T7"/>
                  </a:cxn>
                  <a:cxn ang="0">
                    <a:pos x="T8" y="T9"/>
                  </a:cxn>
                </a:cxnLst>
                <a:rect l="0" t="0" r="r" b="b"/>
                <a:pathLst>
                  <a:path w="84" h="133">
                    <a:moveTo>
                      <a:pt x="0" y="0"/>
                    </a:moveTo>
                    <a:cubicBezTo>
                      <a:pt x="25" y="30"/>
                      <a:pt x="47" y="68"/>
                      <a:pt x="68" y="114"/>
                    </a:cubicBezTo>
                    <a:cubicBezTo>
                      <a:pt x="73" y="120"/>
                      <a:pt x="79" y="127"/>
                      <a:pt x="84" y="133"/>
                    </a:cubicBezTo>
                    <a:cubicBezTo>
                      <a:pt x="79" y="127"/>
                      <a:pt x="73" y="120"/>
                      <a:pt x="68" y="114"/>
                    </a:cubicBezTo>
                    <a:cubicBezTo>
                      <a:pt x="47" y="68"/>
                      <a:pt x="25" y="3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30" name="Freeform 73"/>
              <p:cNvSpPr/>
              <p:nvPr/>
            </p:nvSpPr>
            <p:spPr bwMode="auto">
              <a:xfrm>
                <a:off x="9240767" y="1872837"/>
                <a:ext cx="14288" cy="15875"/>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2" y="2"/>
                      <a:pt x="4" y="4"/>
                      <a:pt x="6" y="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31" name="Freeform 74"/>
              <p:cNvSpPr/>
              <p:nvPr/>
            </p:nvSpPr>
            <p:spPr bwMode="auto">
              <a:xfrm>
                <a:off x="9915454" y="2615787"/>
                <a:ext cx="471488" cy="250825"/>
              </a:xfrm>
              <a:custGeom>
                <a:avLst/>
                <a:gdLst>
                  <a:gd name="T0" fmla="*/ 186 w 186"/>
                  <a:gd name="T1" fmla="*/ 27 h 99"/>
                  <a:gd name="T2" fmla="*/ 0 w 186"/>
                  <a:gd name="T3" fmla="*/ 0 h 99"/>
                  <a:gd name="T4" fmla="*/ 66 w 186"/>
                  <a:gd name="T5" fmla="*/ 52 h 99"/>
                  <a:gd name="T6" fmla="*/ 186 w 186"/>
                  <a:gd name="T7" fmla="*/ 27 h 99"/>
                </a:gdLst>
                <a:ahLst/>
                <a:cxnLst>
                  <a:cxn ang="0">
                    <a:pos x="T0" y="T1"/>
                  </a:cxn>
                  <a:cxn ang="0">
                    <a:pos x="T2" y="T3"/>
                  </a:cxn>
                  <a:cxn ang="0">
                    <a:pos x="T4" y="T5"/>
                  </a:cxn>
                  <a:cxn ang="0">
                    <a:pos x="T6" y="T7"/>
                  </a:cxn>
                </a:cxnLst>
                <a:rect l="0" t="0" r="r" b="b"/>
                <a:pathLst>
                  <a:path w="186" h="99">
                    <a:moveTo>
                      <a:pt x="186" y="27"/>
                    </a:moveTo>
                    <a:cubicBezTo>
                      <a:pt x="172" y="83"/>
                      <a:pt x="101" y="99"/>
                      <a:pt x="0" y="0"/>
                    </a:cubicBezTo>
                    <a:cubicBezTo>
                      <a:pt x="13" y="12"/>
                      <a:pt x="36" y="35"/>
                      <a:pt x="66" y="52"/>
                    </a:cubicBezTo>
                    <a:cubicBezTo>
                      <a:pt x="129" y="88"/>
                      <a:pt x="176" y="74"/>
                      <a:pt x="186" y="2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32" name="Freeform 75"/>
              <p:cNvSpPr/>
              <p:nvPr/>
            </p:nvSpPr>
            <p:spPr bwMode="auto">
              <a:xfrm>
                <a:off x="9493179" y="2023650"/>
                <a:ext cx="12700"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2" y="0"/>
                      <a:pt x="0" y="0"/>
                    </a:cubicBezTo>
                    <a:cubicBezTo>
                      <a:pt x="1" y="0"/>
                      <a:pt x="3" y="0"/>
                      <a:pt x="5"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33" name="Freeform 76"/>
              <p:cNvSpPr/>
              <p:nvPr/>
            </p:nvSpPr>
            <p:spPr bwMode="auto">
              <a:xfrm>
                <a:off x="9458254" y="2015712"/>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34" name="Freeform 77"/>
              <p:cNvSpPr/>
              <p:nvPr/>
            </p:nvSpPr>
            <p:spPr bwMode="auto">
              <a:xfrm>
                <a:off x="9526517" y="2025237"/>
                <a:ext cx="79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35" name="Freeform 78"/>
              <p:cNvSpPr/>
              <p:nvPr/>
            </p:nvSpPr>
            <p:spPr bwMode="auto">
              <a:xfrm>
                <a:off x="9996417" y="2003012"/>
                <a:ext cx="12700" cy="7938"/>
              </a:xfrm>
              <a:custGeom>
                <a:avLst/>
                <a:gdLst>
                  <a:gd name="T0" fmla="*/ 5 w 5"/>
                  <a:gd name="T1" fmla="*/ 3 h 3"/>
                  <a:gd name="T2" fmla="*/ 0 w 5"/>
                  <a:gd name="T3" fmla="*/ 0 h 3"/>
                  <a:gd name="T4" fmla="*/ 5 w 5"/>
                  <a:gd name="T5" fmla="*/ 3 h 3"/>
                </a:gdLst>
                <a:ahLst/>
                <a:cxnLst>
                  <a:cxn ang="0">
                    <a:pos x="T0" y="T1"/>
                  </a:cxn>
                  <a:cxn ang="0">
                    <a:pos x="T2" y="T3"/>
                  </a:cxn>
                  <a:cxn ang="0">
                    <a:pos x="T4" y="T5"/>
                  </a:cxn>
                </a:cxnLst>
                <a:rect l="0" t="0" r="r" b="b"/>
                <a:pathLst>
                  <a:path w="5" h="3">
                    <a:moveTo>
                      <a:pt x="5" y="3"/>
                    </a:moveTo>
                    <a:cubicBezTo>
                      <a:pt x="3" y="2"/>
                      <a:pt x="2" y="1"/>
                      <a:pt x="0" y="0"/>
                    </a:cubicBezTo>
                    <a:cubicBezTo>
                      <a:pt x="2" y="1"/>
                      <a:pt x="3" y="2"/>
                      <a:pt x="5"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36" name="Freeform 79"/>
              <p:cNvSpPr/>
              <p:nvPr/>
            </p:nvSpPr>
            <p:spPr bwMode="auto">
              <a:xfrm>
                <a:off x="10310742" y="2353850"/>
                <a:ext cx="12700" cy="25400"/>
              </a:xfrm>
              <a:custGeom>
                <a:avLst/>
                <a:gdLst>
                  <a:gd name="T0" fmla="*/ 5 w 5"/>
                  <a:gd name="T1" fmla="*/ 10 h 10"/>
                  <a:gd name="T2" fmla="*/ 0 w 5"/>
                  <a:gd name="T3" fmla="*/ 0 h 10"/>
                  <a:gd name="T4" fmla="*/ 5 w 5"/>
                  <a:gd name="T5" fmla="*/ 10 h 10"/>
                </a:gdLst>
                <a:ahLst/>
                <a:cxnLst>
                  <a:cxn ang="0">
                    <a:pos x="T0" y="T1"/>
                  </a:cxn>
                  <a:cxn ang="0">
                    <a:pos x="T2" y="T3"/>
                  </a:cxn>
                  <a:cxn ang="0">
                    <a:pos x="T4" y="T5"/>
                  </a:cxn>
                </a:cxnLst>
                <a:rect l="0" t="0" r="r" b="b"/>
                <a:pathLst>
                  <a:path w="5" h="10">
                    <a:moveTo>
                      <a:pt x="5" y="10"/>
                    </a:moveTo>
                    <a:cubicBezTo>
                      <a:pt x="4" y="7"/>
                      <a:pt x="2" y="4"/>
                      <a:pt x="0" y="0"/>
                    </a:cubicBezTo>
                    <a:cubicBezTo>
                      <a:pt x="2" y="4"/>
                      <a:pt x="4" y="7"/>
                      <a:pt x="5" y="1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37" name="Freeform 138"/>
              <p:cNvSpPr/>
              <p:nvPr/>
            </p:nvSpPr>
            <p:spPr bwMode="auto">
              <a:xfrm>
                <a:off x="10137704" y="1960150"/>
                <a:ext cx="28575" cy="12700"/>
              </a:xfrm>
              <a:custGeom>
                <a:avLst/>
                <a:gdLst>
                  <a:gd name="T0" fmla="*/ 11 w 11"/>
                  <a:gd name="T1" fmla="*/ 5 h 5"/>
                  <a:gd name="T2" fmla="*/ 0 w 11"/>
                  <a:gd name="T3" fmla="*/ 0 h 5"/>
                  <a:gd name="T4" fmla="*/ 11 w 11"/>
                  <a:gd name="T5" fmla="*/ 5 h 5"/>
                </a:gdLst>
                <a:ahLst/>
                <a:cxnLst>
                  <a:cxn ang="0">
                    <a:pos x="T0" y="T1"/>
                  </a:cxn>
                  <a:cxn ang="0">
                    <a:pos x="T2" y="T3"/>
                  </a:cxn>
                  <a:cxn ang="0">
                    <a:pos x="T4" y="T5"/>
                  </a:cxn>
                </a:cxnLst>
                <a:rect l="0" t="0" r="r" b="b"/>
                <a:pathLst>
                  <a:path w="11" h="5">
                    <a:moveTo>
                      <a:pt x="11" y="5"/>
                    </a:moveTo>
                    <a:cubicBezTo>
                      <a:pt x="7" y="3"/>
                      <a:pt x="4" y="1"/>
                      <a:pt x="0" y="0"/>
                    </a:cubicBezTo>
                    <a:cubicBezTo>
                      <a:pt x="4" y="1"/>
                      <a:pt x="7" y="3"/>
                      <a:pt x="11"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38" name="Freeform 139"/>
              <p:cNvSpPr/>
              <p:nvPr/>
            </p:nvSpPr>
            <p:spPr bwMode="auto">
              <a:xfrm>
                <a:off x="10093254" y="1944275"/>
                <a:ext cx="25400" cy="7938"/>
              </a:xfrm>
              <a:custGeom>
                <a:avLst/>
                <a:gdLst>
                  <a:gd name="T0" fmla="*/ 10 w 10"/>
                  <a:gd name="T1" fmla="*/ 3 h 3"/>
                  <a:gd name="T2" fmla="*/ 0 w 10"/>
                  <a:gd name="T3" fmla="*/ 0 h 3"/>
                  <a:gd name="T4" fmla="*/ 10 w 10"/>
                  <a:gd name="T5" fmla="*/ 3 h 3"/>
                </a:gdLst>
                <a:ahLst/>
                <a:cxnLst>
                  <a:cxn ang="0">
                    <a:pos x="T0" y="T1"/>
                  </a:cxn>
                  <a:cxn ang="0">
                    <a:pos x="T2" y="T3"/>
                  </a:cxn>
                  <a:cxn ang="0">
                    <a:pos x="T4" y="T5"/>
                  </a:cxn>
                </a:cxnLst>
                <a:rect l="0" t="0" r="r" b="b"/>
                <a:pathLst>
                  <a:path w="10" h="3">
                    <a:moveTo>
                      <a:pt x="10" y="3"/>
                    </a:moveTo>
                    <a:cubicBezTo>
                      <a:pt x="7" y="2"/>
                      <a:pt x="3" y="1"/>
                      <a:pt x="0" y="0"/>
                    </a:cubicBezTo>
                    <a:cubicBezTo>
                      <a:pt x="3" y="1"/>
                      <a:pt x="7" y="2"/>
                      <a:pt x="10"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39" name="Freeform 140"/>
              <p:cNvSpPr/>
              <p:nvPr/>
            </p:nvSpPr>
            <p:spPr bwMode="auto">
              <a:xfrm>
                <a:off x="9407454" y="2260187"/>
                <a:ext cx="22225" cy="1588"/>
              </a:xfrm>
              <a:custGeom>
                <a:avLst/>
                <a:gdLst>
                  <a:gd name="T0" fmla="*/ 9 w 9"/>
                  <a:gd name="T1" fmla="*/ 0 h 1"/>
                  <a:gd name="T2" fmla="*/ 0 w 9"/>
                  <a:gd name="T3" fmla="*/ 1 h 1"/>
                  <a:gd name="T4" fmla="*/ 9 w 9"/>
                  <a:gd name="T5" fmla="*/ 0 h 1"/>
                </a:gdLst>
                <a:ahLst/>
                <a:cxnLst>
                  <a:cxn ang="0">
                    <a:pos x="T0" y="T1"/>
                  </a:cxn>
                  <a:cxn ang="0">
                    <a:pos x="T2" y="T3"/>
                  </a:cxn>
                  <a:cxn ang="0">
                    <a:pos x="T4" y="T5"/>
                  </a:cxn>
                </a:cxnLst>
                <a:rect l="0" t="0" r="r" b="b"/>
                <a:pathLst>
                  <a:path w="9" h="1">
                    <a:moveTo>
                      <a:pt x="9" y="0"/>
                    </a:moveTo>
                    <a:cubicBezTo>
                      <a:pt x="5" y="1"/>
                      <a:pt x="2" y="1"/>
                      <a:pt x="0" y="1"/>
                    </a:cubicBezTo>
                    <a:cubicBezTo>
                      <a:pt x="2" y="1"/>
                      <a:pt x="5" y="1"/>
                      <a:pt x="9"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40" name="Freeform 141"/>
              <p:cNvSpPr/>
              <p:nvPr/>
            </p:nvSpPr>
            <p:spPr bwMode="auto">
              <a:xfrm>
                <a:off x="9899579" y="1949037"/>
                <a:ext cx="28575" cy="12700"/>
              </a:xfrm>
              <a:custGeom>
                <a:avLst/>
                <a:gdLst>
                  <a:gd name="T0" fmla="*/ 11 w 11"/>
                  <a:gd name="T1" fmla="*/ 0 h 5"/>
                  <a:gd name="T2" fmla="*/ 0 w 11"/>
                  <a:gd name="T3" fmla="*/ 5 h 5"/>
                  <a:gd name="T4" fmla="*/ 11 w 11"/>
                  <a:gd name="T5" fmla="*/ 0 h 5"/>
                </a:gdLst>
                <a:ahLst/>
                <a:cxnLst>
                  <a:cxn ang="0">
                    <a:pos x="T0" y="T1"/>
                  </a:cxn>
                  <a:cxn ang="0">
                    <a:pos x="T2" y="T3"/>
                  </a:cxn>
                  <a:cxn ang="0">
                    <a:pos x="T4" y="T5"/>
                  </a:cxn>
                </a:cxnLst>
                <a:rect l="0" t="0" r="r" b="b"/>
                <a:pathLst>
                  <a:path w="11" h="5">
                    <a:moveTo>
                      <a:pt x="11" y="0"/>
                    </a:moveTo>
                    <a:cubicBezTo>
                      <a:pt x="7" y="2"/>
                      <a:pt x="4" y="3"/>
                      <a:pt x="0" y="5"/>
                    </a:cubicBezTo>
                    <a:cubicBezTo>
                      <a:pt x="4" y="3"/>
                      <a:pt x="7" y="2"/>
                      <a:pt x="1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41" name="Freeform 142"/>
              <p:cNvSpPr/>
              <p:nvPr/>
            </p:nvSpPr>
            <p:spPr bwMode="auto">
              <a:xfrm>
                <a:off x="9818617" y="2795175"/>
                <a:ext cx="42863" cy="12700"/>
              </a:xfrm>
              <a:custGeom>
                <a:avLst/>
                <a:gdLst>
                  <a:gd name="T0" fmla="*/ 0 w 17"/>
                  <a:gd name="T1" fmla="*/ 5 h 5"/>
                  <a:gd name="T2" fmla="*/ 17 w 17"/>
                  <a:gd name="T3" fmla="*/ 0 h 5"/>
                  <a:gd name="T4" fmla="*/ 0 w 17"/>
                  <a:gd name="T5" fmla="*/ 5 h 5"/>
                </a:gdLst>
                <a:ahLst/>
                <a:cxnLst>
                  <a:cxn ang="0">
                    <a:pos x="T0" y="T1"/>
                  </a:cxn>
                  <a:cxn ang="0">
                    <a:pos x="T2" y="T3"/>
                  </a:cxn>
                  <a:cxn ang="0">
                    <a:pos x="T4" y="T5"/>
                  </a:cxn>
                </a:cxnLst>
                <a:rect l="0" t="0" r="r" b="b"/>
                <a:pathLst>
                  <a:path w="17" h="5">
                    <a:moveTo>
                      <a:pt x="0" y="5"/>
                    </a:moveTo>
                    <a:cubicBezTo>
                      <a:pt x="5" y="4"/>
                      <a:pt x="11" y="2"/>
                      <a:pt x="17" y="0"/>
                    </a:cubicBezTo>
                    <a:cubicBezTo>
                      <a:pt x="11" y="2"/>
                      <a:pt x="5" y="4"/>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42" name="Freeform 143"/>
              <p:cNvSpPr/>
              <p:nvPr/>
            </p:nvSpPr>
            <p:spPr bwMode="auto">
              <a:xfrm>
                <a:off x="9551917" y="2760250"/>
                <a:ext cx="46038" cy="26988"/>
              </a:xfrm>
              <a:custGeom>
                <a:avLst/>
                <a:gdLst>
                  <a:gd name="T0" fmla="*/ 0 w 18"/>
                  <a:gd name="T1" fmla="*/ 0 h 11"/>
                  <a:gd name="T2" fmla="*/ 18 w 18"/>
                  <a:gd name="T3" fmla="*/ 11 h 11"/>
                  <a:gd name="T4" fmla="*/ 0 w 18"/>
                  <a:gd name="T5" fmla="*/ 0 h 11"/>
                </a:gdLst>
                <a:ahLst/>
                <a:cxnLst>
                  <a:cxn ang="0">
                    <a:pos x="T0" y="T1"/>
                  </a:cxn>
                  <a:cxn ang="0">
                    <a:pos x="T2" y="T3"/>
                  </a:cxn>
                  <a:cxn ang="0">
                    <a:pos x="T4" y="T5"/>
                  </a:cxn>
                </a:cxnLst>
                <a:rect l="0" t="0" r="r" b="b"/>
                <a:pathLst>
                  <a:path w="18" h="11">
                    <a:moveTo>
                      <a:pt x="0" y="0"/>
                    </a:moveTo>
                    <a:cubicBezTo>
                      <a:pt x="6" y="4"/>
                      <a:pt x="12" y="8"/>
                      <a:pt x="18" y="11"/>
                    </a:cubicBezTo>
                    <a:cubicBezTo>
                      <a:pt x="12" y="8"/>
                      <a:pt x="6" y="4"/>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43" name="Freeform 144"/>
              <p:cNvSpPr/>
              <p:nvPr/>
            </p:nvSpPr>
            <p:spPr bwMode="auto">
              <a:xfrm>
                <a:off x="9950379" y="1936337"/>
                <a:ext cx="61913" cy="6350"/>
              </a:xfrm>
              <a:custGeom>
                <a:avLst/>
                <a:gdLst>
                  <a:gd name="T0" fmla="*/ 24 w 24"/>
                  <a:gd name="T1" fmla="*/ 0 h 2"/>
                  <a:gd name="T2" fmla="*/ 0 w 24"/>
                  <a:gd name="T3" fmla="*/ 2 h 2"/>
                  <a:gd name="T4" fmla="*/ 24 w 24"/>
                  <a:gd name="T5" fmla="*/ 0 h 2"/>
                </a:gdLst>
                <a:ahLst/>
                <a:cxnLst>
                  <a:cxn ang="0">
                    <a:pos x="T0" y="T1"/>
                  </a:cxn>
                  <a:cxn ang="0">
                    <a:pos x="T2" y="T3"/>
                  </a:cxn>
                  <a:cxn ang="0">
                    <a:pos x="T4" y="T5"/>
                  </a:cxn>
                </a:cxnLst>
                <a:rect l="0" t="0" r="r" b="b"/>
                <a:pathLst>
                  <a:path w="24" h="2">
                    <a:moveTo>
                      <a:pt x="24" y="0"/>
                    </a:moveTo>
                    <a:cubicBezTo>
                      <a:pt x="16" y="0"/>
                      <a:pt x="8" y="1"/>
                      <a:pt x="0" y="2"/>
                    </a:cubicBezTo>
                    <a:cubicBezTo>
                      <a:pt x="8" y="1"/>
                      <a:pt x="16" y="0"/>
                      <a:pt x="24"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44" name="Freeform 145"/>
              <p:cNvSpPr/>
              <p:nvPr/>
            </p:nvSpPr>
            <p:spPr bwMode="auto">
              <a:xfrm>
                <a:off x="9369354" y="2228437"/>
                <a:ext cx="0" cy="635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1"/>
                      <a:pt x="0" y="0"/>
                    </a:cubicBezTo>
                    <a:cubicBezTo>
                      <a:pt x="0" y="1"/>
                      <a:pt x="0" y="1"/>
                      <a:pt x="0" y="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45" name="Freeform 146"/>
              <p:cNvSpPr/>
              <p:nvPr/>
            </p:nvSpPr>
            <p:spPr bwMode="auto">
              <a:xfrm>
                <a:off x="10026579" y="1936337"/>
                <a:ext cx="47625" cy="6350"/>
              </a:xfrm>
              <a:custGeom>
                <a:avLst/>
                <a:gdLst>
                  <a:gd name="T0" fmla="*/ 0 w 19"/>
                  <a:gd name="T1" fmla="*/ 0 h 2"/>
                  <a:gd name="T2" fmla="*/ 19 w 19"/>
                  <a:gd name="T3" fmla="*/ 2 h 2"/>
                  <a:gd name="T4" fmla="*/ 0 w 19"/>
                  <a:gd name="T5" fmla="*/ 0 h 2"/>
                </a:gdLst>
                <a:ahLst/>
                <a:cxnLst>
                  <a:cxn ang="0">
                    <a:pos x="T0" y="T1"/>
                  </a:cxn>
                  <a:cxn ang="0">
                    <a:pos x="T2" y="T3"/>
                  </a:cxn>
                  <a:cxn ang="0">
                    <a:pos x="T4" y="T5"/>
                  </a:cxn>
                </a:cxnLst>
                <a:rect l="0" t="0" r="r" b="b"/>
                <a:pathLst>
                  <a:path w="19" h="2">
                    <a:moveTo>
                      <a:pt x="0" y="0"/>
                    </a:moveTo>
                    <a:cubicBezTo>
                      <a:pt x="7" y="0"/>
                      <a:pt x="13" y="1"/>
                      <a:pt x="19" y="2"/>
                    </a:cubicBezTo>
                    <a:cubicBezTo>
                      <a:pt x="13" y="1"/>
                      <a:pt x="7"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46" name="Freeform 147"/>
              <p:cNvSpPr/>
              <p:nvPr/>
            </p:nvSpPr>
            <p:spPr bwMode="auto">
              <a:xfrm>
                <a:off x="9602717" y="2790412"/>
                <a:ext cx="211138" cy="34925"/>
              </a:xfrm>
              <a:custGeom>
                <a:avLst/>
                <a:gdLst>
                  <a:gd name="T0" fmla="*/ 83 w 83"/>
                  <a:gd name="T1" fmla="*/ 8 h 14"/>
                  <a:gd name="T2" fmla="*/ 0 w 83"/>
                  <a:gd name="T3" fmla="*/ 0 h 14"/>
                  <a:gd name="T4" fmla="*/ 83 w 83"/>
                  <a:gd name="T5" fmla="*/ 8 h 14"/>
                </a:gdLst>
                <a:ahLst/>
                <a:cxnLst>
                  <a:cxn ang="0">
                    <a:pos x="T0" y="T1"/>
                  </a:cxn>
                  <a:cxn ang="0">
                    <a:pos x="T2" y="T3"/>
                  </a:cxn>
                  <a:cxn ang="0">
                    <a:pos x="T4" y="T5"/>
                  </a:cxn>
                </a:cxnLst>
                <a:rect l="0" t="0" r="r" b="b"/>
                <a:pathLst>
                  <a:path w="83" h="14">
                    <a:moveTo>
                      <a:pt x="83" y="8"/>
                    </a:moveTo>
                    <a:cubicBezTo>
                      <a:pt x="55" y="14"/>
                      <a:pt x="26" y="12"/>
                      <a:pt x="0" y="0"/>
                    </a:cubicBezTo>
                    <a:cubicBezTo>
                      <a:pt x="27" y="12"/>
                      <a:pt x="55" y="14"/>
                      <a:pt x="83"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47" name="Freeform 148"/>
              <p:cNvSpPr/>
              <p:nvPr/>
            </p:nvSpPr>
            <p:spPr bwMode="auto">
              <a:xfrm>
                <a:off x="9372529" y="2241137"/>
                <a:ext cx="31750" cy="20638"/>
              </a:xfrm>
              <a:custGeom>
                <a:avLst/>
                <a:gdLst>
                  <a:gd name="T0" fmla="*/ 0 w 13"/>
                  <a:gd name="T1" fmla="*/ 0 h 8"/>
                  <a:gd name="T2" fmla="*/ 13 w 13"/>
                  <a:gd name="T3" fmla="*/ 8 h 8"/>
                  <a:gd name="T4" fmla="*/ 0 w 13"/>
                  <a:gd name="T5" fmla="*/ 0 h 8"/>
                </a:gdLst>
                <a:ahLst/>
                <a:cxnLst>
                  <a:cxn ang="0">
                    <a:pos x="T0" y="T1"/>
                  </a:cxn>
                  <a:cxn ang="0">
                    <a:pos x="T2" y="T3"/>
                  </a:cxn>
                  <a:cxn ang="0">
                    <a:pos x="T4" y="T5"/>
                  </a:cxn>
                </a:cxnLst>
                <a:rect l="0" t="0" r="r" b="b"/>
                <a:pathLst>
                  <a:path w="13" h="8">
                    <a:moveTo>
                      <a:pt x="0" y="0"/>
                    </a:moveTo>
                    <a:cubicBezTo>
                      <a:pt x="3" y="5"/>
                      <a:pt x="7" y="7"/>
                      <a:pt x="13" y="8"/>
                    </a:cubicBezTo>
                    <a:cubicBezTo>
                      <a:pt x="7" y="7"/>
                      <a:pt x="3" y="4"/>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48" name="Freeform 149"/>
              <p:cNvSpPr/>
              <p:nvPr/>
            </p:nvSpPr>
            <p:spPr bwMode="auto">
              <a:xfrm>
                <a:off x="10175804" y="1980787"/>
                <a:ext cx="117475" cy="327025"/>
              </a:xfrm>
              <a:custGeom>
                <a:avLst/>
                <a:gdLst>
                  <a:gd name="T0" fmla="*/ 40 w 46"/>
                  <a:gd name="T1" fmla="*/ 71 h 129"/>
                  <a:gd name="T2" fmla="*/ 0 w 46"/>
                  <a:gd name="T3" fmla="*/ 0 h 129"/>
                  <a:gd name="T4" fmla="*/ 38 w 46"/>
                  <a:gd name="T5" fmla="*/ 129 h 129"/>
                  <a:gd name="T6" fmla="*/ 40 w 46"/>
                  <a:gd name="T7" fmla="*/ 71 h 129"/>
                </a:gdLst>
                <a:ahLst/>
                <a:cxnLst>
                  <a:cxn ang="0">
                    <a:pos x="T0" y="T1"/>
                  </a:cxn>
                  <a:cxn ang="0">
                    <a:pos x="T2" y="T3"/>
                  </a:cxn>
                  <a:cxn ang="0">
                    <a:pos x="T4" y="T5"/>
                  </a:cxn>
                  <a:cxn ang="0">
                    <a:pos x="T6" y="T7"/>
                  </a:cxn>
                </a:cxnLst>
                <a:rect l="0" t="0" r="r" b="b"/>
                <a:pathLst>
                  <a:path w="46" h="129">
                    <a:moveTo>
                      <a:pt x="40" y="71"/>
                    </a:moveTo>
                    <a:cubicBezTo>
                      <a:pt x="36" y="49"/>
                      <a:pt x="27" y="19"/>
                      <a:pt x="0" y="0"/>
                    </a:cubicBezTo>
                    <a:cubicBezTo>
                      <a:pt x="46" y="33"/>
                      <a:pt x="41" y="105"/>
                      <a:pt x="38" y="129"/>
                    </a:cubicBezTo>
                    <a:cubicBezTo>
                      <a:pt x="42" y="110"/>
                      <a:pt x="43" y="90"/>
                      <a:pt x="40" y="7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49" name="Freeform 150"/>
              <p:cNvSpPr/>
              <p:nvPr/>
            </p:nvSpPr>
            <p:spPr bwMode="auto">
              <a:xfrm>
                <a:off x="13385729" y="3560350"/>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50" name="Freeform 151"/>
              <p:cNvSpPr/>
              <p:nvPr/>
            </p:nvSpPr>
            <p:spPr bwMode="auto">
              <a:xfrm>
                <a:off x="9894817" y="2780887"/>
                <a:ext cx="4763" cy="1588"/>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51" name="Freeform 152"/>
              <p:cNvSpPr/>
              <p:nvPr/>
            </p:nvSpPr>
            <p:spPr bwMode="auto">
              <a:xfrm>
                <a:off x="12861854" y="2277650"/>
                <a:ext cx="9525" cy="17463"/>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3" y="4"/>
                      <a:pt x="1" y="2"/>
                      <a:pt x="0" y="0"/>
                    </a:cubicBezTo>
                    <a:cubicBezTo>
                      <a:pt x="1" y="2"/>
                      <a:pt x="3" y="4"/>
                      <a:pt x="4" y="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52" name="Freeform 153"/>
              <p:cNvSpPr/>
              <p:nvPr/>
            </p:nvSpPr>
            <p:spPr bwMode="auto">
              <a:xfrm>
                <a:off x="11815692" y="1828387"/>
                <a:ext cx="203200" cy="127000"/>
              </a:xfrm>
              <a:custGeom>
                <a:avLst/>
                <a:gdLst>
                  <a:gd name="T0" fmla="*/ 80 w 80"/>
                  <a:gd name="T1" fmla="*/ 50 h 50"/>
                  <a:gd name="T2" fmla="*/ 0 w 80"/>
                  <a:gd name="T3" fmla="*/ 0 h 50"/>
                  <a:gd name="T4" fmla="*/ 80 w 80"/>
                  <a:gd name="T5" fmla="*/ 50 h 50"/>
                </a:gdLst>
                <a:ahLst/>
                <a:cxnLst>
                  <a:cxn ang="0">
                    <a:pos x="T0" y="T1"/>
                  </a:cxn>
                  <a:cxn ang="0">
                    <a:pos x="T2" y="T3"/>
                  </a:cxn>
                  <a:cxn ang="0">
                    <a:pos x="T4" y="T5"/>
                  </a:cxn>
                </a:cxnLst>
                <a:rect l="0" t="0" r="r" b="b"/>
                <a:pathLst>
                  <a:path w="80" h="50">
                    <a:moveTo>
                      <a:pt x="80" y="50"/>
                    </a:moveTo>
                    <a:cubicBezTo>
                      <a:pt x="54" y="42"/>
                      <a:pt x="26" y="25"/>
                      <a:pt x="0" y="0"/>
                    </a:cubicBezTo>
                    <a:cubicBezTo>
                      <a:pt x="29" y="28"/>
                      <a:pt x="56" y="43"/>
                      <a:pt x="80" y="5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53" name="Freeform 154"/>
              <p:cNvSpPr/>
              <p:nvPr/>
            </p:nvSpPr>
            <p:spPr bwMode="auto">
              <a:xfrm>
                <a:off x="11780767" y="1791875"/>
                <a:ext cx="19050" cy="20638"/>
              </a:xfrm>
              <a:custGeom>
                <a:avLst/>
                <a:gdLst>
                  <a:gd name="T0" fmla="*/ 8 w 8"/>
                  <a:gd name="T1" fmla="*/ 8 h 8"/>
                  <a:gd name="T2" fmla="*/ 0 w 8"/>
                  <a:gd name="T3" fmla="*/ 0 h 8"/>
                  <a:gd name="T4" fmla="*/ 8 w 8"/>
                  <a:gd name="T5" fmla="*/ 8 h 8"/>
                </a:gdLst>
                <a:ahLst/>
                <a:cxnLst>
                  <a:cxn ang="0">
                    <a:pos x="T0" y="T1"/>
                  </a:cxn>
                  <a:cxn ang="0">
                    <a:pos x="T2" y="T3"/>
                  </a:cxn>
                  <a:cxn ang="0">
                    <a:pos x="T4" y="T5"/>
                  </a:cxn>
                </a:cxnLst>
                <a:rect l="0" t="0" r="r" b="b"/>
                <a:pathLst>
                  <a:path w="8" h="8">
                    <a:moveTo>
                      <a:pt x="8" y="8"/>
                    </a:moveTo>
                    <a:cubicBezTo>
                      <a:pt x="5" y="5"/>
                      <a:pt x="2" y="3"/>
                      <a:pt x="0" y="0"/>
                    </a:cubicBezTo>
                    <a:cubicBezTo>
                      <a:pt x="3" y="3"/>
                      <a:pt x="5" y="5"/>
                      <a:pt x="8" y="8"/>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54" name="Freeform 155"/>
              <p:cNvSpPr/>
              <p:nvPr/>
            </p:nvSpPr>
            <p:spPr bwMode="auto">
              <a:xfrm>
                <a:off x="12095092" y="1834737"/>
                <a:ext cx="461963" cy="134938"/>
              </a:xfrm>
              <a:custGeom>
                <a:avLst/>
                <a:gdLst>
                  <a:gd name="T0" fmla="*/ 69 w 182"/>
                  <a:gd name="T1" fmla="*/ 25 h 53"/>
                  <a:gd name="T2" fmla="*/ 0 w 182"/>
                  <a:gd name="T3" fmla="*/ 52 h 53"/>
                  <a:gd name="T4" fmla="*/ 64 w 182"/>
                  <a:gd name="T5" fmla="*/ 31 h 53"/>
                  <a:gd name="T6" fmla="*/ 182 w 182"/>
                  <a:gd name="T7" fmla="*/ 42 h 53"/>
                  <a:gd name="T8" fmla="*/ 69 w 182"/>
                  <a:gd name="T9" fmla="*/ 25 h 53"/>
                </a:gdLst>
                <a:ahLst/>
                <a:cxnLst>
                  <a:cxn ang="0">
                    <a:pos x="T0" y="T1"/>
                  </a:cxn>
                  <a:cxn ang="0">
                    <a:pos x="T2" y="T3"/>
                  </a:cxn>
                  <a:cxn ang="0">
                    <a:pos x="T4" y="T5"/>
                  </a:cxn>
                  <a:cxn ang="0">
                    <a:pos x="T6" y="T7"/>
                  </a:cxn>
                  <a:cxn ang="0">
                    <a:pos x="T8" y="T9"/>
                  </a:cxn>
                </a:cxnLst>
                <a:rect l="0" t="0" r="r" b="b"/>
                <a:pathLst>
                  <a:path w="182" h="53">
                    <a:moveTo>
                      <a:pt x="69" y="25"/>
                    </a:moveTo>
                    <a:cubicBezTo>
                      <a:pt x="50" y="44"/>
                      <a:pt x="26" y="52"/>
                      <a:pt x="0" y="52"/>
                    </a:cubicBezTo>
                    <a:cubicBezTo>
                      <a:pt x="35" y="53"/>
                      <a:pt x="58" y="38"/>
                      <a:pt x="64" y="31"/>
                    </a:cubicBezTo>
                    <a:cubicBezTo>
                      <a:pt x="89" y="0"/>
                      <a:pt x="135" y="11"/>
                      <a:pt x="182" y="42"/>
                    </a:cubicBezTo>
                    <a:cubicBezTo>
                      <a:pt x="138" y="12"/>
                      <a:pt x="95" y="0"/>
                      <a:pt x="69" y="2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55" name="Freeform 156"/>
              <p:cNvSpPr/>
              <p:nvPr/>
            </p:nvSpPr>
            <p:spPr bwMode="auto">
              <a:xfrm>
                <a:off x="12569754" y="1949037"/>
                <a:ext cx="26988" cy="23813"/>
              </a:xfrm>
              <a:custGeom>
                <a:avLst/>
                <a:gdLst>
                  <a:gd name="T0" fmla="*/ 11 w 11"/>
                  <a:gd name="T1" fmla="*/ 9 h 9"/>
                  <a:gd name="T2" fmla="*/ 0 w 11"/>
                  <a:gd name="T3" fmla="*/ 0 h 9"/>
                  <a:gd name="T4" fmla="*/ 11 w 11"/>
                  <a:gd name="T5" fmla="*/ 9 h 9"/>
                </a:gdLst>
                <a:ahLst/>
                <a:cxnLst>
                  <a:cxn ang="0">
                    <a:pos x="T0" y="T1"/>
                  </a:cxn>
                  <a:cxn ang="0">
                    <a:pos x="T2" y="T3"/>
                  </a:cxn>
                  <a:cxn ang="0">
                    <a:pos x="T4" y="T5"/>
                  </a:cxn>
                </a:cxnLst>
                <a:rect l="0" t="0" r="r" b="b"/>
                <a:pathLst>
                  <a:path w="11" h="9">
                    <a:moveTo>
                      <a:pt x="11" y="9"/>
                    </a:moveTo>
                    <a:cubicBezTo>
                      <a:pt x="7" y="6"/>
                      <a:pt x="3" y="3"/>
                      <a:pt x="0" y="0"/>
                    </a:cubicBezTo>
                    <a:cubicBezTo>
                      <a:pt x="3" y="3"/>
                      <a:pt x="7" y="6"/>
                      <a:pt x="11" y="9"/>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56" name="Freeform 157"/>
              <p:cNvSpPr/>
              <p:nvPr/>
            </p:nvSpPr>
            <p:spPr bwMode="auto">
              <a:xfrm>
                <a:off x="12020479" y="1955387"/>
                <a:ext cx="33338" cy="6350"/>
              </a:xfrm>
              <a:custGeom>
                <a:avLst/>
                <a:gdLst>
                  <a:gd name="T0" fmla="*/ 13 w 13"/>
                  <a:gd name="T1" fmla="*/ 3 h 3"/>
                  <a:gd name="T2" fmla="*/ 0 w 13"/>
                  <a:gd name="T3" fmla="*/ 0 h 3"/>
                  <a:gd name="T4" fmla="*/ 13 w 13"/>
                  <a:gd name="T5" fmla="*/ 3 h 3"/>
                </a:gdLst>
                <a:ahLst/>
                <a:cxnLst>
                  <a:cxn ang="0">
                    <a:pos x="T0" y="T1"/>
                  </a:cxn>
                  <a:cxn ang="0">
                    <a:pos x="T2" y="T3"/>
                  </a:cxn>
                  <a:cxn ang="0">
                    <a:pos x="T4" y="T5"/>
                  </a:cxn>
                </a:cxnLst>
                <a:rect l="0" t="0" r="r" b="b"/>
                <a:pathLst>
                  <a:path w="13" h="3">
                    <a:moveTo>
                      <a:pt x="13" y="3"/>
                    </a:moveTo>
                    <a:cubicBezTo>
                      <a:pt x="8" y="2"/>
                      <a:pt x="4" y="1"/>
                      <a:pt x="0" y="0"/>
                    </a:cubicBezTo>
                    <a:cubicBezTo>
                      <a:pt x="4" y="1"/>
                      <a:pt x="9" y="2"/>
                      <a:pt x="13"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57" name="Freeform 158"/>
              <p:cNvSpPr/>
              <p:nvPr/>
            </p:nvSpPr>
            <p:spPr bwMode="auto">
              <a:xfrm>
                <a:off x="12066517" y="1964912"/>
                <a:ext cx="20638" cy="3175"/>
              </a:xfrm>
              <a:custGeom>
                <a:avLst/>
                <a:gdLst>
                  <a:gd name="T0" fmla="*/ 8 w 8"/>
                  <a:gd name="T1" fmla="*/ 1 h 1"/>
                  <a:gd name="T2" fmla="*/ 0 w 8"/>
                  <a:gd name="T3" fmla="*/ 0 h 1"/>
                  <a:gd name="T4" fmla="*/ 8 w 8"/>
                  <a:gd name="T5" fmla="*/ 1 h 1"/>
                </a:gdLst>
                <a:ahLst/>
                <a:cxnLst>
                  <a:cxn ang="0">
                    <a:pos x="T0" y="T1"/>
                  </a:cxn>
                  <a:cxn ang="0">
                    <a:pos x="T2" y="T3"/>
                  </a:cxn>
                  <a:cxn ang="0">
                    <a:pos x="T4" y="T5"/>
                  </a:cxn>
                </a:cxnLst>
                <a:rect l="0" t="0" r="r" b="b"/>
                <a:pathLst>
                  <a:path w="8" h="1">
                    <a:moveTo>
                      <a:pt x="8" y="1"/>
                    </a:moveTo>
                    <a:cubicBezTo>
                      <a:pt x="5" y="1"/>
                      <a:pt x="3" y="0"/>
                      <a:pt x="0" y="0"/>
                    </a:cubicBezTo>
                    <a:cubicBezTo>
                      <a:pt x="3" y="0"/>
                      <a:pt x="5" y="1"/>
                      <a:pt x="8"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58" name="Freeform 159"/>
              <p:cNvSpPr/>
              <p:nvPr/>
            </p:nvSpPr>
            <p:spPr bwMode="auto">
              <a:xfrm>
                <a:off x="12947579" y="2609437"/>
                <a:ext cx="1588"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4"/>
                      <a:pt x="1" y="2"/>
                      <a:pt x="1" y="0"/>
                    </a:cubicBezTo>
                    <a:cubicBezTo>
                      <a:pt x="1" y="2"/>
                      <a:pt x="1" y="4"/>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59" name="Freeform 160"/>
              <p:cNvSpPr/>
              <p:nvPr/>
            </p:nvSpPr>
            <p:spPr bwMode="auto">
              <a:xfrm>
                <a:off x="13303179" y="3979450"/>
                <a:ext cx="17463" cy="38100"/>
              </a:xfrm>
              <a:custGeom>
                <a:avLst/>
                <a:gdLst>
                  <a:gd name="T0" fmla="*/ 2 w 7"/>
                  <a:gd name="T1" fmla="*/ 2 h 15"/>
                  <a:gd name="T2" fmla="*/ 0 w 7"/>
                  <a:gd name="T3" fmla="*/ 0 h 15"/>
                  <a:gd name="T4" fmla="*/ 7 w 7"/>
                  <a:gd name="T5" fmla="*/ 15 h 15"/>
                  <a:gd name="T6" fmla="*/ 7 w 7"/>
                  <a:gd name="T7" fmla="*/ 15 h 15"/>
                  <a:gd name="T8" fmla="*/ 2 w 7"/>
                  <a:gd name="T9" fmla="*/ 2 h 15"/>
                </a:gdLst>
                <a:ahLst/>
                <a:cxnLst>
                  <a:cxn ang="0">
                    <a:pos x="T0" y="T1"/>
                  </a:cxn>
                  <a:cxn ang="0">
                    <a:pos x="T2" y="T3"/>
                  </a:cxn>
                  <a:cxn ang="0">
                    <a:pos x="T4" y="T5"/>
                  </a:cxn>
                  <a:cxn ang="0">
                    <a:pos x="T6" y="T7"/>
                  </a:cxn>
                  <a:cxn ang="0">
                    <a:pos x="T8" y="T9"/>
                  </a:cxn>
                </a:cxnLst>
                <a:rect l="0" t="0" r="r" b="b"/>
                <a:pathLst>
                  <a:path w="7" h="15">
                    <a:moveTo>
                      <a:pt x="2" y="2"/>
                    </a:moveTo>
                    <a:cubicBezTo>
                      <a:pt x="1" y="1"/>
                      <a:pt x="1" y="1"/>
                      <a:pt x="0" y="0"/>
                    </a:cubicBezTo>
                    <a:cubicBezTo>
                      <a:pt x="3" y="5"/>
                      <a:pt x="5" y="10"/>
                      <a:pt x="7" y="15"/>
                    </a:cubicBezTo>
                    <a:cubicBezTo>
                      <a:pt x="7" y="15"/>
                      <a:pt x="7" y="15"/>
                      <a:pt x="7" y="15"/>
                    </a:cubicBezTo>
                    <a:cubicBezTo>
                      <a:pt x="6" y="10"/>
                      <a:pt x="4" y="6"/>
                      <a:pt x="2" y="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60" name="Freeform 161"/>
              <p:cNvSpPr/>
              <p:nvPr/>
            </p:nvSpPr>
            <p:spPr bwMode="auto">
              <a:xfrm>
                <a:off x="9966254" y="1253712"/>
                <a:ext cx="1951038" cy="287338"/>
              </a:xfrm>
              <a:custGeom>
                <a:avLst/>
                <a:gdLst>
                  <a:gd name="T0" fmla="*/ 111 w 769"/>
                  <a:gd name="T1" fmla="*/ 76 h 113"/>
                  <a:gd name="T2" fmla="*/ 198 w 769"/>
                  <a:gd name="T3" fmla="*/ 37 h 113"/>
                  <a:gd name="T4" fmla="*/ 330 w 769"/>
                  <a:gd name="T5" fmla="*/ 17 h 113"/>
                  <a:gd name="T6" fmla="*/ 330 w 769"/>
                  <a:gd name="T7" fmla="*/ 22 h 113"/>
                  <a:gd name="T8" fmla="*/ 410 w 769"/>
                  <a:gd name="T9" fmla="*/ 32 h 113"/>
                  <a:gd name="T10" fmla="*/ 585 w 769"/>
                  <a:gd name="T11" fmla="*/ 33 h 113"/>
                  <a:gd name="T12" fmla="*/ 585 w 769"/>
                  <a:gd name="T13" fmla="*/ 33 h 113"/>
                  <a:gd name="T14" fmla="*/ 769 w 769"/>
                  <a:gd name="T15" fmla="*/ 61 h 113"/>
                  <a:gd name="T16" fmla="*/ 439 w 769"/>
                  <a:gd name="T17" fmla="*/ 0 h 113"/>
                  <a:gd name="T18" fmla="*/ 0 w 769"/>
                  <a:gd name="T19" fmla="*/ 113 h 113"/>
                  <a:gd name="T20" fmla="*/ 78 w 769"/>
                  <a:gd name="T21" fmla="*/ 85 h 113"/>
                  <a:gd name="T22" fmla="*/ 111 w 769"/>
                  <a:gd name="T23"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9" h="113">
                    <a:moveTo>
                      <a:pt x="111" y="76"/>
                    </a:moveTo>
                    <a:cubicBezTo>
                      <a:pt x="141" y="65"/>
                      <a:pt x="169" y="50"/>
                      <a:pt x="198" y="37"/>
                    </a:cubicBezTo>
                    <a:cubicBezTo>
                      <a:pt x="244" y="34"/>
                      <a:pt x="286" y="24"/>
                      <a:pt x="330" y="17"/>
                    </a:cubicBezTo>
                    <a:cubicBezTo>
                      <a:pt x="330" y="19"/>
                      <a:pt x="330" y="21"/>
                      <a:pt x="330" y="22"/>
                    </a:cubicBezTo>
                    <a:cubicBezTo>
                      <a:pt x="353" y="31"/>
                      <a:pt x="368" y="32"/>
                      <a:pt x="410" y="32"/>
                    </a:cubicBezTo>
                    <a:cubicBezTo>
                      <a:pt x="474" y="29"/>
                      <a:pt x="531" y="30"/>
                      <a:pt x="585" y="33"/>
                    </a:cubicBezTo>
                    <a:cubicBezTo>
                      <a:pt x="585" y="33"/>
                      <a:pt x="585" y="33"/>
                      <a:pt x="585" y="33"/>
                    </a:cubicBezTo>
                    <a:cubicBezTo>
                      <a:pt x="654" y="37"/>
                      <a:pt x="717" y="47"/>
                      <a:pt x="769" y="61"/>
                    </a:cubicBezTo>
                    <a:cubicBezTo>
                      <a:pt x="667" y="22"/>
                      <a:pt x="556" y="0"/>
                      <a:pt x="439" y="0"/>
                    </a:cubicBezTo>
                    <a:cubicBezTo>
                      <a:pt x="280" y="0"/>
                      <a:pt x="130" y="41"/>
                      <a:pt x="0" y="113"/>
                    </a:cubicBezTo>
                    <a:cubicBezTo>
                      <a:pt x="22" y="103"/>
                      <a:pt x="48" y="94"/>
                      <a:pt x="78" y="85"/>
                    </a:cubicBezTo>
                    <a:cubicBezTo>
                      <a:pt x="89" y="82"/>
                      <a:pt x="100" y="79"/>
                      <a:pt x="111" y="7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61" name="Freeform 162"/>
              <p:cNvSpPr/>
              <p:nvPr/>
            </p:nvSpPr>
            <p:spPr bwMode="auto">
              <a:xfrm>
                <a:off x="12884079" y="2317337"/>
                <a:ext cx="76200" cy="279400"/>
              </a:xfrm>
              <a:custGeom>
                <a:avLst/>
                <a:gdLst>
                  <a:gd name="T0" fmla="*/ 0 w 30"/>
                  <a:gd name="T1" fmla="*/ 0 h 110"/>
                  <a:gd name="T2" fmla="*/ 20 w 30"/>
                  <a:gd name="T3" fmla="*/ 47 h 110"/>
                  <a:gd name="T4" fmla="*/ 27 w 30"/>
                  <a:gd name="T5" fmla="*/ 110 h 110"/>
                  <a:gd name="T6" fmla="*/ 28 w 30"/>
                  <a:gd name="T7" fmla="*/ 107 h 110"/>
                  <a:gd name="T8" fmla="*/ 0 w 30"/>
                  <a:gd name="T9" fmla="*/ 0 h 110"/>
                </a:gdLst>
                <a:ahLst/>
                <a:cxnLst>
                  <a:cxn ang="0">
                    <a:pos x="T0" y="T1"/>
                  </a:cxn>
                  <a:cxn ang="0">
                    <a:pos x="T2" y="T3"/>
                  </a:cxn>
                  <a:cxn ang="0">
                    <a:pos x="T4" y="T5"/>
                  </a:cxn>
                  <a:cxn ang="0">
                    <a:pos x="T6" y="T7"/>
                  </a:cxn>
                  <a:cxn ang="0">
                    <a:pos x="T8" y="T9"/>
                  </a:cxn>
                </a:cxnLst>
                <a:rect l="0" t="0" r="r" b="b"/>
                <a:pathLst>
                  <a:path w="30" h="110">
                    <a:moveTo>
                      <a:pt x="0" y="0"/>
                    </a:moveTo>
                    <a:cubicBezTo>
                      <a:pt x="8" y="16"/>
                      <a:pt x="15" y="32"/>
                      <a:pt x="20" y="47"/>
                    </a:cubicBezTo>
                    <a:cubicBezTo>
                      <a:pt x="27" y="72"/>
                      <a:pt x="29" y="93"/>
                      <a:pt x="27" y="110"/>
                    </a:cubicBezTo>
                    <a:cubicBezTo>
                      <a:pt x="27" y="109"/>
                      <a:pt x="28" y="108"/>
                      <a:pt x="28" y="107"/>
                    </a:cubicBezTo>
                    <a:cubicBezTo>
                      <a:pt x="30" y="75"/>
                      <a:pt x="19" y="37"/>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62" name="Freeform 163"/>
              <p:cNvSpPr/>
              <p:nvPr/>
            </p:nvSpPr>
            <p:spPr bwMode="auto">
              <a:xfrm>
                <a:off x="11971267" y="2188750"/>
                <a:ext cx="501650" cy="515938"/>
              </a:xfrm>
              <a:custGeom>
                <a:avLst/>
                <a:gdLst>
                  <a:gd name="T0" fmla="*/ 198 w 198"/>
                  <a:gd name="T1" fmla="*/ 144 h 203"/>
                  <a:gd name="T2" fmla="*/ 0 w 198"/>
                  <a:gd name="T3" fmla="*/ 203 h 203"/>
                  <a:gd name="T4" fmla="*/ 198 w 198"/>
                  <a:gd name="T5" fmla="*/ 144 h 203"/>
                </a:gdLst>
                <a:ahLst/>
                <a:cxnLst>
                  <a:cxn ang="0">
                    <a:pos x="T0" y="T1"/>
                  </a:cxn>
                  <a:cxn ang="0">
                    <a:pos x="T2" y="T3"/>
                  </a:cxn>
                  <a:cxn ang="0">
                    <a:pos x="T4" y="T5"/>
                  </a:cxn>
                </a:cxnLst>
                <a:rect l="0" t="0" r="r" b="b"/>
                <a:pathLst>
                  <a:path w="198" h="203">
                    <a:moveTo>
                      <a:pt x="198" y="144"/>
                    </a:moveTo>
                    <a:cubicBezTo>
                      <a:pt x="119" y="69"/>
                      <a:pt x="1" y="61"/>
                      <a:pt x="0" y="203"/>
                    </a:cubicBezTo>
                    <a:cubicBezTo>
                      <a:pt x="24" y="0"/>
                      <a:pt x="187" y="133"/>
                      <a:pt x="198" y="144"/>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63" name="Freeform 164"/>
              <p:cNvSpPr/>
              <p:nvPr/>
            </p:nvSpPr>
            <p:spPr bwMode="auto">
              <a:xfrm>
                <a:off x="13287304" y="3966750"/>
                <a:ext cx="12700" cy="6350"/>
              </a:xfrm>
              <a:custGeom>
                <a:avLst/>
                <a:gdLst>
                  <a:gd name="T0" fmla="*/ 2 w 5"/>
                  <a:gd name="T1" fmla="*/ 0 h 3"/>
                  <a:gd name="T2" fmla="*/ 0 w 5"/>
                  <a:gd name="T3" fmla="*/ 0 h 3"/>
                  <a:gd name="T4" fmla="*/ 5 w 5"/>
                  <a:gd name="T5" fmla="*/ 3 h 3"/>
                  <a:gd name="T6" fmla="*/ 2 w 5"/>
                  <a:gd name="T7" fmla="*/ 0 h 3"/>
                </a:gdLst>
                <a:ahLst/>
                <a:cxnLst>
                  <a:cxn ang="0">
                    <a:pos x="T0" y="T1"/>
                  </a:cxn>
                  <a:cxn ang="0">
                    <a:pos x="T2" y="T3"/>
                  </a:cxn>
                  <a:cxn ang="0">
                    <a:pos x="T4" y="T5"/>
                  </a:cxn>
                  <a:cxn ang="0">
                    <a:pos x="T6" y="T7"/>
                  </a:cxn>
                </a:cxnLst>
                <a:rect l="0" t="0" r="r" b="b"/>
                <a:pathLst>
                  <a:path w="5" h="3">
                    <a:moveTo>
                      <a:pt x="2" y="0"/>
                    </a:moveTo>
                    <a:cubicBezTo>
                      <a:pt x="1" y="0"/>
                      <a:pt x="0" y="0"/>
                      <a:pt x="0" y="0"/>
                    </a:cubicBezTo>
                    <a:cubicBezTo>
                      <a:pt x="2" y="1"/>
                      <a:pt x="3" y="2"/>
                      <a:pt x="5" y="3"/>
                    </a:cubicBezTo>
                    <a:cubicBezTo>
                      <a:pt x="3" y="1"/>
                      <a:pt x="2" y="0"/>
                      <a:pt x="2"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64" name="Freeform 165"/>
              <p:cNvSpPr/>
              <p:nvPr/>
            </p:nvSpPr>
            <p:spPr bwMode="auto">
              <a:xfrm>
                <a:off x="11917292" y="1409287"/>
                <a:ext cx="1468438" cy="2151063"/>
              </a:xfrm>
              <a:custGeom>
                <a:avLst/>
                <a:gdLst>
                  <a:gd name="T0" fmla="*/ 579 w 579"/>
                  <a:gd name="T1" fmla="*/ 847 h 847"/>
                  <a:gd name="T2" fmla="*/ 578 w 579"/>
                  <a:gd name="T3" fmla="*/ 785 h 847"/>
                  <a:gd name="T4" fmla="*/ 555 w 579"/>
                  <a:gd name="T5" fmla="*/ 632 h 847"/>
                  <a:gd name="T6" fmla="*/ 507 w 579"/>
                  <a:gd name="T7" fmla="*/ 488 h 847"/>
                  <a:gd name="T8" fmla="*/ 438 w 579"/>
                  <a:gd name="T9" fmla="*/ 356 h 847"/>
                  <a:gd name="T10" fmla="*/ 347 w 579"/>
                  <a:gd name="T11" fmla="*/ 237 h 847"/>
                  <a:gd name="T12" fmla="*/ 238 w 579"/>
                  <a:gd name="T13" fmla="*/ 134 h 847"/>
                  <a:gd name="T14" fmla="*/ 108 w 579"/>
                  <a:gd name="T15" fmla="*/ 47 h 847"/>
                  <a:gd name="T16" fmla="*/ 53 w 579"/>
                  <a:gd name="T17" fmla="*/ 19 h 847"/>
                  <a:gd name="T18" fmla="*/ 6 w 579"/>
                  <a:gd name="T19" fmla="*/ 2 h 847"/>
                  <a:gd name="T20" fmla="*/ 0 w 579"/>
                  <a:gd name="T21" fmla="*/ 0 h 847"/>
                  <a:gd name="T22" fmla="*/ 579 w 579"/>
                  <a:gd name="T23" fmla="*/ 847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9" h="847">
                    <a:moveTo>
                      <a:pt x="579" y="847"/>
                    </a:moveTo>
                    <a:cubicBezTo>
                      <a:pt x="579" y="825"/>
                      <a:pt x="579" y="803"/>
                      <a:pt x="578" y="785"/>
                    </a:cubicBezTo>
                    <a:cubicBezTo>
                      <a:pt x="574" y="729"/>
                      <a:pt x="573" y="726"/>
                      <a:pt x="555" y="632"/>
                    </a:cubicBezTo>
                    <a:cubicBezTo>
                      <a:pt x="542" y="579"/>
                      <a:pt x="540" y="576"/>
                      <a:pt x="507" y="488"/>
                    </a:cubicBezTo>
                    <a:cubicBezTo>
                      <a:pt x="486" y="438"/>
                      <a:pt x="483" y="434"/>
                      <a:pt x="438" y="356"/>
                    </a:cubicBezTo>
                    <a:cubicBezTo>
                      <a:pt x="407" y="309"/>
                      <a:pt x="404" y="305"/>
                      <a:pt x="347" y="237"/>
                    </a:cubicBezTo>
                    <a:cubicBezTo>
                      <a:pt x="308" y="194"/>
                      <a:pt x="301" y="188"/>
                      <a:pt x="238" y="134"/>
                    </a:cubicBezTo>
                    <a:cubicBezTo>
                      <a:pt x="185" y="93"/>
                      <a:pt x="173" y="86"/>
                      <a:pt x="108" y="47"/>
                    </a:cubicBezTo>
                    <a:cubicBezTo>
                      <a:pt x="92" y="38"/>
                      <a:pt x="70" y="27"/>
                      <a:pt x="53" y="19"/>
                    </a:cubicBezTo>
                    <a:cubicBezTo>
                      <a:pt x="39" y="13"/>
                      <a:pt x="24" y="7"/>
                      <a:pt x="6" y="2"/>
                    </a:cubicBezTo>
                    <a:cubicBezTo>
                      <a:pt x="4" y="1"/>
                      <a:pt x="2" y="1"/>
                      <a:pt x="0" y="0"/>
                    </a:cubicBezTo>
                    <a:cubicBezTo>
                      <a:pt x="339" y="132"/>
                      <a:pt x="579" y="462"/>
                      <a:pt x="579" y="84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65" name="Freeform 166"/>
              <p:cNvSpPr/>
              <p:nvPr/>
            </p:nvSpPr>
            <p:spPr bwMode="auto">
              <a:xfrm>
                <a:off x="13341279" y="3561937"/>
                <a:ext cx="44450" cy="447675"/>
              </a:xfrm>
              <a:custGeom>
                <a:avLst/>
                <a:gdLst>
                  <a:gd name="T0" fmla="*/ 18 w 18"/>
                  <a:gd name="T1" fmla="*/ 52 h 176"/>
                  <a:gd name="T2" fmla="*/ 18 w 18"/>
                  <a:gd name="T3" fmla="*/ 0 h 176"/>
                  <a:gd name="T4" fmla="*/ 0 w 18"/>
                  <a:gd name="T5" fmla="*/ 176 h 176"/>
                  <a:gd name="T6" fmla="*/ 2 w 18"/>
                  <a:gd name="T7" fmla="*/ 176 h 176"/>
                  <a:gd name="T8" fmla="*/ 18 w 18"/>
                  <a:gd name="T9" fmla="*/ 52 h 176"/>
                </a:gdLst>
                <a:ahLst/>
                <a:cxnLst>
                  <a:cxn ang="0">
                    <a:pos x="T0" y="T1"/>
                  </a:cxn>
                  <a:cxn ang="0">
                    <a:pos x="T2" y="T3"/>
                  </a:cxn>
                  <a:cxn ang="0">
                    <a:pos x="T4" y="T5"/>
                  </a:cxn>
                  <a:cxn ang="0">
                    <a:pos x="T6" y="T7"/>
                  </a:cxn>
                  <a:cxn ang="0">
                    <a:pos x="T8" y="T9"/>
                  </a:cxn>
                </a:cxnLst>
                <a:rect l="0" t="0" r="r" b="b"/>
                <a:pathLst>
                  <a:path w="18" h="176">
                    <a:moveTo>
                      <a:pt x="18" y="52"/>
                    </a:moveTo>
                    <a:cubicBezTo>
                      <a:pt x="18" y="36"/>
                      <a:pt x="18" y="18"/>
                      <a:pt x="18" y="0"/>
                    </a:cubicBezTo>
                    <a:cubicBezTo>
                      <a:pt x="18" y="60"/>
                      <a:pt x="12" y="119"/>
                      <a:pt x="0" y="176"/>
                    </a:cubicBezTo>
                    <a:cubicBezTo>
                      <a:pt x="1" y="176"/>
                      <a:pt x="1" y="176"/>
                      <a:pt x="2" y="176"/>
                    </a:cubicBezTo>
                    <a:cubicBezTo>
                      <a:pt x="8" y="146"/>
                      <a:pt x="10" y="129"/>
                      <a:pt x="18" y="5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66" name="Freeform 167"/>
              <p:cNvSpPr/>
              <p:nvPr/>
            </p:nvSpPr>
            <p:spPr bwMode="auto">
              <a:xfrm>
                <a:off x="11450567" y="1337850"/>
                <a:ext cx="1935163" cy="2760663"/>
              </a:xfrm>
              <a:custGeom>
                <a:avLst/>
                <a:gdLst>
                  <a:gd name="T0" fmla="*/ 763 w 763"/>
                  <a:gd name="T1" fmla="*/ 876 h 1087"/>
                  <a:gd name="T2" fmla="*/ 763 w 763"/>
                  <a:gd name="T3" fmla="*/ 875 h 1087"/>
                  <a:gd name="T4" fmla="*/ 184 w 763"/>
                  <a:gd name="T5" fmla="*/ 28 h 1087"/>
                  <a:gd name="T6" fmla="*/ 0 w 763"/>
                  <a:gd name="T7" fmla="*/ 0 h 1087"/>
                  <a:gd name="T8" fmla="*/ 46 w 763"/>
                  <a:gd name="T9" fmla="*/ 46 h 1087"/>
                  <a:gd name="T10" fmla="*/ 114 w 763"/>
                  <a:gd name="T11" fmla="*/ 160 h 1087"/>
                  <a:gd name="T12" fmla="*/ 130 w 763"/>
                  <a:gd name="T13" fmla="*/ 179 h 1087"/>
                  <a:gd name="T14" fmla="*/ 138 w 763"/>
                  <a:gd name="T15" fmla="*/ 187 h 1087"/>
                  <a:gd name="T16" fmla="*/ 144 w 763"/>
                  <a:gd name="T17" fmla="*/ 193 h 1087"/>
                  <a:gd name="T18" fmla="*/ 224 w 763"/>
                  <a:gd name="T19" fmla="*/ 243 h 1087"/>
                  <a:gd name="T20" fmla="*/ 225 w 763"/>
                  <a:gd name="T21" fmla="*/ 243 h 1087"/>
                  <a:gd name="T22" fmla="*/ 238 w 763"/>
                  <a:gd name="T23" fmla="*/ 246 h 1087"/>
                  <a:gd name="T24" fmla="*/ 243 w 763"/>
                  <a:gd name="T25" fmla="*/ 247 h 1087"/>
                  <a:gd name="T26" fmla="*/ 251 w 763"/>
                  <a:gd name="T27" fmla="*/ 248 h 1087"/>
                  <a:gd name="T28" fmla="*/ 254 w 763"/>
                  <a:gd name="T29" fmla="*/ 248 h 1087"/>
                  <a:gd name="T30" fmla="*/ 323 w 763"/>
                  <a:gd name="T31" fmla="*/ 221 h 1087"/>
                  <a:gd name="T32" fmla="*/ 436 w 763"/>
                  <a:gd name="T33" fmla="*/ 238 h 1087"/>
                  <a:gd name="T34" fmla="*/ 441 w 763"/>
                  <a:gd name="T35" fmla="*/ 241 h 1087"/>
                  <a:gd name="T36" fmla="*/ 452 w 763"/>
                  <a:gd name="T37" fmla="*/ 250 h 1087"/>
                  <a:gd name="T38" fmla="*/ 556 w 763"/>
                  <a:gd name="T39" fmla="*/ 370 h 1087"/>
                  <a:gd name="T40" fmla="*/ 560 w 763"/>
                  <a:gd name="T41" fmla="*/ 377 h 1087"/>
                  <a:gd name="T42" fmla="*/ 565 w 763"/>
                  <a:gd name="T43" fmla="*/ 386 h 1087"/>
                  <a:gd name="T44" fmla="*/ 593 w 763"/>
                  <a:gd name="T45" fmla="*/ 493 h 1087"/>
                  <a:gd name="T46" fmla="*/ 592 w 763"/>
                  <a:gd name="T47" fmla="*/ 496 h 1087"/>
                  <a:gd name="T48" fmla="*/ 591 w 763"/>
                  <a:gd name="T49" fmla="*/ 501 h 1087"/>
                  <a:gd name="T50" fmla="*/ 590 w 763"/>
                  <a:gd name="T51" fmla="*/ 506 h 1087"/>
                  <a:gd name="T52" fmla="*/ 470 w 763"/>
                  <a:gd name="T53" fmla="*/ 531 h 1087"/>
                  <a:gd name="T54" fmla="*/ 404 w 763"/>
                  <a:gd name="T55" fmla="*/ 479 h 1087"/>
                  <a:gd name="T56" fmla="*/ 404 w 763"/>
                  <a:gd name="T57" fmla="*/ 479 h 1087"/>
                  <a:gd name="T58" fmla="*/ 403 w 763"/>
                  <a:gd name="T59" fmla="*/ 479 h 1087"/>
                  <a:gd name="T60" fmla="*/ 205 w 763"/>
                  <a:gd name="T61" fmla="*/ 538 h 1087"/>
                  <a:gd name="T62" fmla="*/ 211 w 763"/>
                  <a:gd name="T63" fmla="*/ 611 h 1087"/>
                  <a:gd name="T64" fmla="*/ 213 w 763"/>
                  <a:gd name="T65" fmla="*/ 877 h 1087"/>
                  <a:gd name="T66" fmla="*/ 497 w 763"/>
                  <a:gd name="T67" fmla="*/ 916 h 1087"/>
                  <a:gd name="T68" fmla="*/ 558 w 763"/>
                  <a:gd name="T69" fmla="*/ 1087 h 1087"/>
                  <a:gd name="T70" fmla="*/ 683 w 763"/>
                  <a:gd name="T71" fmla="*/ 1069 h 1087"/>
                  <a:gd name="T72" fmla="*/ 724 w 763"/>
                  <a:gd name="T73" fmla="*/ 1035 h 1087"/>
                  <a:gd name="T74" fmla="*/ 726 w 763"/>
                  <a:gd name="T75" fmla="*/ 1035 h 1087"/>
                  <a:gd name="T76" fmla="*/ 729 w 763"/>
                  <a:gd name="T77" fmla="*/ 1038 h 1087"/>
                  <a:gd name="T78" fmla="*/ 730 w 763"/>
                  <a:gd name="T79" fmla="*/ 1040 h 1087"/>
                  <a:gd name="T80" fmla="*/ 730 w 763"/>
                  <a:gd name="T81" fmla="*/ 1040 h 1087"/>
                  <a:gd name="T82" fmla="*/ 732 w 763"/>
                  <a:gd name="T83" fmla="*/ 1042 h 1087"/>
                  <a:gd name="T84" fmla="*/ 737 w 763"/>
                  <a:gd name="T85" fmla="*/ 1055 h 1087"/>
                  <a:gd name="T86" fmla="*/ 745 w 763"/>
                  <a:gd name="T87" fmla="*/ 1052 h 1087"/>
                  <a:gd name="T88" fmla="*/ 763 w 763"/>
                  <a:gd name="T89" fmla="*/ 876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3" h="1087">
                    <a:moveTo>
                      <a:pt x="763" y="876"/>
                    </a:moveTo>
                    <a:cubicBezTo>
                      <a:pt x="763" y="875"/>
                      <a:pt x="763" y="875"/>
                      <a:pt x="763" y="875"/>
                    </a:cubicBezTo>
                    <a:cubicBezTo>
                      <a:pt x="763" y="490"/>
                      <a:pt x="523" y="160"/>
                      <a:pt x="184" y="28"/>
                    </a:cubicBezTo>
                    <a:cubicBezTo>
                      <a:pt x="132" y="14"/>
                      <a:pt x="69" y="4"/>
                      <a:pt x="0" y="0"/>
                    </a:cubicBezTo>
                    <a:cubicBezTo>
                      <a:pt x="16" y="13"/>
                      <a:pt x="31" y="28"/>
                      <a:pt x="46" y="46"/>
                    </a:cubicBezTo>
                    <a:cubicBezTo>
                      <a:pt x="71" y="76"/>
                      <a:pt x="93" y="115"/>
                      <a:pt x="114" y="160"/>
                    </a:cubicBezTo>
                    <a:cubicBezTo>
                      <a:pt x="119" y="167"/>
                      <a:pt x="124" y="173"/>
                      <a:pt x="130" y="179"/>
                    </a:cubicBezTo>
                    <a:cubicBezTo>
                      <a:pt x="132" y="182"/>
                      <a:pt x="135" y="184"/>
                      <a:pt x="138" y="187"/>
                    </a:cubicBezTo>
                    <a:cubicBezTo>
                      <a:pt x="140" y="189"/>
                      <a:pt x="142" y="191"/>
                      <a:pt x="144" y="193"/>
                    </a:cubicBezTo>
                    <a:cubicBezTo>
                      <a:pt x="170" y="218"/>
                      <a:pt x="198" y="235"/>
                      <a:pt x="224" y="243"/>
                    </a:cubicBezTo>
                    <a:cubicBezTo>
                      <a:pt x="225" y="243"/>
                      <a:pt x="225" y="243"/>
                      <a:pt x="225" y="243"/>
                    </a:cubicBezTo>
                    <a:cubicBezTo>
                      <a:pt x="229" y="244"/>
                      <a:pt x="233" y="245"/>
                      <a:pt x="238" y="246"/>
                    </a:cubicBezTo>
                    <a:cubicBezTo>
                      <a:pt x="239" y="246"/>
                      <a:pt x="241" y="247"/>
                      <a:pt x="243" y="247"/>
                    </a:cubicBezTo>
                    <a:cubicBezTo>
                      <a:pt x="246" y="247"/>
                      <a:pt x="248" y="248"/>
                      <a:pt x="251" y="248"/>
                    </a:cubicBezTo>
                    <a:cubicBezTo>
                      <a:pt x="252" y="248"/>
                      <a:pt x="253" y="248"/>
                      <a:pt x="254" y="248"/>
                    </a:cubicBezTo>
                    <a:cubicBezTo>
                      <a:pt x="280" y="248"/>
                      <a:pt x="304" y="240"/>
                      <a:pt x="323" y="221"/>
                    </a:cubicBezTo>
                    <a:cubicBezTo>
                      <a:pt x="349" y="196"/>
                      <a:pt x="392" y="208"/>
                      <a:pt x="436" y="238"/>
                    </a:cubicBezTo>
                    <a:cubicBezTo>
                      <a:pt x="438" y="239"/>
                      <a:pt x="439" y="240"/>
                      <a:pt x="441" y="241"/>
                    </a:cubicBezTo>
                    <a:cubicBezTo>
                      <a:pt x="444" y="244"/>
                      <a:pt x="448" y="247"/>
                      <a:pt x="452" y="250"/>
                    </a:cubicBezTo>
                    <a:cubicBezTo>
                      <a:pt x="491" y="280"/>
                      <a:pt x="529" y="323"/>
                      <a:pt x="556" y="370"/>
                    </a:cubicBezTo>
                    <a:cubicBezTo>
                      <a:pt x="557" y="372"/>
                      <a:pt x="559" y="374"/>
                      <a:pt x="560" y="377"/>
                    </a:cubicBezTo>
                    <a:cubicBezTo>
                      <a:pt x="562" y="380"/>
                      <a:pt x="564" y="383"/>
                      <a:pt x="565" y="386"/>
                    </a:cubicBezTo>
                    <a:cubicBezTo>
                      <a:pt x="584" y="423"/>
                      <a:pt x="595" y="461"/>
                      <a:pt x="593" y="493"/>
                    </a:cubicBezTo>
                    <a:cubicBezTo>
                      <a:pt x="593" y="494"/>
                      <a:pt x="592" y="495"/>
                      <a:pt x="592" y="496"/>
                    </a:cubicBezTo>
                    <a:cubicBezTo>
                      <a:pt x="592" y="498"/>
                      <a:pt x="592" y="500"/>
                      <a:pt x="591" y="501"/>
                    </a:cubicBezTo>
                    <a:cubicBezTo>
                      <a:pt x="591" y="503"/>
                      <a:pt x="591" y="505"/>
                      <a:pt x="590" y="506"/>
                    </a:cubicBezTo>
                    <a:cubicBezTo>
                      <a:pt x="579" y="553"/>
                      <a:pt x="533" y="567"/>
                      <a:pt x="470" y="531"/>
                    </a:cubicBezTo>
                    <a:cubicBezTo>
                      <a:pt x="440" y="514"/>
                      <a:pt x="417" y="491"/>
                      <a:pt x="404" y="479"/>
                    </a:cubicBezTo>
                    <a:cubicBezTo>
                      <a:pt x="404" y="479"/>
                      <a:pt x="404" y="479"/>
                      <a:pt x="404" y="479"/>
                    </a:cubicBezTo>
                    <a:cubicBezTo>
                      <a:pt x="404" y="479"/>
                      <a:pt x="404" y="479"/>
                      <a:pt x="403" y="479"/>
                    </a:cubicBezTo>
                    <a:cubicBezTo>
                      <a:pt x="392" y="468"/>
                      <a:pt x="229" y="335"/>
                      <a:pt x="205" y="538"/>
                    </a:cubicBezTo>
                    <a:cubicBezTo>
                      <a:pt x="208" y="561"/>
                      <a:pt x="210" y="586"/>
                      <a:pt x="211" y="611"/>
                    </a:cubicBezTo>
                    <a:cubicBezTo>
                      <a:pt x="217" y="699"/>
                      <a:pt x="218" y="789"/>
                      <a:pt x="213" y="877"/>
                    </a:cubicBezTo>
                    <a:cubicBezTo>
                      <a:pt x="317" y="883"/>
                      <a:pt x="419" y="882"/>
                      <a:pt x="497" y="916"/>
                    </a:cubicBezTo>
                    <a:cubicBezTo>
                      <a:pt x="585" y="955"/>
                      <a:pt x="584" y="1029"/>
                      <a:pt x="558" y="1087"/>
                    </a:cubicBezTo>
                    <a:cubicBezTo>
                      <a:pt x="600" y="1084"/>
                      <a:pt x="641" y="1078"/>
                      <a:pt x="683" y="1069"/>
                    </a:cubicBezTo>
                    <a:cubicBezTo>
                      <a:pt x="699" y="1042"/>
                      <a:pt x="713" y="1032"/>
                      <a:pt x="724" y="1035"/>
                    </a:cubicBezTo>
                    <a:cubicBezTo>
                      <a:pt x="724" y="1035"/>
                      <a:pt x="725" y="1035"/>
                      <a:pt x="726" y="1035"/>
                    </a:cubicBezTo>
                    <a:cubicBezTo>
                      <a:pt x="726" y="1035"/>
                      <a:pt x="727" y="1036"/>
                      <a:pt x="729" y="1038"/>
                    </a:cubicBezTo>
                    <a:cubicBezTo>
                      <a:pt x="729" y="1039"/>
                      <a:pt x="730" y="1039"/>
                      <a:pt x="730" y="1040"/>
                    </a:cubicBezTo>
                    <a:cubicBezTo>
                      <a:pt x="730" y="1040"/>
                      <a:pt x="730" y="1040"/>
                      <a:pt x="730" y="1040"/>
                    </a:cubicBezTo>
                    <a:cubicBezTo>
                      <a:pt x="731" y="1041"/>
                      <a:pt x="731" y="1041"/>
                      <a:pt x="732" y="1042"/>
                    </a:cubicBezTo>
                    <a:cubicBezTo>
                      <a:pt x="734" y="1046"/>
                      <a:pt x="736" y="1050"/>
                      <a:pt x="737" y="1055"/>
                    </a:cubicBezTo>
                    <a:cubicBezTo>
                      <a:pt x="740" y="1054"/>
                      <a:pt x="743" y="1053"/>
                      <a:pt x="745" y="1052"/>
                    </a:cubicBezTo>
                    <a:cubicBezTo>
                      <a:pt x="757" y="995"/>
                      <a:pt x="763" y="936"/>
                      <a:pt x="763" y="87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67" name="Freeform 168"/>
              <p:cNvSpPr/>
              <p:nvPr/>
            </p:nvSpPr>
            <p:spPr bwMode="auto">
              <a:xfrm>
                <a:off x="9796392" y="1541050"/>
                <a:ext cx="169863" cy="101600"/>
              </a:xfrm>
              <a:custGeom>
                <a:avLst/>
                <a:gdLst>
                  <a:gd name="T0" fmla="*/ 67 w 67"/>
                  <a:gd name="T1" fmla="*/ 0 h 40"/>
                  <a:gd name="T2" fmla="*/ 38 w 67"/>
                  <a:gd name="T3" fmla="*/ 13 h 40"/>
                  <a:gd name="T4" fmla="*/ 37 w 67"/>
                  <a:gd name="T5" fmla="*/ 14 h 40"/>
                  <a:gd name="T6" fmla="*/ 0 w 67"/>
                  <a:gd name="T7" fmla="*/ 40 h 40"/>
                  <a:gd name="T8" fmla="*/ 67 w 67"/>
                  <a:gd name="T9" fmla="*/ 0 h 40"/>
                </a:gdLst>
                <a:ahLst/>
                <a:cxnLst>
                  <a:cxn ang="0">
                    <a:pos x="T0" y="T1"/>
                  </a:cxn>
                  <a:cxn ang="0">
                    <a:pos x="T2" y="T3"/>
                  </a:cxn>
                  <a:cxn ang="0">
                    <a:pos x="T4" y="T5"/>
                  </a:cxn>
                  <a:cxn ang="0">
                    <a:pos x="T6" y="T7"/>
                  </a:cxn>
                  <a:cxn ang="0">
                    <a:pos x="T8" y="T9"/>
                  </a:cxn>
                </a:cxnLst>
                <a:rect l="0" t="0" r="r" b="b"/>
                <a:pathLst>
                  <a:path w="67" h="40">
                    <a:moveTo>
                      <a:pt x="67" y="0"/>
                    </a:moveTo>
                    <a:cubicBezTo>
                      <a:pt x="56" y="4"/>
                      <a:pt x="47" y="9"/>
                      <a:pt x="38" y="13"/>
                    </a:cubicBezTo>
                    <a:cubicBezTo>
                      <a:pt x="37" y="14"/>
                      <a:pt x="37" y="14"/>
                      <a:pt x="37" y="14"/>
                    </a:cubicBezTo>
                    <a:cubicBezTo>
                      <a:pt x="24" y="23"/>
                      <a:pt x="12" y="31"/>
                      <a:pt x="0" y="40"/>
                    </a:cubicBezTo>
                    <a:cubicBezTo>
                      <a:pt x="22" y="26"/>
                      <a:pt x="44" y="13"/>
                      <a:pt x="67"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68" name="Freeform 169"/>
              <p:cNvSpPr/>
              <p:nvPr/>
            </p:nvSpPr>
            <p:spPr bwMode="auto">
              <a:xfrm>
                <a:off x="9234417" y="1296575"/>
                <a:ext cx="3722688" cy="2293938"/>
              </a:xfrm>
              <a:custGeom>
                <a:avLst/>
                <a:gdLst>
                  <a:gd name="T0" fmla="*/ 1083 w 1467"/>
                  <a:gd name="T1" fmla="*/ 893 h 903"/>
                  <a:gd name="T2" fmla="*/ 1084 w 1467"/>
                  <a:gd name="T3" fmla="*/ 627 h 903"/>
                  <a:gd name="T4" fmla="*/ 1276 w 1467"/>
                  <a:gd name="T5" fmla="*/ 495 h 903"/>
                  <a:gd name="T6" fmla="*/ 1277 w 1467"/>
                  <a:gd name="T7" fmla="*/ 495 h 903"/>
                  <a:gd name="T8" fmla="*/ 1464 w 1467"/>
                  <a:gd name="T9" fmla="*/ 517 h 903"/>
                  <a:gd name="T10" fmla="*/ 1458 w 1467"/>
                  <a:gd name="T11" fmla="*/ 449 h 903"/>
                  <a:gd name="T12" fmla="*/ 1433 w 1467"/>
                  <a:gd name="T13" fmla="*/ 393 h 903"/>
                  <a:gd name="T14" fmla="*/ 1325 w 1467"/>
                  <a:gd name="T15" fmla="*/ 266 h 903"/>
                  <a:gd name="T16" fmla="*/ 1309 w 1467"/>
                  <a:gd name="T17" fmla="*/ 254 h 903"/>
                  <a:gd name="T18" fmla="*/ 1127 w 1467"/>
                  <a:gd name="T19" fmla="*/ 264 h 903"/>
                  <a:gd name="T20" fmla="*/ 1116 w 1467"/>
                  <a:gd name="T21" fmla="*/ 263 h 903"/>
                  <a:gd name="T22" fmla="*/ 1098 w 1467"/>
                  <a:gd name="T23" fmla="*/ 259 h 903"/>
                  <a:gd name="T24" fmla="*/ 1017 w 1467"/>
                  <a:gd name="T25" fmla="*/ 209 h 903"/>
                  <a:gd name="T26" fmla="*/ 1003 w 1467"/>
                  <a:gd name="T27" fmla="*/ 195 h 903"/>
                  <a:gd name="T28" fmla="*/ 919 w 1467"/>
                  <a:gd name="T29" fmla="*/ 62 h 903"/>
                  <a:gd name="T30" fmla="*/ 873 w 1467"/>
                  <a:gd name="T31" fmla="*/ 16 h 903"/>
                  <a:gd name="T32" fmla="*/ 618 w 1467"/>
                  <a:gd name="T33" fmla="*/ 5 h 903"/>
                  <a:gd name="T34" fmla="*/ 486 w 1467"/>
                  <a:gd name="T35" fmla="*/ 20 h 903"/>
                  <a:gd name="T36" fmla="*/ 366 w 1467"/>
                  <a:gd name="T37" fmla="*/ 68 h 903"/>
                  <a:gd name="T38" fmla="*/ 221 w 1467"/>
                  <a:gd name="T39" fmla="*/ 136 h 903"/>
                  <a:gd name="T40" fmla="*/ 53 w 1467"/>
                  <a:gd name="T41" fmla="*/ 367 h 903"/>
                  <a:gd name="T42" fmla="*/ 54 w 1467"/>
                  <a:gd name="T43" fmla="*/ 372 h 903"/>
                  <a:gd name="T44" fmla="*/ 68 w 1467"/>
                  <a:gd name="T45" fmla="*/ 380 h 903"/>
                  <a:gd name="T46" fmla="*/ 91 w 1467"/>
                  <a:gd name="T47" fmla="*/ 375 h 903"/>
                  <a:gd name="T48" fmla="*/ 273 w 1467"/>
                  <a:gd name="T49" fmla="*/ 257 h 903"/>
                  <a:gd name="T50" fmla="*/ 282 w 1467"/>
                  <a:gd name="T51" fmla="*/ 254 h 903"/>
                  <a:gd name="T52" fmla="*/ 312 w 1467"/>
                  <a:gd name="T53" fmla="*/ 252 h 903"/>
                  <a:gd name="T54" fmla="*/ 338 w 1467"/>
                  <a:gd name="T55" fmla="*/ 255 h 903"/>
                  <a:gd name="T56" fmla="*/ 356 w 1467"/>
                  <a:gd name="T57" fmla="*/ 261 h 903"/>
                  <a:gd name="T58" fmla="*/ 371 w 1467"/>
                  <a:gd name="T59" fmla="*/ 269 h 903"/>
                  <a:gd name="T60" fmla="*/ 409 w 1467"/>
                  <a:gd name="T61" fmla="*/ 398 h 903"/>
                  <a:gd name="T62" fmla="*/ 262 w 1467"/>
                  <a:gd name="T63" fmla="*/ 584 h 903"/>
                  <a:gd name="T64" fmla="*/ 247 w 1467"/>
                  <a:gd name="T65" fmla="*/ 590 h 903"/>
                  <a:gd name="T66" fmla="*/ 228 w 1467"/>
                  <a:gd name="T67" fmla="*/ 596 h 903"/>
                  <a:gd name="T68" fmla="*/ 143 w 1467"/>
                  <a:gd name="T69" fmla="*/ 587 h 903"/>
                  <a:gd name="T70" fmla="*/ 125 w 1467"/>
                  <a:gd name="T71" fmla="*/ 576 h 903"/>
                  <a:gd name="T72" fmla="*/ 661 w 1467"/>
                  <a:gd name="T73" fmla="*/ 903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7" h="903">
                    <a:moveTo>
                      <a:pt x="1083" y="895"/>
                    </a:moveTo>
                    <a:cubicBezTo>
                      <a:pt x="1083" y="893"/>
                      <a:pt x="1083" y="893"/>
                      <a:pt x="1083" y="893"/>
                    </a:cubicBezTo>
                    <a:cubicBezTo>
                      <a:pt x="1086" y="893"/>
                      <a:pt x="1086" y="893"/>
                      <a:pt x="1086" y="893"/>
                    </a:cubicBezTo>
                    <a:cubicBezTo>
                      <a:pt x="1091" y="805"/>
                      <a:pt x="1090" y="715"/>
                      <a:pt x="1084" y="627"/>
                    </a:cubicBezTo>
                    <a:cubicBezTo>
                      <a:pt x="1083" y="602"/>
                      <a:pt x="1081" y="577"/>
                      <a:pt x="1078" y="554"/>
                    </a:cubicBezTo>
                    <a:cubicBezTo>
                      <a:pt x="1079" y="412"/>
                      <a:pt x="1197" y="420"/>
                      <a:pt x="1276" y="495"/>
                    </a:cubicBezTo>
                    <a:cubicBezTo>
                      <a:pt x="1277" y="495"/>
                      <a:pt x="1277" y="495"/>
                      <a:pt x="1277" y="495"/>
                    </a:cubicBezTo>
                    <a:cubicBezTo>
                      <a:pt x="1277" y="495"/>
                      <a:pt x="1277" y="495"/>
                      <a:pt x="1277" y="495"/>
                    </a:cubicBezTo>
                    <a:cubicBezTo>
                      <a:pt x="1378" y="594"/>
                      <a:pt x="1449" y="578"/>
                      <a:pt x="1463" y="522"/>
                    </a:cubicBezTo>
                    <a:cubicBezTo>
                      <a:pt x="1464" y="521"/>
                      <a:pt x="1464" y="519"/>
                      <a:pt x="1464" y="517"/>
                    </a:cubicBezTo>
                    <a:cubicBezTo>
                      <a:pt x="1465" y="516"/>
                      <a:pt x="1465" y="514"/>
                      <a:pt x="1465" y="512"/>
                    </a:cubicBezTo>
                    <a:cubicBezTo>
                      <a:pt x="1467" y="495"/>
                      <a:pt x="1465" y="474"/>
                      <a:pt x="1458" y="449"/>
                    </a:cubicBezTo>
                    <a:cubicBezTo>
                      <a:pt x="1453" y="434"/>
                      <a:pt x="1446" y="418"/>
                      <a:pt x="1438" y="402"/>
                    </a:cubicBezTo>
                    <a:cubicBezTo>
                      <a:pt x="1437" y="399"/>
                      <a:pt x="1435" y="396"/>
                      <a:pt x="1433" y="393"/>
                    </a:cubicBezTo>
                    <a:cubicBezTo>
                      <a:pt x="1432" y="390"/>
                      <a:pt x="1430" y="388"/>
                      <a:pt x="1429" y="386"/>
                    </a:cubicBezTo>
                    <a:cubicBezTo>
                      <a:pt x="1402" y="340"/>
                      <a:pt x="1364" y="296"/>
                      <a:pt x="1325" y="266"/>
                    </a:cubicBezTo>
                    <a:cubicBezTo>
                      <a:pt x="1321" y="263"/>
                      <a:pt x="1317" y="260"/>
                      <a:pt x="1314" y="257"/>
                    </a:cubicBezTo>
                    <a:cubicBezTo>
                      <a:pt x="1312" y="256"/>
                      <a:pt x="1311" y="255"/>
                      <a:pt x="1309" y="254"/>
                    </a:cubicBezTo>
                    <a:cubicBezTo>
                      <a:pt x="1262" y="223"/>
                      <a:pt x="1216" y="212"/>
                      <a:pt x="1191" y="243"/>
                    </a:cubicBezTo>
                    <a:cubicBezTo>
                      <a:pt x="1185" y="250"/>
                      <a:pt x="1162" y="265"/>
                      <a:pt x="1127" y="264"/>
                    </a:cubicBezTo>
                    <a:cubicBezTo>
                      <a:pt x="1126" y="264"/>
                      <a:pt x="1125" y="264"/>
                      <a:pt x="1124" y="264"/>
                    </a:cubicBezTo>
                    <a:cubicBezTo>
                      <a:pt x="1121" y="264"/>
                      <a:pt x="1119" y="263"/>
                      <a:pt x="1116" y="263"/>
                    </a:cubicBezTo>
                    <a:cubicBezTo>
                      <a:pt x="1114" y="263"/>
                      <a:pt x="1112" y="262"/>
                      <a:pt x="1111" y="262"/>
                    </a:cubicBezTo>
                    <a:cubicBezTo>
                      <a:pt x="1107" y="261"/>
                      <a:pt x="1102" y="260"/>
                      <a:pt x="1098" y="259"/>
                    </a:cubicBezTo>
                    <a:cubicBezTo>
                      <a:pt x="1098" y="259"/>
                      <a:pt x="1098" y="259"/>
                      <a:pt x="1097" y="259"/>
                    </a:cubicBezTo>
                    <a:cubicBezTo>
                      <a:pt x="1073" y="252"/>
                      <a:pt x="1046" y="237"/>
                      <a:pt x="1017" y="209"/>
                    </a:cubicBezTo>
                    <a:cubicBezTo>
                      <a:pt x="1015" y="207"/>
                      <a:pt x="1013" y="205"/>
                      <a:pt x="1011" y="203"/>
                    </a:cubicBezTo>
                    <a:cubicBezTo>
                      <a:pt x="1008" y="200"/>
                      <a:pt x="1006" y="198"/>
                      <a:pt x="1003" y="195"/>
                    </a:cubicBezTo>
                    <a:cubicBezTo>
                      <a:pt x="997" y="189"/>
                      <a:pt x="992" y="183"/>
                      <a:pt x="987" y="176"/>
                    </a:cubicBezTo>
                    <a:cubicBezTo>
                      <a:pt x="966" y="131"/>
                      <a:pt x="944" y="92"/>
                      <a:pt x="919" y="62"/>
                    </a:cubicBezTo>
                    <a:cubicBezTo>
                      <a:pt x="904" y="44"/>
                      <a:pt x="889" y="29"/>
                      <a:pt x="873" y="16"/>
                    </a:cubicBezTo>
                    <a:cubicBezTo>
                      <a:pt x="873" y="16"/>
                      <a:pt x="873" y="16"/>
                      <a:pt x="873" y="16"/>
                    </a:cubicBezTo>
                    <a:cubicBezTo>
                      <a:pt x="819" y="13"/>
                      <a:pt x="762" y="12"/>
                      <a:pt x="698" y="15"/>
                    </a:cubicBezTo>
                    <a:cubicBezTo>
                      <a:pt x="656" y="15"/>
                      <a:pt x="641" y="14"/>
                      <a:pt x="618" y="5"/>
                    </a:cubicBezTo>
                    <a:cubicBezTo>
                      <a:pt x="618" y="4"/>
                      <a:pt x="618" y="2"/>
                      <a:pt x="618" y="0"/>
                    </a:cubicBezTo>
                    <a:cubicBezTo>
                      <a:pt x="574" y="7"/>
                      <a:pt x="532" y="17"/>
                      <a:pt x="486" y="20"/>
                    </a:cubicBezTo>
                    <a:cubicBezTo>
                      <a:pt x="457" y="33"/>
                      <a:pt x="429" y="48"/>
                      <a:pt x="399" y="59"/>
                    </a:cubicBezTo>
                    <a:cubicBezTo>
                      <a:pt x="388" y="62"/>
                      <a:pt x="377" y="65"/>
                      <a:pt x="366" y="68"/>
                    </a:cubicBezTo>
                    <a:cubicBezTo>
                      <a:pt x="336" y="77"/>
                      <a:pt x="310" y="86"/>
                      <a:pt x="288" y="96"/>
                    </a:cubicBezTo>
                    <a:cubicBezTo>
                      <a:pt x="265" y="109"/>
                      <a:pt x="243" y="122"/>
                      <a:pt x="221" y="136"/>
                    </a:cubicBezTo>
                    <a:cubicBezTo>
                      <a:pt x="165" y="180"/>
                      <a:pt x="115" y="234"/>
                      <a:pt x="75" y="297"/>
                    </a:cubicBezTo>
                    <a:cubicBezTo>
                      <a:pt x="56" y="333"/>
                      <a:pt x="51" y="355"/>
                      <a:pt x="53" y="367"/>
                    </a:cubicBezTo>
                    <a:cubicBezTo>
                      <a:pt x="53" y="368"/>
                      <a:pt x="53" y="368"/>
                      <a:pt x="53" y="369"/>
                    </a:cubicBezTo>
                    <a:cubicBezTo>
                      <a:pt x="54" y="370"/>
                      <a:pt x="54" y="371"/>
                      <a:pt x="54" y="372"/>
                    </a:cubicBezTo>
                    <a:cubicBezTo>
                      <a:pt x="57" y="376"/>
                      <a:pt x="61" y="379"/>
                      <a:pt x="67" y="380"/>
                    </a:cubicBezTo>
                    <a:cubicBezTo>
                      <a:pt x="67" y="380"/>
                      <a:pt x="67" y="380"/>
                      <a:pt x="68" y="380"/>
                    </a:cubicBezTo>
                    <a:cubicBezTo>
                      <a:pt x="70" y="380"/>
                      <a:pt x="73" y="380"/>
                      <a:pt x="77" y="379"/>
                    </a:cubicBezTo>
                    <a:cubicBezTo>
                      <a:pt x="81" y="378"/>
                      <a:pt x="86" y="377"/>
                      <a:pt x="91" y="375"/>
                    </a:cubicBezTo>
                    <a:cubicBezTo>
                      <a:pt x="157" y="350"/>
                      <a:pt x="199" y="289"/>
                      <a:pt x="262" y="262"/>
                    </a:cubicBezTo>
                    <a:cubicBezTo>
                      <a:pt x="266" y="260"/>
                      <a:pt x="269" y="259"/>
                      <a:pt x="273" y="257"/>
                    </a:cubicBezTo>
                    <a:cubicBezTo>
                      <a:pt x="275" y="257"/>
                      <a:pt x="277" y="256"/>
                      <a:pt x="279" y="255"/>
                    </a:cubicBezTo>
                    <a:cubicBezTo>
                      <a:pt x="281" y="254"/>
                      <a:pt x="281" y="254"/>
                      <a:pt x="282" y="254"/>
                    </a:cubicBezTo>
                    <a:cubicBezTo>
                      <a:pt x="290" y="253"/>
                      <a:pt x="298" y="252"/>
                      <a:pt x="306" y="252"/>
                    </a:cubicBezTo>
                    <a:cubicBezTo>
                      <a:pt x="308" y="252"/>
                      <a:pt x="310" y="252"/>
                      <a:pt x="312" y="252"/>
                    </a:cubicBezTo>
                    <a:cubicBezTo>
                      <a:pt x="319" y="252"/>
                      <a:pt x="325" y="253"/>
                      <a:pt x="331" y="254"/>
                    </a:cubicBezTo>
                    <a:cubicBezTo>
                      <a:pt x="333" y="254"/>
                      <a:pt x="335" y="254"/>
                      <a:pt x="338" y="255"/>
                    </a:cubicBezTo>
                    <a:cubicBezTo>
                      <a:pt x="341" y="256"/>
                      <a:pt x="345" y="257"/>
                      <a:pt x="348" y="258"/>
                    </a:cubicBezTo>
                    <a:cubicBezTo>
                      <a:pt x="351" y="259"/>
                      <a:pt x="354" y="260"/>
                      <a:pt x="356" y="261"/>
                    </a:cubicBezTo>
                    <a:cubicBezTo>
                      <a:pt x="360" y="262"/>
                      <a:pt x="363" y="264"/>
                      <a:pt x="367" y="266"/>
                    </a:cubicBezTo>
                    <a:cubicBezTo>
                      <a:pt x="368" y="267"/>
                      <a:pt x="370" y="268"/>
                      <a:pt x="371" y="269"/>
                    </a:cubicBezTo>
                    <a:cubicBezTo>
                      <a:pt x="398" y="288"/>
                      <a:pt x="407" y="318"/>
                      <a:pt x="411" y="340"/>
                    </a:cubicBezTo>
                    <a:cubicBezTo>
                      <a:pt x="414" y="359"/>
                      <a:pt x="413" y="379"/>
                      <a:pt x="409" y="398"/>
                    </a:cubicBezTo>
                    <a:cubicBezTo>
                      <a:pt x="408" y="403"/>
                      <a:pt x="407" y="406"/>
                      <a:pt x="407" y="407"/>
                    </a:cubicBezTo>
                    <a:cubicBezTo>
                      <a:pt x="390" y="484"/>
                      <a:pt x="330" y="554"/>
                      <a:pt x="262" y="584"/>
                    </a:cubicBezTo>
                    <a:cubicBezTo>
                      <a:pt x="262" y="584"/>
                      <a:pt x="261" y="584"/>
                      <a:pt x="260" y="585"/>
                    </a:cubicBezTo>
                    <a:cubicBezTo>
                      <a:pt x="256" y="587"/>
                      <a:pt x="252" y="588"/>
                      <a:pt x="247" y="590"/>
                    </a:cubicBezTo>
                    <a:cubicBezTo>
                      <a:pt x="241" y="592"/>
                      <a:pt x="235" y="594"/>
                      <a:pt x="230" y="595"/>
                    </a:cubicBezTo>
                    <a:cubicBezTo>
                      <a:pt x="229" y="595"/>
                      <a:pt x="229" y="595"/>
                      <a:pt x="228" y="596"/>
                    </a:cubicBezTo>
                    <a:cubicBezTo>
                      <a:pt x="200" y="602"/>
                      <a:pt x="172" y="600"/>
                      <a:pt x="145" y="588"/>
                    </a:cubicBezTo>
                    <a:cubicBezTo>
                      <a:pt x="145" y="587"/>
                      <a:pt x="144" y="587"/>
                      <a:pt x="143" y="587"/>
                    </a:cubicBezTo>
                    <a:cubicBezTo>
                      <a:pt x="137" y="584"/>
                      <a:pt x="131" y="580"/>
                      <a:pt x="125" y="576"/>
                    </a:cubicBezTo>
                    <a:cubicBezTo>
                      <a:pt x="125" y="576"/>
                      <a:pt x="125" y="576"/>
                      <a:pt x="125" y="576"/>
                    </a:cubicBezTo>
                    <a:cubicBezTo>
                      <a:pt x="109" y="564"/>
                      <a:pt x="44" y="543"/>
                      <a:pt x="0" y="603"/>
                    </a:cubicBezTo>
                    <a:cubicBezTo>
                      <a:pt x="213" y="677"/>
                      <a:pt x="436" y="798"/>
                      <a:pt x="661" y="903"/>
                    </a:cubicBezTo>
                    <a:cubicBezTo>
                      <a:pt x="804" y="890"/>
                      <a:pt x="950" y="887"/>
                      <a:pt x="1083" y="89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69" name="Freeform 170"/>
              <p:cNvSpPr/>
              <p:nvPr/>
            </p:nvSpPr>
            <p:spPr bwMode="auto">
              <a:xfrm>
                <a:off x="12949167" y="2596737"/>
                <a:ext cx="3175" cy="12700"/>
              </a:xfrm>
              <a:custGeom>
                <a:avLst/>
                <a:gdLst>
                  <a:gd name="T0" fmla="*/ 0 w 1"/>
                  <a:gd name="T1" fmla="*/ 5 h 5"/>
                  <a:gd name="T2" fmla="*/ 1 w 1"/>
                  <a:gd name="T3" fmla="*/ 0 h 5"/>
                  <a:gd name="T4" fmla="*/ 0 w 1"/>
                  <a:gd name="T5" fmla="*/ 5 h 5"/>
                </a:gdLst>
                <a:ahLst/>
                <a:cxnLst>
                  <a:cxn ang="0">
                    <a:pos x="T0" y="T1"/>
                  </a:cxn>
                  <a:cxn ang="0">
                    <a:pos x="T2" y="T3"/>
                  </a:cxn>
                  <a:cxn ang="0">
                    <a:pos x="T4" y="T5"/>
                  </a:cxn>
                </a:cxnLst>
                <a:rect l="0" t="0" r="r" b="b"/>
                <a:pathLst>
                  <a:path w="1" h="5">
                    <a:moveTo>
                      <a:pt x="0" y="5"/>
                    </a:moveTo>
                    <a:cubicBezTo>
                      <a:pt x="1" y="4"/>
                      <a:pt x="1" y="2"/>
                      <a:pt x="1" y="0"/>
                    </a:cubicBezTo>
                    <a:cubicBezTo>
                      <a:pt x="1" y="2"/>
                      <a:pt x="1" y="4"/>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70" name="Freeform 171"/>
              <p:cNvSpPr/>
              <p:nvPr/>
            </p:nvSpPr>
            <p:spPr bwMode="auto">
              <a:xfrm>
                <a:off x="12472917" y="2553875"/>
                <a:ext cx="3175"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71" name="Freeform 172"/>
              <p:cNvSpPr/>
              <p:nvPr/>
            </p:nvSpPr>
            <p:spPr bwMode="auto">
              <a:xfrm>
                <a:off x="12596742" y="1972850"/>
                <a:ext cx="265113" cy="304800"/>
              </a:xfrm>
              <a:custGeom>
                <a:avLst/>
                <a:gdLst>
                  <a:gd name="T0" fmla="*/ 0 w 104"/>
                  <a:gd name="T1" fmla="*/ 0 h 120"/>
                  <a:gd name="T2" fmla="*/ 104 w 104"/>
                  <a:gd name="T3" fmla="*/ 120 h 120"/>
                  <a:gd name="T4" fmla="*/ 0 w 104"/>
                  <a:gd name="T5" fmla="*/ 0 h 120"/>
                </a:gdLst>
                <a:ahLst/>
                <a:cxnLst>
                  <a:cxn ang="0">
                    <a:pos x="T0" y="T1"/>
                  </a:cxn>
                  <a:cxn ang="0">
                    <a:pos x="T2" y="T3"/>
                  </a:cxn>
                  <a:cxn ang="0">
                    <a:pos x="T4" y="T5"/>
                  </a:cxn>
                </a:cxnLst>
                <a:rect l="0" t="0" r="r" b="b"/>
                <a:pathLst>
                  <a:path w="104" h="120">
                    <a:moveTo>
                      <a:pt x="0" y="0"/>
                    </a:moveTo>
                    <a:cubicBezTo>
                      <a:pt x="39" y="30"/>
                      <a:pt x="77" y="74"/>
                      <a:pt x="104" y="120"/>
                    </a:cubicBezTo>
                    <a:cubicBezTo>
                      <a:pt x="77" y="73"/>
                      <a:pt x="39" y="3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72" name="Freeform 173"/>
              <p:cNvSpPr/>
              <p:nvPr/>
            </p:nvSpPr>
            <p:spPr bwMode="auto">
              <a:xfrm>
                <a:off x="11566454" y="1453737"/>
                <a:ext cx="214313" cy="338138"/>
              </a:xfrm>
              <a:custGeom>
                <a:avLst/>
                <a:gdLst>
                  <a:gd name="T0" fmla="*/ 0 w 84"/>
                  <a:gd name="T1" fmla="*/ 0 h 133"/>
                  <a:gd name="T2" fmla="*/ 68 w 84"/>
                  <a:gd name="T3" fmla="*/ 114 h 133"/>
                  <a:gd name="T4" fmla="*/ 84 w 84"/>
                  <a:gd name="T5" fmla="*/ 133 h 133"/>
                  <a:gd name="T6" fmla="*/ 68 w 84"/>
                  <a:gd name="T7" fmla="*/ 114 h 133"/>
                  <a:gd name="T8" fmla="*/ 0 w 84"/>
                  <a:gd name="T9" fmla="*/ 0 h 133"/>
                </a:gdLst>
                <a:ahLst/>
                <a:cxnLst>
                  <a:cxn ang="0">
                    <a:pos x="T0" y="T1"/>
                  </a:cxn>
                  <a:cxn ang="0">
                    <a:pos x="T2" y="T3"/>
                  </a:cxn>
                  <a:cxn ang="0">
                    <a:pos x="T4" y="T5"/>
                  </a:cxn>
                  <a:cxn ang="0">
                    <a:pos x="T6" y="T7"/>
                  </a:cxn>
                  <a:cxn ang="0">
                    <a:pos x="T8" y="T9"/>
                  </a:cxn>
                </a:cxnLst>
                <a:rect l="0" t="0" r="r" b="b"/>
                <a:pathLst>
                  <a:path w="84" h="133">
                    <a:moveTo>
                      <a:pt x="0" y="0"/>
                    </a:moveTo>
                    <a:cubicBezTo>
                      <a:pt x="25" y="30"/>
                      <a:pt x="47" y="69"/>
                      <a:pt x="68" y="114"/>
                    </a:cubicBezTo>
                    <a:cubicBezTo>
                      <a:pt x="73" y="121"/>
                      <a:pt x="78" y="127"/>
                      <a:pt x="84" y="133"/>
                    </a:cubicBezTo>
                    <a:cubicBezTo>
                      <a:pt x="78" y="127"/>
                      <a:pt x="73" y="121"/>
                      <a:pt x="68" y="114"/>
                    </a:cubicBezTo>
                    <a:cubicBezTo>
                      <a:pt x="47" y="69"/>
                      <a:pt x="25" y="3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73" name="Freeform 174"/>
              <p:cNvSpPr/>
              <p:nvPr/>
            </p:nvSpPr>
            <p:spPr bwMode="auto">
              <a:xfrm>
                <a:off x="11799817" y="1812512"/>
                <a:ext cx="15875" cy="15875"/>
              </a:xfrm>
              <a:custGeom>
                <a:avLst/>
                <a:gdLst>
                  <a:gd name="T0" fmla="*/ 6 w 6"/>
                  <a:gd name="T1" fmla="*/ 6 h 6"/>
                  <a:gd name="T2" fmla="*/ 0 w 6"/>
                  <a:gd name="T3" fmla="*/ 0 h 6"/>
                  <a:gd name="T4" fmla="*/ 6 w 6"/>
                  <a:gd name="T5" fmla="*/ 6 h 6"/>
                </a:gdLst>
                <a:ahLst/>
                <a:cxnLst>
                  <a:cxn ang="0">
                    <a:pos x="T0" y="T1"/>
                  </a:cxn>
                  <a:cxn ang="0">
                    <a:pos x="T2" y="T3"/>
                  </a:cxn>
                  <a:cxn ang="0">
                    <a:pos x="T4" y="T5"/>
                  </a:cxn>
                </a:cxnLst>
                <a:rect l="0" t="0" r="r" b="b"/>
                <a:pathLst>
                  <a:path w="6" h="6">
                    <a:moveTo>
                      <a:pt x="6" y="6"/>
                    </a:moveTo>
                    <a:cubicBezTo>
                      <a:pt x="4" y="4"/>
                      <a:pt x="2" y="2"/>
                      <a:pt x="0" y="0"/>
                    </a:cubicBezTo>
                    <a:cubicBezTo>
                      <a:pt x="2" y="2"/>
                      <a:pt x="4" y="4"/>
                      <a:pt x="6" y="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74" name="Freeform 175"/>
              <p:cNvSpPr/>
              <p:nvPr/>
            </p:nvSpPr>
            <p:spPr bwMode="auto">
              <a:xfrm>
                <a:off x="12734854" y="2653887"/>
                <a:ext cx="203200" cy="101600"/>
              </a:xfrm>
              <a:custGeom>
                <a:avLst/>
                <a:gdLst>
                  <a:gd name="T0" fmla="*/ 80 w 80"/>
                  <a:gd name="T1" fmla="*/ 0 h 40"/>
                  <a:gd name="T2" fmla="*/ 0 w 80"/>
                  <a:gd name="T3" fmla="*/ 28 h 40"/>
                  <a:gd name="T4" fmla="*/ 80 w 80"/>
                  <a:gd name="T5" fmla="*/ 0 h 40"/>
                </a:gdLst>
                <a:ahLst/>
                <a:cxnLst>
                  <a:cxn ang="0">
                    <a:pos x="T0" y="T1"/>
                  </a:cxn>
                  <a:cxn ang="0">
                    <a:pos x="T2" y="T3"/>
                  </a:cxn>
                  <a:cxn ang="0">
                    <a:pos x="T4" y="T5"/>
                  </a:cxn>
                </a:cxnLst>
                <a:rect l="0" t="0" r="r" b="b"/>
                <a:pathLst>
                  <a:path w="80" h="40">
                    <a:moveTo>
                      <a:pt x="80" y="0"/>
                    </a:moveTo>
                    <a:cubicBezTo>
                      <a:pt x="68" y="26"/>
                      <a:pt x="40" y="40"/>
                      <a:pt x="0" y="28"/>
                    </a:cubicBezTo>
                    <a:cubicBezTo>
                      <a:pt x="39" y="40"/>
                      <a:pt x="68" y="28"/>
                      <a:pt x="8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75" name="Freeform 176"/>
              <p:cNvSpPr/>
              <p:nvPr/>
            </p:nvSpPr>
            <p:spPr bwMode="auto">
              <a:xfrm>
                <a:off x="12938054" y="2622137"/>
                <a:ext cx="9525" cy="31750"/>
              </a:xfrm>
              <a:custGeom>
                <a:avLst/>
                <a:gdLst>
                  <a:gd name="T0" fmla="*/ 0 w 4"/>
                  <a:gd name="T1" fmla="*/ 12 h 12"/>
                  <a:gd name="T2" fmla="*/ 4 w 4"/>
                  <a:gd name="T3" fmla="*/ 0 h 12"/>
                  <a:gd name="T4" fmla="*/ 0 w 4"/>
                  <a:gd name="T5" fmla="*/ 12 h 12"/>
                </a:gdLst>
                <a:ahLst/>
                <a:cxnLst>
                  <a:cxn ang="0">
                    <a:pos x="T0" y="T1"/>
                  </a:cxn>
                  <a:cxn ang="0">
                    <a:pos x="T2" y="T3"/>
                  </a:cxn>
                  <a:cxn ang="0">
                    <a:pos x="T4" y="T5"/>
                  </a:cxn>
                </a:cxnLst>
                <a:rect l="0" t="0" r="r" b="b"/>
                <a:pathLst>
                  <a:path w="4" h="12">
                    <a:moveTo>
                      <a:pt x="0" y="12"/>
                    </a:moveTo>
                    <a:cubicBezTo>
                      <a:pt x="2" y="8"/>
                      <a:pt x="3" y="4"/>
                      <a:pt x="4" y="0"/>
                    </a:cubicBezTo>
                    <a:cubicBezTo>
                      <a:pt x="3" y="4"/>
                      <a:pt x="2" y="8"/>
                      <a:pt x="0" y="1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76" name="Freeform 177"/>
              <p:cNvSpPr/>
              <p:nvPr/>
            </p:nvSpPr>
            <p:spPr bwMode="auto">
              <a:xfrm>
                <a:off x="12476092" y="2553875"/>
                <a:ext cx="246063" cy="168275"/>
              </a:xfrm>
              <a:custGeom>
                <a:avLst/>
                <a:gdLst>
                  <a:gd name="T0" fmla="*/ 66 w 97"/>
                  <a:gd name="T1" fmla="*/ 52 h 66"/>
                  <a:gd name="T2" fmla="*/ 97 w 97"/>
                  <a:gd name="T3" fmla="*/ 66 h 66"/>
                  <a:gd name="T4" fmla="*/ 0 w 97"/>
                  <a:gd name="T5" fmla="*/ 0 h 66"/>
                  <a:gd name="T6" fmla="*/ 66 w 97"/>
                  <a:gd name="T7" fmla="*/ 52 h 66"/>
                </a:gdLst>
                <a:ahLst/>
                <a:cxnLst>
                  <a:cxn ang="0">
                    <a:pos x="T0" y="T1"/>
                  </a:cxn>
                  <a:cxn ang="0">
                    <a:pos x="T2" y="T3"/>
                  </a:cxn>
                  <a:cxn ang="0">
                    <a:pos x="T4" y="T5"/>
                  </a:cxn>
                  <a:cxn ang="0">
                    <a:pos x="T6" y="T7"/>
                  </a:cxn>
                </a:cxnLst>
                <a:rect l="0" t="0" r="r" b="b"/>
                <a:pathLst>
                  <a:path w="97" h="66">
                    <a:moveTo>
                      <a:pt x="66" y="52"/>
                    </a:moveTo>
                    <a:cubicBezTo>
                      <a:pt x="77" y="58"/>
                      <a:pt x="87" y="62"/>
                      <a:pt x="97" y="66"/>
                    </a:cubicBezTo>
                    <a:cubicBezTo>
                      <a:pt x="69" y="57"/>
                      <a:pt x="37" y="36"/>
                      <a:pt x="0" y="0"/>
                    </a:cubicBezTo>
                    <a:cubicBezTo>
                      <a:pt x="13" y="12"/>
                      <a:pt x="36" y="35"/>
                      <a:pt x="66" y="5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77" name="Freeform 178"/>
              <p:cNvSpPr/>
              <p:nvPr/>
            </p:nvSpPr>
            <p:spPr bwMode="auto">
              <a:xfrm>
                <a:off x="12722154" y="2722150"/>
                <a:ext cx="12700" cy="1588"/>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1" y="0"/>
                      <a:pt x="0" y="0"/>
                    </a:cubicBezTo>
                    <a:cubicBezTo>
                      <a:pt x="1" y="0"/>
                      <a:pt x="3" y="1"/>
                      <a:pt x="5"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78" name="Freeform 179"/>
              <p:cNvSpPr/>
              <p:nvPr/>
            </p:nvSpPr>
            <p:spPr bwMode="auto">
              <a:xfrm>
                <a:off x="12053817" y="1961737"/>
                <a:ext cx="12700" cy="3175"/>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1" y="0"/>
                      <a:pt x="0" y="0"/>
                    </a:cubicBezTo>
                    <a:cubicBezTo>
                      <a:pt x="1" y="0"/>
                      <a:pt x="3" y="1"/>
                      <a:pt x="5"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79" name="Freeform 180"/>
              <p:cNvSpPr/>
              <p:nvPr/>
            </p:nvSpPr>
            <p:spPr bwMode="auto">
              <a:xfrm>
                <a:off x="12018892" y="1955387"/>
                <a:ext cx="158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80" name="Freeform 181"/>
              <p:cNvSpPr/>
              <p:nvPr/>
            </p:nvSpPr>
            <p:spPr bwMode="auto">
              <a:xfrm>
                <a:off x="12087154" y="1968087"/>
                <a:ext cx="7938"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2" y="0"/>
                      <a:pt x="1" y="0"/>
                      <a:pt x="0" y="0"/>
                    </a:cubicBezTo>
                    <a:cubicBezTo>
                      <a:pt x="1" y="0"/>
                      <a:pt x="2" y="0"/>
                      <a:pt x="3"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81" name="Freeform 182"/>
              <p:cNvSpPr/>
              <p:nvPr/>
            </p:nvSpPr>
            <p:spPr bwMode="auto">
              <a:xfrm>
                <a:off x="12557054" y="1942687"/>
                <a:ext cx="12700" cy="6350"/>
              </a:xfrm>
              <a:custGeom>
                <a:avLst/>
                <a:gdLst>
                  <a:gd name="T0" fmla="*/ 5 w 5"/>
                  <a:gd name="T1" fmla="*/ 3 h 3"/>
                  <a:gd name="T2" fmla="*/ 0 w 5"/>
                  <a:gd name="T3" fmla="*/ 0 h 3"/>
                  <a:gd name="T4" fmla="*/ 5 w 5"/>
                  <a:gd name="T5" fmla="*/ 3 h 3"/>
                </a:gdLst>
                <a:ahLst/>
                <a:cxnLst>
                  <a:cxn ang="0">
                    <a:pos x="T0" y="T1"/>
                  </a:cxn>
                  <a:cxn ang="0">
                    <a:pos x="T2" y="T3"/>
                  </a:cxn>
                  <a:cxn ang="0">
                    <a:pos x="T4" y="T5"/>
                  </a:cxn>
                </a:cxnLst>
                <a:rect l="0" t="0" r="r" b="b"/>
                <a:pathLst>
                  <a:path w="5" h="3">
                    <a:moveTo>
                      <a:pt x="5" y="3"/>
                    </a:moveTo>
                    <a:cubicBezTo>
                      <a:pt x="3" y="2"/>
                      <a:pt x="2" y="1"/>
                      <a:pt x="0" y="0"/>
                    </a:cubicBezTo>
                    <a:cubicBezTo>
                      <a:pt x="2" y="1"/>
                      <a:pt x="3" y="2"/>
                      <a:pt x="5"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82" name="Freeform 183"/>
              <p:cNvSpPr/>
              <p:nvPr/>
            </p:nvSpPr>
            <p:spPr bwMode="auto">
              <a:xfrm>
                <a:off x="12871379" y="2295112"/>
                <a:ext cx="12700" cy="22225"/>
              </a:xfrm>
              <a:custGeom>
                <a:avLst/>
                <a:gdLst>
                  <a:gd name="T0" fmla="*/ 5 w 5"/>
                  <a:gd name="T1" fmla="*/ 9 h 9"/>
                  <a:gd name="T2" fmla="*/ 0 w 5"/>
                  <a:gd name="T3" fmla="*/ 0 h 9"/>
                  <a:gd name="T4" fmla="*/ 5 w 5"/>
                  <a:gd name="T5" fmla="*/ 9 h 9"/>
                </a:gdLst>
                <a:ahLst/>
                <a:cxnLst>
                  <a:cxn ang="0">
                    <a:pos x="T0" y="T1"/>
                  </a:cxn>
                  <a:cxn ang="0">
                    <a:pos x="T2" y="T3"/>
                  </a:cxn>
                  <a:cxn ang="0">
                    <a:pos x="T4" y="T5"/>
                  </a:cxn>
                </a:cxnLst>
                <a:rect l="0" t="0" r="r" b="b"/>
                <a:pathLst>
                  <a:path w="5" h="9">
                    <a:moveTo>
                      <a:pt x="5" y="9"/>
                    </a:moveTo>
                    <a:cubicBezTo>
                      <a:pt x="4" y="6"/>
                      <a:pt x="2" y="3"/>
                      <a:pt x="0" y="0"/>
                    </a:cubicBezTo>
                    <a:cubicBezTo>
                      <a:pt x="2" y="3"/>
                      <a:pt x="4" y="6"/>
                      <a:pt x="5" y="9"/>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83" name="Freeform 184"/>
              <p:cNvSpPr/>
              <p:nvPr/>
            </p:nvSpPr>
            <p:spPr bwMode="auto">
              <a:xfrm>
                <a:off x="10912404" y="3549237"/>
                <a:ext cx="1069975" cy="436563"/>
              </a:xfrm>
              <a:custGeom>
                <a:avLst/>
                <a:gdLst>
                  <a:gd name="T0" fmla="*/ 0 w 422"/>
                  <a:gd name="T1" fmla="*/ 16 h 172"/>
                  <a:gd name="T2" fmla="*/ 407 w 422"/>
                  <a:gd name="T3" fmla="*/ 172 h 172"/>
                  <a:gd name="T4" fmla="*/ 422 w 422"/>
                  <a:gd name="T5" fmla="*/ 8 h 172"/>
                  <a:gd name="T6" fmla="*/ 0 w 422"/>
                  <a:gd name="T7" fmla="*/ 16 h 172"/>
                </a:gdLst>
                <a:ahLst/>
                <a:cxnLst>
                  <a:cxn ang="0">
                    <a:pos x="T0" y="T1"/>
                  </a:cxn>
                  <a:cxn ang="0">
                    <a:pos x="T2" y="T3"/>
                  </a:cxn>
                  <a:cxn ang="0">
                    <a:pos x="T4" y="T5"/>
                  </a:cxn>
                  <a:cxn ang="0">
                    <a:pos x="T6" y="T7"/>
                  </a:cxn>
                </a:cxnLst>
                <a:rect l="0" t="0" r="r" b="b"/>
                <a:pathLst>
                  <a:path w="422" h="172">
                    <a:moveTo>
                      <a:pt x="0" y="16"/>
                    </a:moveTo>
                    <a:cubicBezTo>
                      <a:pt x="135" y="78"/>
                      <a:pt x="271" y="135"/>
                      <a:pt x="407" y="172"/>
                    </a:cubicBezTo>
                    <a:cubicBezTo>
                      <a:pt x="414" y="118"/>
                      <a:pt x="419" y="64"/>
                      <a:pt x="422" y="8"/>
                    </a:cubicBezTo>
                    <a:cubicBezTo>
                      <a:pt x="289" y="0"/>
                      <a:pt x="143" y="3"/>
                      <a:pt x="0" y="1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84" name="Freeform 185"/>
              <p:cNvSpPr/>
              <p:nvPr/>
            </p:nvSpPr>
            <p:spPr bwMode="auto">
              <a:xfrm>
                <a:off x="13184117" y="3966750"/>
                <a:ext cx="136525" cy="85725"/>
              </a:xfrm>
              <a:custGeom>
                <a:avLst/>
                <a:gdLst>
                  <a:gd name="T0" fmla="*/ 47 w 54"/>
                  <a:gd name="T1" fmla="*/ 5 h 34"/>
                  <a:gd name="T2" fmla="*/ 46 w 54"/>
                  <a:gd name="T3" fmla="*/ 3 h 34"/>
                  <a:gd name="T4" fmla="*/ 41 w 54"/>
                  <a:gd name="T5" fmla="*/ 0 h 34"/>
                  <a:gd name="T6" fmla="*/ 0 w 54"/>
                  <a:gd name="T7" fmla="*/ 34 h 34"/>
                  <a:gd name="T8" fmla="*/ 54 w 54"/>
                  <a:gd name="T9" fmla="*/ 20 h 34"/>
                  <a:gd name="T10" fmla="*/ 47 w 54"/>
                  <a:gd name="T11" fmla="*/ 5 h 34"/>
                </a:gdLst>
                <a:ahLst/>
                <a:cxnLst>
                  <a:cxn ang="0">
                    <a:pos x="T0" y="T1"/>
                  </a:cxn>
                  <a:cxn ang="0">
                    <a:pos x="T2" y="T3"/>
                  </a:cxn>
                  <a:cxn ang="0">
                    <a:pos x="T4" y="T5"/>
                  </a:cxn>
                  <a:cxn ang="0">
                    <a:pos x="T6" y="T7"/>
                  </a:cxn>
                  <a:cxn ang="0">
                    <a:pos x="T8" y="T9"/>
                  </a:cxn>
                  <a:cxn ang="0">
                    <a:pos x="T10" y="T11"/>
                  </a:cxn>
                </a:cxnLst>
                <a:rect l="0" t="0" r="r" b="b"/>
                <a:pathLst>
                  <a:path w="54" h="34">
                    <a:moveTo>
                      <a:pt x="47" y="5"/>
                    </a:moveTo>
                    <a:cubicBezTo>
                      <a:pt x="47" y="4"/>
                      <a:pt x="46" y="4"/>
                      <a:pt x="46" y="3"/>
                    </a:cubicBezTo>
                    <a:cubicBezTo>
                      <a:pt x="44" y="2"/>
                      <a:pt x="43" y="1"/>
                      <a:pt x="41" y="0"/>
                    </a:cubicBezTo>
                    <a:cubicBezTo>
                      <a:pt x="25" y="1"/>
                      <a:pt x="12" y="14"/>
                      <a:pt x="0" y="34"/>
                    </a:cubicBezTo>
                    <a:cubicBezTo>
                      <a:pt x="18" y="30"/>
                      <a:pt x="36" y="25"/>
                      <a:pt x="54" y="20"/>
                    </a:cubicBezTo>
                    <a:cubicBezTo>
                      <a:pt x="52" y="15"/>
                      <a:pt x="50" y="10"/>
                      <a:pt x="47"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85" name="Freeform 186"/>
              <p:cNvSpPr/>
              <p:nvPr/>
            </p:nvSpPr>
            <p:spPr bwMode="auto">
              <a:xfrm>
                <a:off x="11945867" y="3565112"/>
                <a:ext cx="985838" cy="550863"/>
              </a:xfrm>
              <a:custGeom>
                <a:avLst/>
                <a:gdLst>
                  <a:gd name="T0" fmla="*/ 359 w 389"/>
                  <a:gd name="T1" fmla="*/ 210 h 217"/>
                  <a:gd name="T2" fmla="*/ 302 w 389"/>
                  <a:gd name="T3" fmla="*/ 39 h 217"/>
                  <a:gd name="T4" fmla="*/ 18 w 389"/>
                  <a:gd name="T5" fmla="*/ 0 h 217"/>
                  <a:gd name="T6" fmla="*/ 15 w 389"/>
                  <a:gd name="T7" fmla="*/ 0 h 217"/>
                  <a:gd name="T8" fmla="*/ 15 w 389"/>
                  <a:gd name="T9" fmla="*/ 2 h 217"/>
                  <a:gd name="T10" fmla="*/ 0 w 389"/>
                  <a:gd name="T11" fmla="*/ 166 h 217"/>
                  <a:gd name="T12" fmla="*/ 359 w 389"/>
                  <a:gd name="T13" fmla="*/ 210 h 217"/>
                </a:gdLst>
                <a:ahLst/>
                <a:cxnLst>
                  <a:cxn ang="0">
                    <a:pos x="T0" y="T1"/>
                  </a:cxn>
                  <a:cxn ang="0">
                    <a:pos x="T2" y="T3"/>
                  </a:cxn>
                  <a:cxn ang="0">
                    <a:pos x="T4" y="T5"/>
                  </a:cxn>
                  <a:cxn ang="0">
                    <a:pos x="T6" y="T7"/>
                  </a:cxn>
                  <a:cxn ang="0">
                    <a:pos x="T8" y="T9"/>
                  </a:cxn>
                  <a:cxn ang="0">
                    <a:pos x="T10" y="T11"/>
                  </a:cxn>
                  <a:cxn ang="0">
                    <a:pos x="T12" y="T13"/>
                  </a:cxn>
                </a:cxnLst>
                <a:rect l="0" t="0" r="r" b="b"/>
                <a:pathLst>
                  <a:path w="389" h="217">
                    <a:moveTo>
                      <a:pt x="359" y="210"/>
                    </a:moveTo>
                    <a:cubicBezTo>
                      <a:pt x="389" y="147"/>
                      <a:pt x="378" y="78"/>
                      <a:pt x="302" y="39"/>
                    </a:cubicBezTo>
                    <a:cubicBezTo>
                      <a:pt x="219" y="19"/>
                      <a:pt x="122" y="6"/>
                      <a:pt x="18" y="0"/>
                    </a:cubicBezTo>
                    <a:cubicBezTo>
                      <a:pt x="15" y="0"/>
                      <a:pt x="15" y="0"/>
                      <a:pt x="15" y="0"/>
                    </a:cubicBezTo>
                    <a:cubicBezTo>
                      <a:pt x="15" y="2"/>
                      <a:pt x="15" y="2"/>
                      <a:pt x="15" y="2"/>
                    </a:cubicBezTo>
                    <a:cubicBezTo>
                      <a:pt x="12" y="58"/>
                      <a:pt x="7" y="112"/>
                      <a:pt x="0" y="166"/>
                    </a:cubicBezTo>
                    <a:cubicBezTo>
                      <a:pt x="120" y="199"/>
                      <a:pt x="240" y="217"/>
                      <a:pt x="359" y="21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86" name="Freeform 187"/>
              <p:cNvSpPr/>
              <p:nvPr/>
            </p:nvSpPr>
            <p:spPr bwMode="auto">
              <a:xfrm>
                <a:off x="12711042" y="3663537"/>
                <a:ext cx="223838" cy="434975"/>
              </a:xfrm>
              <a:custGeom>
                <a:avLst/>
                <a:gdLst>
                  <a:gd name="T0" fmla="*/ 0 w 88"/>
                  <a:gd name="T1" fmla="*/ 0 h 171"/>
                  <a:gd name="T2" fmla="*/ 57 w 88"/>
                  <a:gd name="T3" fmla="*/ 171 h 171"/>
                  <a:gd name="T4" fmla="*/ 61 w 88"/>
                  <a:gd name="T5" fmla="*/ 171 h 171"/>
                  <a:gd name="T6" fmla="*/ 0 w 88"/>
                  <a:gd name="T7" fmla="*/ 0 h 171"/>
                </a:gdLst>
                <a:ahLst/>
                <a:cxnLst>
                  <a:cxn ang="0">
                    <a:pos x="T0" y="T1"/>
                  </a:cxn>
                  <a:cxn ang="0">
                    <a:pos x="T2" y="T3"/>
                  </a:cxn>
                  <a:cxn ang="0">
                    <a:pos x="T4" y="T5"/>
                  </a:cxn>
                  <a:cxn ang="0">
                    <a:pos x="T6" y="T7"/>
                  </a:cxn>
                </a:cxnLst>
                <a:rect l="0" t="0" r="r" b="b"/>
                <a:pathLst>
                  <a:path w="88" h="171">
                    <a:moveTo>
                      <a:pt x="0" y="0"/>
                    </a:moveTo>
                    <a:cubicBezTo>
                      <a:pt x="76" y="39"/>
                      <a:pt x="87" y="108"/>
                      <a:pt x="57" y="171"/>
                    </a:cubicBezTo>
                    <a:cubicBezTo>
                      <a:pt x="58" y="171"/>
                      <a:pt x="59" y="171"/>
                      <a:pt x="61" y="171"/>
                    </a:cubicBezTo>
                    <a:cubicBezTo>
                      <a:pt x="87" y="113"/>
                      <a:pt x="88" y="39"/>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87" name="Freeform 188"/>
              <p:cNvSpPr/>
              <p:nvPr/>
            </p:nvSpPr>
            <p:spPr bwMode="auto">
              <a:xfrm>
                <a:off x="11990317" y="3565112"/>
                <a:ext cx="720725" cy="98425"/>
              </a:xfrm>
              <a:custGeom>
                <a:avLst/>
                <a:gdLst>
                  <a:gd name="T0" fmla="*/ 0 w 284"/>
                  <a:gd name="T1" fmla="*/ 0 h 39"/>
                  <a:gd name="T2" fmla="*/ 284 w 284"/>
                  <a:gd name="T3" fmla="*/ 39 h 39"/>
                  <a:gd name="T4" fmla="*/ 0 w 284"/>
                  <a:gd name="T5" fmla="*/ 0 h 39"/>
                </a:gdLst>
                <a:ahLst/>
                <a:cxnLst>
                  <a:cxn ang="0">
                    <a:pos x="T0" y="T1"/>
                  </a:cxn>
                  <a:cxn ang="0">
                    <a:pos x="T2" y="T3"/>
                  </a:cxn>
                  <a:cxn ang="0">
                    <a:pos x="T4" y="T5"/>
                  </a:cxn>
                </a:cxnLst>
                <a:rect l="0" t="0" r="r" b="b"/>
                <a:pathLst>
                  <a:path w="284" h="39">
                    <a:moveTo>
                      <a:pt x="0" y="0"/>
                    </a:moveTo>
                    <a:cubicBezTo>
                      <a:pt x="104" y="6"/>
                      <a:pt x="201" y="19"/>
                      <a:pt x="284" y="39"/>
                    </a:cubicBezTo>
                    <a:cubicBezTo>
                      <a:pt x="206" y="5"/>
                      <a:pt x="104" y="6"/>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88" name="Freeform 189"/>
              <p:cNvSpPr/>
              <p:nvPr/>
            </p:nvSpPr>
            <p:spPr bwMode="auto">
              <a:xfrm>
                <a:off x="13184117" y="3958812"/>
                <a:ext cx="103188" cy="93663"/>
              </a:xfrm>
              <a:custGeom>
                <a:avLst/>
                <a:gdLst>
                  <a:gd name="T0" fmla="*/ 41 w 41"/>
                  <a:gd name="T1" fmla="*/ 3 h 37"/>
                  <a:gd name="T2" fmla="*/ 0 w 41"/>
                  <a:gd name="T3" fmla="*/ 37 h 37"/>
                  <a:gd name="T4" fmla="*/ 0 w 41"/>
                  <a:gd name="T5" fmla="*/ 37 h 37"/>
                  <a:gd name="T6" fmla="*/ 41 w 41"/>
                  <a:gd name="T7" fmla="*/ 3 h 37"/>
                </a:gdLst>
                <a:ahLst/>
                <a:cxnLst>
                  <a:cxn ang="0">
                    <a:pos x="T0" y="T1"/>
                  </a:cxn>
                  <a:cxn ang="0">
                    <a:pos x="T2" y="T3"/>
                  </a:cxn>
                  <a:cxn ang="0">
                    <a:pos x="T4" y="T5"/>
                  </a:cxn>
                  <a:cxn ang="0">
                    <a:pos x="T6" y="T7"/>
                  </a:cxn>
                </a:cxnLst>
                <a:rect l="0" t="0" r="r" b="b"/>
                <a:pathLst>
                  <a:path w="41" h="37">
                    <a:moveTo>
                      <a:pt x="41" y="3"/>
                    </a:moveTo>
                    <a:cubicBezTo>
                      <a:pt x="30" y="0"/>
                      <a:pt x="16" y="10"/>
                      <a:pt x="0" y="37"/>
                    </a:cubicBezTo>
                    <a:cubicBezTo>
                      <a:pt x="0" y="37"/>
                      <a:pt x="0" y="37"/>
                      <a:pt x="0" y="37"/>
                    </a:cubicBezTo>
                    <a:cubicBezTo>
                      <a:pt x="12" y="17"/>
                      <a:pt x="25" y="4"/>
                      <a:pt x="41"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89" name="Freeform 190"/>
              <p:cNvSpPr/>
              <p:nvPr/>
            </p:nvSpPr>
            <p:spPr bwMode="auto">
              <a:xfrm>
                <a:off x="13184117" y="4052475"/>
                <a:ext cx="0" cy="3175"/>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cubicBezTo>
                      <a:pt x="0" y="0"/>
                      <a:pt x="0"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90" name="Freeform 191"/>
              <p:cNvSpPr/>
              <p:nvPr/>
            </p:nvSpPr>
            <p:spPr bwMode="auto">
              <a:xfrm>
                <a:off x="13300004" y="3973100"/>
                <a:ext cx="3175" cy="6350"/>
              </a:xfrm>
              <a:custGeom>
                <a:avLst/>
                <a:gdLst>
                  <a:gd name="T0" fmla="*/ 1 w 1"/>
                  <a:gd name="T1" fmla="*/ 2 h 2"/>
                  <a:gd name="T2" fmla="*/ 0 w 1"/>
                  <a:gd name="T3" fmla="*/ 0 h 2"/>
                  <a:gd name="T4" fmla="*/ 1 w 1"/>
                  <a:gd name="T5" fmla="*/ 2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0" y="1"/>
                      <a:pt x="0" y="0"/>
                    </a:cubicBezTo>
                    <a:cubicBezTo>
                      <a:pt x="0" y="1"/>
                      <a:pt x="1" y="1"/>
                      <a:pt x="1" y="2"/>
                    </a:cubicBezTo>
                    <a:cubicBezTo>
                      <a:pt x="1" y="2"/>
                      <a:pt x="1" y="2"/>
                      <a:pt x="1" y="2"/>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91" name="Freeform 193"/>
              <p:cNvSpPr/>
              <p:nvPr/>
            </p:nvSpPr>
            <p:spPr bwMode="auto">
              <a:xfrm>
                <a:off x="8931204" y="1642650"/>
                <a:ext cx="1362075" cy="1185863"/>
              </a:xfrm>
              <a:custGeom>
                <a:avLst/>
                <a:gdLst>
                  <a:gd name="T0" fmla="*/ 120 w 537"/>
                  <a:gd name="T1" fmla="*/ 467 h 467"/>
                  <a:gd name="T2" fmla="*/ 245 w 537"/>
                  <a:gd name="T3" fmla="*/ 440 h 467"/>
                  <a:gd name="T4" fmla="*/ 245 w 537"/>
                  <a:gd name="T5" fmla="*/ 440 h 467"/>
                  <a:gd name="T6" fmla="*/ 263 w 537"/>
                  <a:gd name="T7" fmla="*/ 451 h 467"/>
                  <a:gd name="T8" fmla="*/ 265 w 537"/>
                  <a:gd name="T9" fmla="*/ 452 h 467"/>
                  <a:gd name="T10" fmla="*/ 348 w 537"/>
                  <a:gd name="T11" fmla="*/ 460 h 467"/>
                  <a:gd name="T12" fmla="*/ 350 w 537"/>
                  <a:gd name="T13" fmla="*/ 459 h 467"/>
                  <a:gd name="T14" fmla="*/ 367 w 537"/>
                  <a:gd name="T15" fmla="*/ 454 h 467"/>
                  <a:gd name="T16" fmla="*/ 380 w 537"/>
                  <a:gd name="T17" fmla="*/ 449 h 467"/>
                  <a:gd name="T18" fmla="*/ 382 w 537"/>
                  <a:gd name="T19" fmla="*/ 448 h 467"/>
                  <a:gd name="T20" fmla="*/ 529 w 537"/>
                  <a:gd name="T21" fmla="*/ 262 h 467"/>
                  <a:gd name="T22" fmla="*/ 491 w 537"/>
                  <a:gd name="T23" fmla="*/ 133 h 467"/>
                  <a:gd name="T24" fmla="*/ 487 w 537"/>
                  <a:gd name="T25" fmla="*/ 130 h 467"/>
                  <a:gd name="T26" fmla="*/ 476 w 537"/>
                  <a:gd name="T27" fmla="*/ 125 h 467"/>
                  <a:gd name="T28" fmla="*/ 468 w 537"/>
                  <a:gd name="T29" fmla="*/ 122 h 467"/>
                  <a:gd name="T30" fmla="*/ 458 w 537"/>
                  <a:gd name="T31" fmla="*/ 119 h 467"/>
                  <a:gd name="T32" fmla="*/ 451 w 537"/>
                  <a:gd name="T33" fmla="*/ 118 h 467"/>
                  <a:gd name="T34" fmla="*/ 432 w 537"/>
                  <a:gd name="T35" fmla="*/ 116 h 467"/>
                  <a:gd name="T36" fmla="*/ 426 w 537"/>
                  <a:gd name="T37" fmla="*/ 116 h 467"/>
                  <a:gd name="T38" fmla="*/ 402 w 537"/>
                  <a:gd name="T39" fmla="*/ 118 h 467"/>
                  <a:gd name="T40" fmla="*/ 401 w 537"/>
                  <a:gd name="T41" fmla="*/ 118 h 467"/>
                  <a:gd name="T42" fmla="*/ 393 w 537"/>
                  <a:gd name="T43" fmla="*/ 121 h 467"/>
                  <a:gd name="T44" fmla="*/ 382 w 537"/>
                  <a:gd name="T45" fmla="*/ 126 h 467"/>
                  <a:gd name="T46" fmla="*/ 198 w 537"/>
                  <a:gd name="T47" fmla="*/ 243 h 467"/>
                  <a:gd name="T48" fmla="*/ 197 w 537"/>
                  <a:gd name="T49" fmla="*/ 243 h 467"/>
                  <a:gd name="T50" fmla="*/ 188 w 537"/>
                  <a:gd name="T51" fmla="*/ 244 h 467"/>
                  <a:gd name="T52" fmla="*/ 187 w 537"/>
                  <a:gd name="T53" fmla="*/ 244 h 467"/>
                  <a:gd name="T54" fmla="*/ 174 w 537"/>
                  <a:gd name="T55" fmla="*/ 236 h 467"/>
                  <a:gd name="T56" fmla="*/ 173 w 537"/>
                  <a:gd name="T57" fmla="*/ 233 h 467"/>
                  <a:gd name="T58" fmla="*/ 173 w 537"/>
                  <a:gd name="T59" fmla="*/ 231 h 467"/>
                  <a:gd name="T60" fmla="*/ 195 w 537"/>
                  <a:gd name="T61" fmla="*/ 161 h 467"/>
                  <a:gd name="T62" fmla="*/ 341 w 537"/>
                  <a:gd name="T63" fmla="*/ 0 h 467"/>
                  <a:gd name="T64" fmla="*/ 0 w 537"/>
                  <a:gd name="T65" fmla="*/ 427 h 467"/>
                  <a:gd name="T66" fmla="*/ 78 w 537"/>
                  <a:gd name="T67" fmla="*/ 452 h 467"/>
                  <a:gd name="T68" fmla="*/ 120 w 537"/>
                  <a:gd name="T69" fmla="*/ 467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7" h="467">
                    <a:moveTo>
                      <a:pt x="120" y="467"/>
                    </a:moveTo>
                    <a:cubicBezTo>
                      <a:pt x="164" y="407"/>
                      <a:pt x="229" y="428"/>
                      <a:pt x="245" y="440"/>
                    </a:cubicBezTo>
                    <a:cubicBezTo>
                      <a:pt x="245" y="440"/>
                      <a:pt x="245" y="440"/>
                      <a:pt x="245" y="440"/>
                    </a:cubicBezTo>
                    <a:cubicBezTo>
                      <a:pt x="251" y="444"/>
                      <a:pt x="257" y="448"/>
                      <a:pt x="263" y="451"/>
                    </a:cubicBezTo>
                    <a:cubicBezTo>
                      <a:pt x="264" y="451"/>
                      <a:pt x="265" y="451"/>
                      <a:pt x="265" y="452"/>
                    </a:cubicBezTo>
                    <a:cubicBezTo>
                      <a:pt x="291" y="464"/>
                      <a:pt x="320" y="466"/>
                      <a:pt x="348" y="460"/>
                    </a:cubicBezTo>
                    <a:cubicBezTo>
                      <a:pt x="349" y="459"/>
                      <a:pt x="349" y="459"/>
                      <a:pt x="350" y="459"/>
                    </a:cubicBezTo>
                    <a:cubicBezTo>
                      <a:pt x="355" y="458"/>
                      <a:pt x="361" y="456"/>
                      <a:pt x="367" y="454"/>
                    </a:cubicBezTo>
                    <a:cubicBezTo>
                      <a:pt x="371" y="452"/>
                      <a:pt x="376" y="451"/>
                      <a:pt x="380" y="449"/>
                    </a:cubicBezTo>
                    <a:cubicBezTo>
                      <a:pt x="381" y="448"/>
                      <a:pt x="382" y="448"/>
                      <a:pt x="382" y="448"/>
                    </a:cubicBezTo>
                    <a:cubicBezTo>
                      <a:pt x="452" y="416"/>
                      <a:pt x="513" y="339"/>
                      <a:pt x="529" y="262"/>
                    </a:cubicBezTo>
                    <a:cubicBezTo>
                      <a:pt x="532" y="238"/>
                      <a:pt x="537" y="166"/>
                      <a:pt x="491" y="133"/>
                    </a:cubicBezTo>
                    <a:cubicBezTo>
                      <a:pt x="490" y="132"/>
                      <a:pt x="488" y="131"/>
                      <a:pt x="487" y="130"/>
                    </a:cubicBezTo>
                    <a:cubicBezTo>
                      <a:pt x="483" y="128"/>
                      <a:pt x="480" y="126"/>
                      <a:pt x="476" y="125"/>
                    </a:cubicBezTo>
                    <a:cubicBezTo>
                      <a:pt x="474" y="124"/>
                      <a:pt x="471" y="123"/>
                      <a:pt x="468" y="122"/>
                    </a:cubicBezTo>
                    <a:cubicBezTo>
                      <a:pt x="465" y="121"/>
                      <a:pt x="461" y="120"/>
                      <a:pt x="458" y="119"/>
                    </a:cubicBezTo>
                    <a:cubicBezTo>
                      <a:pt x="455" y="118"/>
                      <a:pt x="453" y="118"/>
                      <a:pt x="451" y="118"/>
                    </a:cubicBezTo>
                    <a:cubicBezTo>
                      <a:pt x="445" y="117"/>
                      <a:pt x="439" y="116"/>
                      <a:pt x="432" y="116"/>
                    </a:cubicBezTo>
                    <a:cubicBezTo>
                      <a:pt x="430" y="116"/>
                      <a:pt x="428" y="116"/>
                      <a:pt x="426" y="116"/>
                    </a:cubicBezTo>
                    <a:cubicBezTo>
                      <a:pt x="418" y="116"/>
                      <a:pt x="410" y="117"/>
                      <a:pt x="402" y="118"/>
                    </a:cubicBezTo>
                    <a:cubicBezTo>
                      <a:pt x="401" y="118"/>
                      <a:pt x="401" y="118"/>
                      <a:pt x="401" y="118"/>
                    </a:cubicBezTo>
                    <a:cubicBezTo>
                      <a:pt x="398" y="119"/>
                      <a:pt x="396" y="120"/>
                      <a:pt x="393" y="121"/>
                    </a:cubicBezTo>
                    <a:cubicBezTo>
                      <a:pt x="389" y="123"/>
                      <a:pt x="386" y="124"/>
                      <a:pt x="382" y="126"/>
                    </a:cubicBezTo>
                    <a:cubicBezTo>
                      <a:pt x="316" y="156"/>
                      <a:pt x="274" y="227"/>
                      <a:pt x="198" y="243"/>
                    </a:cubicBezTo>
                    <a:cubicBezTo>
                      <a:pt x="198" y="243"/>
                      <a:pt x="197" y="243"/>
                      <a:pt x="197" y="243"/>
                    </a:cubicBezTo>
                    <a:cubicBezTo>
                      <a:pt x="193" y="244"/>
                      <a:pt x="190" y="244"/>
                      <a:pt x="188" y="244"/>
                    </a:cubicBezTo>
                    <a:cubicBezTo>
                      <a:pt x="187" y="244"/>
                      <a:pt x="187" y="244"/>
                      <a:pt x="187" y="244"/>
                    </a:cubicBezTo>
                    <a:cubicBezTo>
                      <a:pt x="181" y="243"/>
                      <a:pt x="177" y="241"/>
                      <a:pt x="174" y="236"/>
                    </a:cubicBezTo>
                    <a:cubicBezTo>
                      <a:pt x="174" y="235"/>
                      <a:pt x="174" y="234"/>
                      <a:pt x="173" y="233"/>
                    </a:cubicBezTo>
                    <a:cubicBezTo>
                      <a:pt x="173" y="232"/>
                      <a:pt x="173" y="232"/>
                      <a:pt x="173" y="231"/>
                    </a:cubicBezTo>
                    <a:cubicBezTo>
                      <a:pt x="169" y="217"/>
                      <a:pt x="176" y="193"/>
                      <a:pt x="195" y="161"/>
                    </a:cubicBezTo>
                    <a:cubicBezTo>
                      <a:pt x="235" y="98"/>
                      <a:pt x="285" y="44"/>
                      <a:pt x="341" y="0"/>
                    </a:cubicBezTo>
                    <a:cubicBezTo>
                      <a:pt x="188" y="103"/>
                      <a:pt x="68" y="252"/>
                      <a:pt x="0" y="427"/>
                    </a:cubicBezTo>
                    <a:cubicBezTo>
                      <a:pt x="27" y="434"/>
                      <a:pt x="53" y="442"/>
                      <a:pt x="78" y="452"/>
                    </a:cubicBezTo>
                    <a:cubicBezTo>
                      <a:pt x="92" y="457"/>
                      <a:pt x="106" y="462"/>
                      <a:pt x="120" y="46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92" name="Freeform 194"/>
              <p:cNvSpPr/>
              <p:nvPr/>
            </p:nvSpPr>
            <p:spPr bwMode="auto">
              <a:xfrm>
                <a:off x="9796392" y="1575975"/>
                <a:ext cx="93663" cy="66675"/>
              </a:xfrm>
              <a:custGeom>
                <a:avLst/>
                <a:gdLst>
                  <a:gd name="T0" fmla="*/ 0 w 37"/>
                  <a:gd name="T1" fmla="*/ 26 h 26"/>
                  <a:gd name="T2" fmla="*/ 37 w 37"/>
                  <a:gd name="T3" fmla="*/ 0 h 26"/>
                  <a:gd name="T4" fmla="*/ 0 w 37"/>
                  <a:gd name="T5" fmla="*/ 26 h 26"/>
                  <a:gd name="T6" fmla="*/ 0 w 37"/>
                  <a:gd name="T7" fmla="*/ 26 h 26"/>
                </a:gdLst>
                <a:ahLst/>
                <a:cxnLst>
                  <a:cxn ang="0">
                    <a:pos x="T0" y="T1"/>
                  </a:cxn>
                  <a:cxn ang="0">
                    <a:pos x="T2" y="T3"/>
                  </a:cxn>
                  <a:cxn ang="0">
                    <a:pos x="T4" y="T5"/>
                  </a:cxn>
                  <a:cxn ang="0">
                    <a:pos x="T6" y="T7"/>
                  </a:cxn>
                </a:cxnLst>
                <a:rect l="0" t="0" r="r" b="b"/>
                <a:pathLst>
                  <a:path w="37" h="26">
                    <a:moveTo>
                      <a:pt x="0" y="26"/>
                    </a:moveTo>
                    <a:cubicBezTo>
                      <a:pt x="12" y="17"/>
                      <a:pt x="24" y="9"/>
                      <a:pt x="37" y="0"/>
                    </a:cubicBezTo>
                    <a:cubicBezTo>
                      <a:pt x="24" y="9"/>
                      <a:pt x="12" y="17"/>
                      <a:pt x="0" y="26"/>
                    </a:cubicBezTo>
                    <a:cubicBezTo>
                      <a:pt x="0" y="26"/>
                      <a:pt x="0" y="26"/>
                      <a:pt x="0" y="26"/>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93" name="Freeform 195"/>
              <p:cNvSpPr/>
              <p:nvPr/>
            </p:nvSpPr>
            <p:spPr bwMode="auto">
              <a:xfrm>
                <a:off x="9404279" y="2261775"/>
                <a:ext cx="3175"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94" name="Freeform 196"/>
              <p:cNvSpPr/>
              <p:nvPr/>
            </p:nvSpPr>
            <p:spPr bwMode="auto">
              <a:xfrm>
                <a:off x="10118654" y="1952212"/>
                <a:ext cx="19050" cy="7938"/>
              </a:xfrm>
              <a:custGeom>
                <a:avLst/>
                <a:gdLst>
                  <a:gd name="T0" fmla="*/ 8 w 8"/>
                  <a:gd name="T1" fmla="*/ 3 h 3"/>
                  <a:gd name="T2" fmla="*/ 0 w 8"/>
                  <a:gd name="T3" fmla="*/ 0 h 3"/>
                  <a:gd name="T4" fmla="*/ 8 w 8"/>
                  <a:gd name="T5" fmla="*/ 3 h 3"/>
                </a:gdLst>
                <a:ahLst/>
                <a:cxnLst>
                  <a:cxn ang="0">
                    <a:pos x="T0" y="T1"/>
                  </a:cxn>
                  <a:cxn ang="0">
                    <a:pos x="T2" y="T3"/>
                  </a:cxn>
                  <a:cxn ang="0">
                    <a:pos x="T4" y="T5"/>
                  </a:cxn>
                </a:cxnLst>
                <a:rect l="0" t="0" r="r" b="b"/>
                <a:pathLst>
                  <a:path w="8" h="3">
                    <a:moveTo>
                      <a:pt x="8" y="3"/>
                    </a:moveTo>
                    <a:cubicBezTo>
                      <a:pt x="6" y="2"/>
                      <a:pt x="3" y="1"/>
                      <a:pt x="0" y="0"/>
                    </a:cubicBezTo>
                    <a:cubicBezTo>
                      <a:pt x="3" y="1"/>
                      <a:pt x="6" y="2"/>
                      <a:pt x="8"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95" name="Freeform 197"/>
              <p:cNvSpPr/>
              <p:nvPr/>
            </p:nvSpPr>
            <p:spPr bwMode="auto">
              <a:xfrm>
                <a:off x="10074204" y="1942687"/>
                <a:ext cx="19050" cy="1588"/>
              </a:xfrm>
              <a:custGeom>
                <a:avLst/>
                <a:gdLst>
                  <a:gd name="T0" fmla="*/ 7 w 7"/>
                  <a:gd name="T1" fmla="*/ 1 h 1"/>
                  <a:gd name="T2" fmla="*/ 0 w 7"/>
                  <a:gd name="T3" fmla="*/ 0 h 1"/>
                  <a:gd name="T4" fmla="*/ 7 w 7"/>
                  <a:gd name="T5" fmla="*/ 1 h 1"/>
                </a:gdLst>
                <a:ahLst/>
                <a:cxnLst>
                  <a:cxn ang="0">
                    <a:pos x="T0" y="T1"/>
                  </a:cxn>
                  <a:cxn ang="0">
                    <a:pos x="T2" y="T3"/>
                  </a:cxn>
                  <a:cxn ang="0">
                    <a:pos x="T4" y="T5"/>
                  </a:cxn>
                </a:cxnLst>
                <a:rect l="0" t="0" r="r" b="b"/>
                <a:pathLst>
                  <a:path w="7" h="1">
                    <a:moveTo>
                      <a:pt x="7" y="1"/>
                    </a:moveTo>
                    <a:cubicBezTo>
                      <a:pt x="4" y="0"/>
                      <a:pt x="2" y="0"/>
                      <a:pt x="0" y="0"/>
                    </a:cubicBezTo>
                    <a:cubicBezTo>
                      <a:pt x="2" y="0"/>
                      <a:pt x="4" y="0"/>
                      <a:pt x="7"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96" name="Freeform 198"/>
              <p:cNvSpPr/>
              <p:nvPr/>
            </p:nvSpPr>
            <p:spPr bwMode="auto">
              <a:xfrm>
                <a:off x="9369354" y="2234787"/>
                <a:ext cx="3175" cy="635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97" name="Freeform 199"/>
              <p:cNvSpPr/>
              <p:nvPr/>
            </p:nvSpPr>
            <p:spPr bwMode="auto">
              <a:xfrm>
                <a:off x="9424917" y="1642650"/>
                <a:ext cx="371475" cy="407988"/>
              </a:xfrm>
              <a:custGeom>
                <a:avLst/>
                <a:gdLst>
                  <a:gd name="T0" fmla="*/ 146 w 146"/>
                  <a:gd name="T1" fmla="*/ 0 h 161"/>
                  <a:gd name="T2" fmla="*/ 146 w 146"/>
                  <a:gd name="T3" fmla="*/ 0 h 161"/>
                  <a:gd name="T4" fmla="*/ 0 w 146"/>
                  <a:gd name="T5" fmla="*/ 161 h 161"/>
                  <a:gd name="T6" fmla="*/ 146 w 146"/>
                  <a:gd name="T7" fmla="*/ 0 h 161"/>
                </a:gdLst>
                <a:ahLst/>
                <a:cxnLst>
                  <a:cxn ang="0">
                    <a:pos x="T0" y="T1"/>
                  </a:cxn>
                  <a:cxn ang="0">
                    <a:pos x="T2" y="T3"/>
                  </a:cxn>
                  <a:cxn ang="0">
                    <a:pos x="T4" y="T5"/>
                  </a:cxn>
                  <a:cxn ang="0">
                    <a:pos x="T6" y="T7"/>
                  </a:cxn>
                </a:cxnLst>
                <a:rect l="0" t="0" r="r" b="b"/>
                <a:pathLst>
                  <a:path w="146" h="161">
                    <a:moveTo>
                      <a:pt x="146" y="0"/>
                    </a:moveTo>
                    <a:cubicBezTo>
                      <a:pt x="146" y="0"/>
                      <a:pt x="146" y="0"/>
                      <a:pt x="146" y="0"/>
                    </a:cubicBezTo>
                    <a:cubicBezTo>
                      <a:pt x="90" y="44"/>
                      <a:pt x="40" y="98"/>
                      <a:pt x="0" y="161"/>
                    </a:cubicBezTo>
                    <a:cubicBezTo>
                      <a:pt x="40" y="98"/>
                      <a:pt x="90" y="44"/>
                      <a:pt x="146"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98" name="Freeform 200"/>
              <p:cNvSpPr/>
              <p:nvPr/>
            </p:nvSpPr>
            <p:spPr bwMode="auto">
              <a:xfrm>
                <a:off x="10166279" y="1972850"/>
                <a:ext cx="9525" cy="7938"/>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1" y="1"/>
                      <a:pt x="0" y="0"/>
                    </a:cubicBezTo>
                    <a:cubicBezTo>
                      <a:pt x="1" y="1"/>
                      <a:pt x="3" y="2"/>
                      <a:pt x="4"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199" name="Freeform 201"/>
              <p:cNvSpPr/>
              <p:nvPr/>
            </p:nvSpPr>
            <p:spPr bwMode="auto">
              <a:xfrm>
                <a:off x="9861479" y="2782475"/>
                <a:ext cx="33338" cy="12700"/>
              </a:xfrm>
              <a:custGeom>
                <a:avLst/>
                <a:gdLst>
                  <a:gd name="T0" fmla="*/ 0 w 13"/>
                  <a:gd name="T1" fmla="*/ 5 h 5"/>
                  <a:gd name="T2" fmla="*/ 13 w 13"/>
                  <a:gd name="T3" fmla="*/ 0 h 5"/>
                  <a:gd name="T4" fmla="*/ 0 w 13"/>
                  <a:gd name="T5" fmla="*/ 5 h 5"/>
                </a:gdLst>
                <a:ahLst/>
                <a:cxnLst>
                  <a:cxn ang="0">
                    <a:pos x="T0" y="T1"/>
                  </a:cxn>
                  <a:cxn ang="0">
                    <a:pos x="T2" y="T3"/>
                  </a:cxn>
                  <a:cxn ang="0">
                    <a:pos x="T4" y="T5"/>
                  </a:cxn>
                </a:cxnLst>
                <a:rect l="0" t="0" r="r" b="b"/>
                <a:pathLst>
                  <a:path w="13" h="5">
                    <a:moveTo>
                      <a:pt x="0" y="5"/>
                    </a:moveTo>
                    <a:cubicBezTo>
                      <a:pt x="5" y="3"/>
                      <a:pt x="9" y="2"/>
                      <a:pt x="13" y="0"/>
                    </a:cubicBezTo>
                    <a:cubicBezTo>
                      <a:pt x="9" y="2"/>
                      <a:pt x="4" y="3"/>
                      <a:pt x="0" y="5"/>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200" name="Freeform 202"/>
              <p:cNvSpPr/>
              <p:nvPr/>
            </p:nvSpPr>
            <p:spPr bwMode="auto">
              <a:xfrm>
                <a:off x="9928154" y="1942687"/>
                <a:ext cx="22225" cy="6350"/>
              </a:xfrm>
              <a:custGeom>
                <a:avLst/>
                <a:gdLst>
                  <a:gd name="T0" fmla="*/ 0 w 9"/>
                  <a:gd name="T1" fmla="*/ 3 h 3"/>
                  <a:gd name="T2" fmla="*/ 8 w 9"/>
                  <a:gd name="T3" fmla="*/ 0 h 3"/>
                  <a:gd name="T4" fmla="*/ 9 w 9"/>
                  <a:gd name="T5" fmla="*/ 0 h 3"/>
                  <a:gd name="T6" fmla="*/ 6 w 9"/>
                  <a:gd name="T7" fmla="*/ 1 h 3"/>
                  <a:gd name="T8" fmla="*/ 0 w 9"/>
                  <a:gd name="T9" fmla="*/ 3 h 3"/>
                </a:gdLst>
                <a:ahLst/>
                <a:cxnLst>
                  <a:cxn ang="0">
                    <a:pos x="T0" y="T1"/>
                  </a:cxn>
                  <a:cxn ang="0">
                    <a:pos x="T2" y="T3"/>
                  </a:cxn>
                  <a:cxn ang="0">
                    <a:pos x="T4" y="T5"/>
                  </a:cxn>
                  <a:cxn ang="0">
                    <a:pos x="T6" y="T7"/>
                  </a:cxn>
                  <a:cxn ang="0">
                    <a:pos x="T8" y="T9"/>
                  </a:cxn>
                </a:cxnLst>
                <a:rect l="0" t="0" r="r" b="b"/>
                <a:pathLst>
                  <a:path w="9" h="3">
                    <a:moveTo>
                      <a:pt x="0" y="3"/>
                    </a:moveTo>
                    <a:cubicBezTo>
                      <a:pt x="3" y="2"/>
                      <a:pt x="5" y="1"/>
                      <a:pt x="8" y="0"/>
                    </a:cubicBezTo>
                    <a:cubicBezTo>
                      <a:pt x="9" y="0"/>
                      <a:pt x="9" y="0"/>
                      <a:pt x="9" y="0"/>
                    </a:cubicBezTo>
                    <a:cubicBezTo>
                      <a:pt x="8" y="0"/>
                      <a:pt x="8" y="0"/>
                      <a:pt x="6" y="1"/>
                    </a:cubicBezTo>
                    <a:cubicBezTo>
                      <a:pt x="4" y="2"/>
                      <a:pt x="2" y="3"/>
                      <a:pt x="0" y="3"/>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201" name="Freeform 203"/>
              <p:cNvSpPr/>
              <p:nvPr/>
            </p:nvSpPr>
            <p:spPr bwMode="auto">
              <a:xfrm>
                <a:off x="9899579" y="2307812"/>
                <a:ext cx="373063" cy="473075"/>
              </a:xfrm>
              <a:custGeom>
                <a:avLst/>
                <a:gdLst>
                  <a:gd name="T0" fmla="*/ 145 w 147"/>
                  <a:gd name="T1" fmla="*/ 9 h 186"/>
                  <a:gd name="T2" fmla="*/ 147 w 147"/>
                  <a:gd name="T3" fmla="*/ 0 h 186"/>
                  <a:gd name="T4" fmla="*/ 0 w 147"/>
                  <a:gd name="T5" fmla="*/ 186 h 186"/>
                  <a:gd name="T6" fmla="*/ 145 w 147"/>
                  <a:gd name="T7" fmla="*/ 9 h 186"/>
                </a:gdLst>
                <a:ahLst/>
                <a:cxnLst>
                  <a:cxn ang="0">
                    <a:pos x="T0" y="T1"/>
                  </a:cxn>
                  <a:cxn ang="0">
                    <a:pos x="T2" y="T3"/>
                  </a:cxn>
                  <a:cxn ang="0">
                    <a:pos x="T4" y="T5"/>
                  </a:cxn>
                  <a:cxn ang="0">
                    <a:pos x="T6" y="T7"/>
                  </a:cxn>
                </a:cxnLst>
                <a:rect l="0" t="0" r="r" b="b"/>
                <a:pathLst>
                  <a:path w="147" h="186">
                    <a:moveTo>
                      <a:pt x="145" y="9"/>
                    </a:moveTo>
                    <a:cubicBezTo>
                      <a:pt x="145" y="8"/>
                      <a:pt x="146" y="5"/>
                      <a:pt x="147" y="0"/>
                    </a:cubicBezTo>
                    <a:cubicBezTo>
                      <a:pt x="131" y="77"/>
                      <a:pt x="70" y="154"/>
                      <a:pt x="0" y="186"/>
                    </a:cubicBezTo>
                    <a:cubicBezTo>
                      <a:pt x="68" y="156"/>
                      <a:pt x="128" y="86"/>
                      <a:pt x="145" y="9"/>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202" name="Freeform 204"/>
              <p:cNvSpPr/>
              <p:nvPr/>
            </p:nvSpPr>
            <p:spPr bwMode="auto">
              <a:xfrm>
                <a:off x="10012292" y="1936337"/>
                <a:ext cx="14288"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2" y="0"/>
                      <a:pt x="4" y="0"/>
                      <a:pt x="6" y="0"/>
                    </a:cubicBezTo>
                    <a:cubicBezTo>
                      <a:pt x="4" y="0"/>
                      <a:pt x="2"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203" name="Freeform 206"/>
              <p:cNvSpPr/>
              <p:nvPr/>
            </p:nvSpPr>
            <p:spPr bwMode="auto">
              <a:xfrm>
                <a:off x="9004987" y="2159819"/>
                <a:ext cx="65088" cy="177800"/>
              </a:xfrm>
              <a:custGeom>
                <a:avLst/>
                <a:gdLst>
                  <a:gd name="T0" fmla="*/ 26 w 26"/>
                  <a:gd name="T1" fmla="*/ 0 h 70"/>
                  <a:gd name="T2" fmla="*/ 4 w 26"/>
                  <a:gd name="T3" fmla="*/ 70 h 70"/>
                  <a:gd name="T4" fmla="*/ 26 w 26"/>
                  <a:gd name="T5" fmla="*/ 0 h 70"/>
                </a:gdLst>
                <a:ahLst/>
                <a:cxnLst>
                  <a:cxn ang="0">
                    <a:pos x="T0" y="T1"/>
                  </a:cxn>
                  <a:cxn ang="0">
                    <a:pos x="T2" y="T3"/>
                  </a:cxn>
                  <a:cxn ang="0">
                    <a:pos x="T4" y="T5"/>
                  </a:cxn>
                </a:cxnLst>
                <a:rect l="0" t="0" r="r" b="b"/>
                <a:pathLst>
                  <a:path w="26" h="70">
                    <a:moveTo>
                      <a:pt x="26" y="0"/>
                    </a:moveTo>
                    <a:cubicBezTo>
                      <a:pt x="7" y="32"/>
                      <a:pt x="0" y="56"/>
                      <a:pt x="4" y="70"/>
                    </a:cubicBezTo>
                    <a:cubicBezTo>
                      <a:pt x="2" y="58"/>
                      <a:pt x="7" y="36"/>
                      <a:pt x="26"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204" name="Freeform 207"/>
              <p:cNvSpPr/>
              <p:nvPr/>
            </p:nvSpPr>
            <p:spPr bwMode="auto">
              <a:xfrm>
                <a:off x="9459012" y="2917057"/>
                <a:ext cx="4763" cy="3175"/>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1" y="0"/>
                      <a:pt x="2" y="0"/>
                    </a:cubicBezTo>
                    <a:cubicBezTo>
                      <a:pt x="1" y="0"/>
                      <a:pt x="1" y="0"/>
                      <a:pt x="0" y="1"/>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205" name="Freeform 208"/>
              <p:cNvSpPr/>
              <p:nvPr/>
            </p:nvSpPr>
            <p:spPr bwMode="auto">
              <a:xfrm>
                <a:off x="9074837" y="2070919"/>
                <a:ext cx="469900" cy="298450"/>
              </a:xfrm>
              <a:custGeom>
                <a:avLst/>
                <a:gdLst>
                  <a:gd name="T0" fmla="*/ 0 w 185"/>
                  <a:gd name="T1" fmla="*/ 117 h 117"/>
                  <a:gd name="T2" fmla="*/ 1 w 185"/>
                  <a:gd name="T3" fmla="*/ 117 h 117"/>
                  <a:gd name="T4" fmla="*/ 185 w 185"/>
                  <a:gd name="T5" fmla="*/ 0 h 117"/>
                  <a:gd name="T6" fmla="*/ 14 w 185"/>
                  <a:gd name="T7" fmla="*/ 113 h 117"/>
                  <a:gd name="T8" fmla="*/ 0 w 185"/>
                  <a:gd name="T9" fmla="*/ 117 h 117"/>
                </a:gdLst>
                <a:ahLst/>
                <a:cxnLst>
                  <a:cxn ang="0">
                    <a:pos x="T0" y="T1"/>
                  </a:cxn>
                  <a:cxn ang="0">
                    <a:pos x="T2" y="T3"/>
                  </a:cxn>
                  <a:cxn ang="0">
                    <a:pos x="T4" y="T5"/>
                  </a:cxn>
                  <a:cxn ang="0">
                    <a:pos x="T6" y="T7"/>
                  </a:cxn>
                  <a:cxn ang="0">
                    <a:pos x="T8" y="T9"/>
                  </a:cxn>
                </a:cxnLst>
                <a:rect l="0" t="0" r="r" b="b"/>
                <a:pathLst>
                  <a:path w="185" h="117">
                    <a:moveTo>
                      <a:pt x="0" y="117"/>
                    </a:moveTo>
                    <a:cubicBezTo>
                      <a:pt x="0" y="117"/>
                      <a:pt x="1" y="117"/>
                      <a:pt x="1" y="117"/>
                    </a:cubicBezTo>
                    <a:cubicBezTo>
                      <a:pt x="77" y="101"/>
                      <a:pt x="119" y="30"/>
                      <a:pt x="185" y="0"/>
                    </a:cubicBezTo>
                    <a:cubicBezTo>
                      <a:pt x="122" y="27"/>
                      <a:pt x="80" y="88"/>
                      <a:pt x="14" y="113"/>
                    </a:cubicBezTo>
                    <a:cubicBezTo>
                      <a:pt x="9" y="115"/>
                      <a:pt x="4" y="116"/>
                      <a:pt x="0" y="117"/>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sp>
            <p:nvSpPr>
              <p:cNvPr id="1049206" name="Freeform 209"/>
              <p:cNvSpPr/>
              <p:nvPr/>
            </p:nvSpPr>
            <p:spPr bwMode="auto">
              <a:xfrm>
                <a:off x="9243112" y="2896419"/>
                <a:ext cx="4763" cy="3175"/>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1" y="0"/>
                      <a:pt x="2" y="0"/>
                      <a:pt x="2" y="1"/>
                    </a:cubicBezTo>
                    <a:cubicBezTo>
                      <a:pt x="2" y="0"/>
                      <a:pt x="1" y="0"/>
                      <a:pt x="0" y="0"/>
                    </a:cubicBezTo>
                    <a:close/>
                  </a:path>
                </a:pathLst>
              </a:custGeom>
              <a:gradFill>
                <a:gsLst>
                  <a:gs pos="0">
                    <a:schemeClr val="bg1">
                      <a:alpha val="0"/>
                    </a:schemeClr>
                  </a:gs>
                  <a:gs pos="100000">
                    <a:schemeClr val="bg1">
                      <a:alpha val="17000"/>
                    </a:schemeClr>
                  </a:gs>
                </a:gsLst>
                <a:lin ang="5400000" scaled="1"/>
              </a:gradFill>
              <a:ln>
                <a:noFill/>
              </a:ln>
            </p:spPr>
            <p:txBody>
              <a:bodyPr vert="horz" wrap="square" lIns="91440" tIns="45720" rIns="91440" bIns="45720" numCol="1" anchor="t" anchorCtr="0" compatLnSpc="1"/>
              <a:lstStyle/>
              <a:p>
                <a:endParaRPr lang="zh-CN" altLang="en-US" sz="1200">
                  <a:solidFill>
                    <a:prstClr val="black"/>
                  </a:solidFill>
                </a:endParaRPr>
              </a:p>
            </p:txBody>
          </p:sp>
        </p:grpSp>
      </p:grpSp>
      <p:grpSp>
        <p:nvGrpSpPr>
          <p:cNvPr id="225" name="组合 200"/>
          <p:cNvGrpSpPr/>
          <p:nvPr/>
        </p:nvGrpSpPr>
        <p:grpSpPr>
          <a:xfrm>
            <a:off x="5738444" y="1203752"/>
            <a:ext cx="2840604" cy="1173480"/>
            <a:chOff x="5738444" y="1419017"/>
            <a:chExt cx="2840604" cy="1173480"/>
          </a:xfrm>
        </p:grpSpPr>
        <p:grpSp>
          <p:nvGrpSpPr>
            <p:cNvPr id="226" name="组合 201"/>
            <p:cNvGrpSpPr/>
            <p:nvPr/>
          </p:nvGrpSpPr>
          <p:grpSpPr>
            <a:xfrm>
              <a:off x="5738444" y="1460612"/>
              <a:ext cx="568852" cy="568852"/>
              <a:chOff x="5410934" y="2314396"/>
              <a:chExt cx="716108" cy="716108"/>
            </a:xfrm>
          </p:grpSpPr>
          <p:sp>
            <p:nvSpPr>
              <p:cNvPr id="1049207" name="椭圆 203"/>
              <p:cNvSpPr/>
              <p:nvPr/>
            </p:nvSpPr>
            <p:spPr>
              <a:xfrm>
                <a:off x="5410934" y="2314396"/>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pic>
            <p:nvPicPr>
              <p:cNvPr id="2097165" name="Picture 16" descr="C:\Users\Administrator\Desktop\tu\3d-crystal-clear-icon\rss.png"/>
              <p:cNvPicPr>
                <a:picLocks noChangeAspect="1" noChangeArrowheads="1"/>
              </p:cNvPicPr>
              <p:nvPr/>
            </p:nvPicPr>
            <p:blipFill>
              <a:blip r:embed="rId3"/>
              <a:srcRect/>
              <a:stretch>
                <a:fillRect/>
              </a:stretch>
            </p:blipFill>
            <p:spPr bwMode="auto">
              <a:xfrm>
                <a:off x="5477640" y="2376190"/>
                <a:ext cx="612088" cy="612088"/>
              </a:xfrm>
              <a:prstGeom prst="rect">
                <a:avLst/>
              </a:prstGeom>
              <a:noFill/>
            </p:spPr>
          </p:pic>
        </p:grpSp>
        <p:sp>
          <p:nvSpPr>
            <p:cNvPr id="1049208" name="文本框 8"/>
            <p:cNvSpPr txBox="1"/>
            <p:nvPr/>
          </p:nvSpPr>
          <p:spPr>
            <a:xfrm>
              <a:off x="6415081" y="1419017"/>
              <a:ext cx="2163967" cy="117348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1400" b="1" dirty="0" smtClean="0">
                  <a:solidFill>
                    <a:srgbClr val="E74C2E"/>
                  </a:solidFill>
                  <a:latin typeface="微软雅黑" panose="020B0503020204020204" pitchFamily="34" charset="-122"/>
                  <a:ea typeface="微软雅黑" panose="020B0503020204020204" pitchFamily="34" charset="-122"/>
                  <a:sym typeface="+mn-ea"/>
                </a:rPr>
                <a:t>接触职业危害因素</a:t>
              </a:r>
            </a:p>
            <a:p>
              <a:pPr fontAlgn="auto">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必须是因接触粉尘、放射性物质和其他有毒、有害物质</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等因素</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而引起</a:t>
              </a: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的</a:t>
              </a:r>
            </a:p>
          </p:txBody>
        </p:sp>
      </p:grpSp>
      <p:grpSp>
        <p:nvGrpSpPr>
          <p:cNvPr id="227" name="组合 205"/>
          <p:cNvGrpSpPr/>
          <p:nvPr/>
        </p:nvGrpSpPr>
        <p:grpSpPr>
          <a:xfrm>
            <a:off x="5713044" y="3071075"/>
            <a:ext cx="2866004" cy="945515"/>
            <a:chOff x="5738444" y="3290150"/>
            <a:chExt cx="2866004" cy="945515"/>
          </a:xfrm>
        </p:grpSpPr>
        <p:grpSp>
          <p:nvGrpSpPr>
            <p:cNvPr id="228" name="组合 206"/>
            <p:cNvGrpSpPr/>
            <p:nvPr/>
          </p:nvGrpSpPr>
          <p:grpSpPr>
            <a:xfrm>
              <a:off x="5738444" y="3329196"/>
              <a:ext cx="568852" cy="568852"/>
              <a:chOff x="6379626" y="4271293"/>
              <a:chExt cx="716108" cy="716108"/>
            </a:xfrm>
          </p:grpSpPr>
          <p:pic>
            <p:nvPicPr>
              <p:cNvPr id="2097166" name="Picture 12" descr="C:\Users\Administrator\Desktop\tu\3d-crystal-clear-icon\folder.png"/>
              <p:cNvPicPr>
                <a:picLocks noChangeAspect="1" noChangeArrowheads="1"/>
              </p:cNvPicPr>
              <p:nvPr/>
            </p:nvPicPr>
            <p:blipFill>
              <a:blip r:embed="rId4"/>
              <a:srcRect/>
              <a:stretch>
                <a:fillRect/>
              </a:stretch>
            </p:blipFill>
            <p:spPr bwMode="auto">
              <a:xfrm>
                <a:off x="6465525" y="4350706"/>
                <a:ext cx="544947" cy="544947"/>
              </a:xfrm>
              <a:prstGeom prst="rect">
                <a:avLst/>
              </a:prstGeom>
              <a:noFill/>
              <a:ln>
                <a:noFill/>
                <a:prstDash val="dash"/>
              </a:ln>
            </p:spPr>
          </p:pic>
          <p:sp>
            <p:nvSpPr>
              <p:cNvPr id="1049209" name="椭圆 209"/>
              <p:cNvSpPr/>
              <p:nvPr/>
            </p:nvSpPr>
            <p:spPr>
              <a:xfrm>
                <a:off x="6379626" y="4271293"/>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grpSp>
        <p:sp>
          <p:nvSpPr>
            <p:cNvPr id="1049210" name="文本框 8"/>
            <p:cNvSpPr txBox="1"/>
            <p:nvPr/>
          </p:nvSpPr>
          <p:spPr>
            <a:xfrm>
              <a:off x="6440481" y="3290150"/>
              <a:ext cx="2163967" cy="945515"/>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50000"/>
                </a:lnSpc>
              </a:pPr>
              <a:r>
                <a:rPr lang="zh-CN" altLang="en-US" sz="1400" b="1" dirty="0" smtClean="0">
                  <a:solidFill>
                    <a:srgbClr val="E74C2E"/>
                  </a:solidFill>
                  <a:latin typeface="微软雅黑" panose="020B0503020204020204" pitchFamily="34" charset="-122"/>
                  <a:ea typeface="微软雅黑" panose="020B0503020204020204" pitchFamily="34" charset="-122"/>
                  <a:sym typeface="+mn-ea"/>
                </a:rPr>
                <a:t>列入职业病分类和目录</a:t>
              </a:r>
            </a:p>
            <a:p>
              <a:pPr algn="l" fontAlgn="auto">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必须是国家公布的职业病分类和目录所列的职业病</a:t>
              </a:r>
            </a:p>
          </p:txBody>
        </p:sp>
      </p:grpSp>
      <p:grpSp>
        <p:nvGrpSpPr>
          <p:cNvPr id="229" name="组合 210"/>
          <p:cNvGrpSpPr/>
          <p:nvPr/>
        </p:nvGrpSpPr>
        <p:grpSpPr>
          <a:xfrm>
            <a:off x="530748" y="1245347"/>
            <a:ext cx="2766631" cy="924451"/>
            <a:chOff x="530748" y="1460612"/>
            <a:chExt cx="2766631" cy="924451"/>
          </a:xfrm>
        </p:grpSpPr>
        <p:grpSp>
          <p:nvGrpSpPr>
            <p:cNvPr id="230" name="组合 211"/>
            <p:cNvGrpSpPr/>
            <p:nvPr/>
          </p:nvGrpSpPr>
          <p:grpSpPr>
            <a:xfrm>
              <a:off x="2728527" y="1460612"/>
              <a:ext cx="568852" cy="568852"/>
              <a:chOff x="2020287" y="2562162"/>
              <a:chExt cx="716108" cy="716108"/>
            </a:xfrm>
          </p:grpSpPr>
          <p:sp>
            <p:nvSpPr>
              <p:cNvPr id="1049211" name="椭圆 213"/>
              <p:cNvSpPr/>
              <p:nvPr/>
            </p:nvSpPr>
            <p:spPr>
              <a:xfrm>
                <a:off x="2020287" y="2562162"/>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pic>
            <p:nvPicPr>
              <p:cNvPr id="2097167" name="Picture 11" descr="C:\Users\Administrator\Desktop\tu\3d-crystal-clear-icon\error.png"/>
              <p:cNvPicPr>
                <a:picLocks noChangeAspect="1" noChangeArrowheads="1"/>
              </p:cNvPicPr>
              <p:nvPr/>
            </p:nvPicPr>
            <p:blipFill>
              <a:blip r:embed="rId5"/>
              <a:srcRect/>
              <a:stretch>
                <a:fillRect/>
              </a:stretch>
            </p:blipFill>
            <p:spPr bwMode="auto">
              <a:xfrm>
                <a:off x="2098286" y="2637290"/>
                <a:ext cx="573769" cy="573769"/>
              </a:xfrm>
              <a:prstGeom prst="rect">
                <a:avLst/>
              </a:prstGeom>
              <a:noFill/>
            </p:spPr>
          </p:pic>
        </p:grpSp>
        <p:sp>
          <p:nvSpPr>
            <p:cNvPr id="1049212" name="文本框 8"/>
            <p:cNvSpPr txBox="1"/>
            <p:nvPr/>
          </p:nvSpPr>
          <p:spPr>
            <a:xfrm>
              <a:off x="530748" y="1478283"/>
              <a:ext cx="2163967" cy="90678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400" b="1" dirty="0" smtClean="0">
                  <a:solidFill>
                    <a:srgbClr val="E74C2E"/>
                  </a:solidFill>
                  <a:latin typeface="微软雅黑" panose="020B0503020204020204" pitchFamily="34" charset="-122"/>
                  <a:ea typeface="微软雅黑" panose="020B0503020204020204" pitchFamily="34" charset="-122"/>
                </a:rPr>
                <a:t>劳动者</a:t>
              </a:r>
            </a:p>
            <a:p>
              <a:pPr algn="l" fontAlgn="auto">
                <a:lnSpc>
                  <a:spcPct val="150000"/>
                </a:lnSpc>
              </a:pPr>
              <a:r>
                <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患病</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主体必须是企事业单位或者个体经营组织的劳动者</a:t>
              </a:r>
            </a:p>
          </p:txBody>
        </p:sp>
      </p:grpSp>
      <p:grpSp>
        <p:nvGrpSpPr>
          <p:cNvPr id="231" name="组合 215"/>
          <p:cNvGrpSpPr/>
          <p:nvPr/>
        </p:nvGrpSpPr>
        <p:grpSpPr>
          <a:xfrm>
            <a:off x="539215" y="3113931"/>
            <a:ext cx="2758164" cy="935467"/>
            <a:chOff x="539215" y="3329196"/>
            <a:chExt cx="2758164" cy="935467"/>
          </a:xfrm>
        </p:grpSpPr>
        <p:grpSp>
          <p:nvGrpSpPr>
            <p:cNvPr id="232" name="组合 216"/>
            <p:cNvGrpSpPr/>
            <p:nvPr/>
          </p:nvGrpSpPr>
          <p:grpSpPr>
            <a:xfrm>
              <a:off x="2728527" y="3329196"/>
              <a:ext cx="568852" cy="568852"/>
              <a:chOff x="2592243" y="4743405"/>
              <a:chExt cx="716108" cy="716108"/>
            </a:xfrm>
          </p:grpSpPr>
          <p:sp>
            <p:nvSpPr>
              <p:cNvPr id="1049213" name="椭圆 218"/>
              <p:cNvSpPr/>
              <p:nvPr/>
            </p:nvSpPr>
            <p:spPr>
              <a:xfrm>
                <a:off x="2592243" y="4743405"/>
                <a:ext cx="716108" cy="716108"/>
              </a:xfrm>
              <a:prstGeom prst="ellipse">
                <a:avLst/>
              </a:prstGeom>
              <a:noFill/>
              <a:ln w="3175">
                <a:solidFill>
                  <a:srgbClr val="E74C2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white"/>
                  </a:solidFill>
                </a:endParaRPr>
              </a:p>
            </p:txBody>
          </p:sp>
          <p:pic>
            <p:nvPicPr>
              <p:cNvPr id="2097168" name="Picture 17" descr="C:\Users\Administrator\Desktop\tu\3d-crystal-clear-icon\search.png"/>
              <p:cNvPicPr>
                <a:picLocks noChangeAspect="1" noChangeArrowheads="1"/>
              </p:cNvPicPr>
              <p:nvPr/>
            </p:nvPicPr>
            <p:blipFill>
              <a:blip r:embed="rId6"/>
              <a:srcRect/>
              <a:stretch>
                <a:fillRect/>
              </a:stretch>
            </p:blipFill>
            <p:spPr bwMode="auto">
              <a:xfrm>
                <a:off x="2700651" y="4801109"/>
                <a:ext cx="566457" cy="566457"/>
              </a:xfrm>
              <a:prstGeom prst="rect">
                <a:avLst/>
              </a:prstGeom>
              <a:noFill/>
            </p:spPr>
          </p:pic>
        </p:grpSp>
        <p:sp>
          <p:nvSpPr>
            <p:cNvPr id="1049214" name="文本框 8"/>
            <p:cNvSpPr txBox="1"/>
            <p:nvPr/>
          </p:nvSpPr>
          <p:spPr>
            <a:xfrm>
              <a:off x="539215" y="3357883"/>
              <a:ext cx="2163967" cy="906780"/>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50000"/>
                </a:lnSpc>
              </a:pPr>
              <a:r>
                <a:rPr lang="zh-CN" altLang="en-US" sz="1400" b="1" dirty="0" smtClean="0">
                  <a:solidFill>
                    <a:srgbClr val="E74C2E"/>
                  </a:solidFill>
                  <a:latin typeface="微软雅黑" panose="020B0503020204020204" pitchFamily="34" charset="-122"/>
                  <a:ea typeface="微软雅黑" panose="020B0503020204020204" pitchFamily="34" charset="-122"/>
                  <a:sym typeface="+mn-ea"/>
                </a:rPr>
                <a:t>职业史</a:t>
              </a:r>
            </a:p>
            <a:p>
              <a:pPr algn="l" fontAlgn="auto">
                <a:lnSpc>
                  <a:spcPct val="150000"/>
                </a:lnSpc>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必须是在从事职业活动的过程中产生的</a:t>
              </a:r>
            </a:p>
          </p:txBody>
        </p:sp>
      </p:grpSp>
      <p:grpSp>
        <p:nvGrpSpPr>
          <p:cNvPr id="233" name="组合 220"/>
          <p:cNvGrpSpPr/>
          <p:nvPr/>
        </p:nvGrpSpPr>
        <p:grpSpPr>
          <a:xfrm>
            <a:off x="1187624" y="195486"/>
            <a:ext cx="1515760" cy="72008"/>
            <a:chOff x="539552" y="195486"/>
            <a:chExt cx="1482080" cy="72008"/>
          </a:xfrm>
        </p:grpSpPr>
        <p:sp>
          <p:nvSpPr>
            <p:cNvPr id="1049215" name="矩形 221"/>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16" name="矩形 222"/>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217" name="TextBox 47"/>
          <p:cNvSpPr txBox="1"/>
          <p:nvPr/>
        </p:nvSpPr>
        <p:spPr>
          <a:xfrm>
            <a:off x="1160780" y="325120"/>
            <a:ext cx="1534795"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职业病条件</a:t>
            </a:r>
          </a:p>
        </p:txBody>
      </p:sp>
      <p:sp>
        <p:nvSpPr>
          <p:cNvPr id="1049218" name="文本框 2"/>
          <p:cNvSpPr txBox="1"/>
          <p:nvPr/>
        </p:nvSpPr>
        <p:spPr>
          <a:xfrm>
            <a:off x="4100830" y="2167890"/>
            <a:ext cx="1191260" cy="645160"/>
          </a:xfrm>
          <a:prstGeom prst="rect">
            <a:avLst/>
          </a:prstGeom>
          <a:noFill/>
        </p:spPr>
        <p:txBody>
          <a:bodyPr wrap="square" rtlCol="0">
            <a:spAutoFit/>
          </a:bodyPr>
          <a:lstStyle/>
          <a:p>
            <a:pPr algn="ctr"/>
            <a:r>
              <a:rPr lang="zh-CN" altLang="en-US" b="1">
                <a:solidFill>
                  <a:schemeClr val="bg1"/>
                </a:solidFill>
                <a:latin typeface="微软雅黑" panose="020B0503020204020204" pitchFamily="34" charset="-122"/>
                <a:ea typeface="微软雅黑" panose="020B0503020204020204" pitchFamily="34" charset="-122"/>
              </a:rPr>
              <a:t>职业病</a:t>
            </a:r>
          </a:p>
          <a:p>
            <a:pPr algn="ctr"/>
            <a:r>
              <a:rPr lang="zh-CN" altLang="en-US" b="1">
                <a:solidFill>
                  <a:schemeClr val="bg1"/>
                </a:solidFill>
                <a:latin typeface="微软雅黑" panose="020B0503020204020204" pitchFamily="34" charset="-122"/>
                <a:ea typeface="微软雅黑" panose="020B0503020204020204" pitchFamily="34" charset="-122"/>
              </a:rPr>
              <a:t>范围</a:t>
            </a:r>
          </a:p>
        </p:txBody>
      </p:sp>
      <p:sp>
        <p:nvSpPr>
          <p:cNvPr id="1049219" name="文本框 226"/>
          <p:cNvSpPr txBox="1"/>
          <p:nvPr/>
        </p:nvSpPr>
        <p:spPr>
          <a:xfrm>
            <a:off x="1087120" y="4328795"/>
            <a:ext cx="6583680" cy="368300"/>
          </a:xfrm>
          <a:prstGeom prst="rect">
            <a:avLst/>
          </a:prstGeom>
          <a:noFill/>
        </p:spPr>
        <p:txBody>
          <a:bodyPr wrap="none" rtlCol="0" anchor="t">
            <a:spAutoFit/>
          </a:bodyPr>
          <a:lstStyle/>
          <a:p>
            <a:r>
              <a:rPr lang="zh-CN" altLang="en-US" dirty="0" smtClean="0">
                <a:solidFill>
                  <a:schemeClr val="bg1"/>
                </a:solidFill>
                <a:latin typeface="微软雅黑" panose="020B0503020204020204" pitchFamily="34" charset="-122"/>
                <a:ea typeface="微软雅黑" panose="020B0503020204020204" pitchFamily="34" charset="-122"/>
                <a:sym typeface="+mn-ea"/>
              </a:rPr>
              <a:t>在上述</a:t>
            </a:r>
            <a:r>
              <a:rPr lang="zh-CN" altLang="en-US" dirty="0">
                <a:solidFill>
                  <a:schemeClr val="bg1"/>
                </a:solidFill>
                <a:latin typeface="微软雅黑" panose="020B0503020204020204" pitchFamily="34" charset="-122"/>
                <a:ea typeface="微软雅黑" panose="020B0503020204020204" pitchFamily="34" charset="-122"/>
                <a:sym typeface="+mn-ea"/>
              </a:rPr>
              <a:t>四个要件中，缺少任何一个要件，都不属于</a:t>
            </a:r>
            <a:r>
              <a:rPr lang="zh-CN" altLang="en-US" dirty="0" smtClean="0">
                <a:solidFill>
                  <a:schemeClr val="bg1"/>
                </a:solidFill>
                <a:latin typeface="微软雅黑" panose="020B0503020204020204" pitchFamily="34" charset="-122"/>
                <a:ea typeface="微软雅黑" panose="020B0503020204020204" pitchFamily="34" charset="-122"/>
                <a:sym typeface="+mn-ea"/>
              </a:rPr>
              <a:t>职业病的范围</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childTnLst>
                          </p:cTn>
                        </p:par>
                        <p:par>
                          <p:cTn id="10" fill="hold">
                            <p:stCondLst>
                              <p:cond delay="500"/>
                            </p:stCondLst>
                            <p:childTnLst>
                              <p:par>
                                <p:cTn id="11" presetID="9" presetClass="entr" presetSubtype="0" fill="hold" nodeType="afterEffect">
                                  <p:stCondLst>
                                    <p:cond delay="0"/>
                                  </p:stCondLst>
                                  <p:childTnLst>
                                    <p:set>
                                      <p:cBhvr>
                                        <p:cTn id="12" dur="1" fill="hold">
                                          <p:stCondLst>
                                            <p:cond delay="0"/>
                                          </p:stCondLst>
                                        </p:cTn>
                                        <p:tgtEl>
                                          <p:spTgt spid="229"/>
                                        </p:tgtEl>
                                        <p:attrNameLst>
                                          <p:attrName>style.visibility</p:attrName>
                                        </p:attrNameLst>
                                      </p:cBhvr>
                                      <p:to>
                                        <p:strVal val="visible"/>
                                      </p:to>
                                    </p:set>
                                    <p:animEffect transition="in" filter="dissolve">
                                      <p:cBhvr>
                                        <p:cTn id="13" dur="750"/>
                                        <p:tgtEl>
                                          <p:spTgt spid="229"/>
                                        </p:tgtEl>
                                      </p:cBhvr>
                                    </p:animEffect>
                                  </p:childTnLst>
                                </p:cTn>
                              </p:par>
                            </p:childTnLst>
                          </p:cTn>
                        </p:par>
                        <p:par>
                          <p:cTn id="14" fill="hold">
                            <p:stCondLst>
                              <p:cond delay="1500"/>
                            </p:stCondLst>
                            <p:childTnLst>
                              <p:par>
                                <p:cTn id="15" presetID="9" presetClass="entr" presetSubtype="0" fill="hold" nodeType="afterEffect">
                                  <p:stCondLst>
                                    <p:cond delay="0"/>
                                  </p:stCondLst>
                                  <p:childTnLst>
                                    <p:set>
                                      <p:cBhvr>
                                        <p:cTn id="16" dur="1" fill="hold">
                                          <p:stCondLst>
                                            <p:cond delay="0"/>
                                          </p:stCondLst>
                                        </p:cTn>
                                        <p:tgtEl>
                                          <p:spTgt spid="225"/>
                                        </p:tgtEl>
                                        <p:attrNameLst>
                                          <p:attrName>style.visibility</p:attrName>
                                        </p:attrNameLst>
                                      </p:cBhvr>
                                      <p:to>
                                        <p:strVal val="visible"/>
                                      </p:to>
                                    </p:set>
                                    <p:animEffect transition="in" filter="dissolve">
                                      <p:cBhvr>
                                        <p:cTn id="17" dur="750"/>
                                        <p:tgtEl>
                                          <p:spTgt spid="225"/>
                                        </p:tgtEl>
                                      </p:cBhvr>
                                    </p:animEffect>
                                  </p:childTnLst>
                                </p:cTn>
                              </p:par>
                            </p:childTnLst>
                          </p:cTn>
                        </p:par>
                        <p:par>
                          <p:cTn id="18" fill="hold">
                            <p:stCondLst>
                              <p:cond delay="2500"/>
                            </p:stCondLst>
                            <p:childTnLst>
                              <p:par>
                                <p:cTn id="19" presetID="9" presetClass="entr" presetSubtype="0" fill="hold" nodeType="afterEffect">
                                  <p:stCondLst>
                                    <p:cond delay="0"/>
                                  </p:stCondLst>
                                  <p:childTnLst>
                                    <p:set>
                                      <p:cBhvr>
                                        <p:cTn id="20" dur="1" fill="hold">
                                          <p:stCondLst>
                                            <p:cond delay="0"/>
                                          </p:stCondLst>
                                        </p:cTn>
                                        <p:tgtEl>
                                          <p:spTgt spid="231"/>
                                        </p:tgtEl>
                                        <p:attrNameLst>
                                          <p:attrName>style.visibility</p:attrName>
                                        </p:attrNameLst>
                                      </p:cBhvr>
                                      <p:to>
                                        <p:strVal val="visible"/>
                                      </p:to>
                                    </p:set>
                                    <p:animEffect transition="in" filter="dissolve">
                                      <p:cBhvr>
                                        <p:cTn id="21" dur="750"/>
                                        <p:tgtEl>
                                          <p:spTgt spid="231"/>
                                        </p:tgtEl>
                                      </p:cBhvr>
                                    </p:animEffect>
                                  </p:childTnLst>
                                </p:cTn>
                              </p:par>
                            </p:childTnLst>
                          </p:cTn>
                        </p:par>
                        <p:par>
                          <p:cTn id="22" fill="hold">
                            <p:stCondLst>
                              <p:cond delay="3500"/>
                            </p:stCondLst>
                            <p:childTnLst>
                              <p:par>
                                <p:cTn id="23" presetID="9" presetClass="entr" presetSubtype="0" fill="hold" nodeType="afterEffect">
                                  <p:stCondLst>
                                    <p:cond delay="0"/>
                                  </p:stCondLst>
                                  <p:childTnLst>
                                    <p:set>
                                      <p:cBhvr>
                                        <p:cTn id="24" dur="1" fill="hold">
                                          <p:stCondLst>
                                            <p:cond delay="0"/>
                                          </p:stCondLst>
                                        </p:cTn>
                                        <p:tgtEl>
                                          <p:spTgt spid="227"/>
                                        </p:tgtEl>
                                        <p:attrNameLst>
                                          <p:attrName>style.visibility</p:attrName>
                                        </p:attrNameLst>
                                      </p:cBhvr>
                                      <p:to>
                                        <p:strVal val="visible"/>
                                      </p:to>
                                    </p:set>
                                    <p:animEffect transition="in" filter="dissolve">
                                      <p:cBhvr>
                                        <p:cTn id="25" dur="750"/>
                                        <p:tgtEl>
                                          <p:spTgt spid="227"/>
                                        </p:tgtEl>
                                      </p:cBhvr>
                                    </p:animEffect>
                                  </p:childTnLst>
                                </p:cTn>
                              </p:par>
                            </p:childTnLst>
                          </p:cTn>
                        </p:par>
                        <p:par>
                          <p:cTn id="26" fill="hold">
                            <p:stCondLst>
                              <p:cond delay="4500"/>
                            </p:stCondLst>
                            <p:childTnLst>
                              <p:par>
                                <p:cTn id="27" presetID="2" presetClass="entr" presetSubtype="4" fill="hold" grpId="0" nodeType="afterEffect">
                                  <p:stCondLst>
                                    <p:cond delay="0"/>
                                  </p:stCondLst>
                                  <p:childTnLst>
                                    <p:set>
                                      <p:cBhvr>
                                        <p:cTn id="28" dur="1" fill="hold">
                                          <p:stCondLst>
                                            <p:cond delay="0"/>
                                          </p:stCondLst>
                                        </p:cTn>
                                        <p:tgtEl>
                                          <p:spTgt spid="1049219"/>
                                        </p:tgtEl>
                                        <p:attrNameLst>
                                          <p:attrName>style.visibility</p:attrName>
                                        </p:attrNameLst>
                                      </p:cBhvr>
                                      <p:to>
                                        <p:strVal val="visible"/>
                                      </p:to>
                                    </p:set>
                                    <p:anim calcmode="lin" valueType="num">
                                      <p:cBhvr additive="base">
                                        <p:cTn id="29" dur="500" fill="hold"/>
                                        <p:tgtEl>
                                          <p:spTgt spid="1049219"/>
                                        </p:tgtEl>
                                        <p:attrNameLst>
                                          <p:attrName>ppt_x</p:attrName>
                                        </p:attrNameLst>
                                      </p:cBhvr>
                                      <p:tavLst>
                                        <p:tav tm="0">
                                          <p:val>
                                            <p:strVal val="#ppt_x"/>
                                          </p:val>
                                        </p:tav>
                                        <p:tav tm="100000">
                                          <p:val>
                                            <p:strVal val="#ppt_x"/>
                                          </p:val>
                                        </p:tav>
                                      </p:tavLst>
                                    </p:anim>
                                    <p:anim calcmode="lin" valueType="num">
                                      <p:cBhvr additive="base">
                                        <p:cTn id="30" dur="500" fill="hold"/>
                                        <p:tgtEl>
                                          <p:spTgt spid="1049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223" name="日期占位符 1"/>
          <p:cNvSpPr>
            <a:spLocks noGrp="1"/>
          </p:cNvSpPr>
          <p:nvPr>
            <p:ph type="dt" sz="half" idx="10"/>
          </p:nvPr>
        </p:nvSpPr>
        <p:spPr/>
        <p:txBody>
          <a:bodyPr/>
          <a:lstStyle/>
          <a:p>
            <a:fld id="{4CE124DC-6D26-4506-9E1D-57FAF4B9DECF}" type="datetime1">
              <a:rPr lang="zh-CN" altLang="en-US" smtClean="0"/>
              <a:t>2020/8/14</a:t>
            </a:fld>
            <a:endParaRPr lang="zh-CN" altLang="en-US"/>
          </a:p>
        </p:txBody>
      </p:sp>
      <p:grpSp>
        <p:nvGrpSpPr>
          <p:cNvPr id="237" name="组合 35"/>
          <p:cNvGrpSpPr/>
          <p:nvPr/>
        </p:nvGrpSpPr>
        <p:grpSpPr>
          <a:xfrm>
            <a:off x="611560" y="1330926"/>
            <a:ext cx="3021012" cy="2654301"/>
            <a:chOff x="1908178" y="1384300"/>
            <a:chExt cx="3021012" cy="2654301"/>
          </a:xfrm>
        </p:grpSpPr>
        <p:sp>
          <p:nvSpPr>
            <p:cNvPr id="1049224" name="Freeform 6"/>
            <p:cNvSpPr/>
            <p:nvPr/>
          </p:nvSpPr>
          <p:spPr bwMode="auto">
            <a:xfrm>
              <a:off x="3103565" y="3779838"/>
              <a:ext cx="1019175" cy="258763"/>
            </a:xfrm>
            <a:custGeom>
              <a:avLst/>
              <a:gdLst/>
              <a:ahLst/>
              <a:cxnLst>
                <a:cxn ang="0">
                  <a:pos x="642" y="0"/>
                </a:cxn>
                <a:cxn ang="0">
                  <a:pos x="642" y="135"/>
                </a:cxn>
                <a:cxn ang="0">
                  <a:pos x="0" y="163"/>
                </a:cxn>
                <a:cxn ang="0">
                  <a:pos x="0" y="27"/>
                </a:cxn>
                <a:cxn ang="0">
                  <a:pos x="642" y="0"/>
                </a:cxn>
              </a:cxnLst>
              <a:rect l="0" t="0" r="r" b="b"/>
              <a:pathLst>
                <a:path w="642" h="163">
                  <a:moveTo>
                    <a:pt x="642" y="0"/>
                  </a:moveTo>
                  <a:lnTo>
                    <a:pt x="642" y="135"/>
                  </a:lnTo>
                  <a:lnTo>
                    <a:pt x="0" y="163"/>
                  </a:lnTo>
                  <a:lnTo>
                    <a:pt x="0" y="27"/>
                  </a:lnTo>
                  <a:lnTo>
                    <a:pt x="642" y="0"/>
                  </a:lnTo>
                  <a:close/>
                </a:path>
              </a:pathLst>
            </a:custGeom>
            <a:solidFill>
              <a:srgbClr val="0099B9"/>
            </a:solidFill>
            <a:ln w="9525">
              <a:noFill/>
              <a:round/>
            </a:ln>
          </p:spPr>
          <p:txBody>
            <a:bodyPr vert="horz" wrap="square" lIns="91440" tIns="45720" rIns="91440" bIns="45720" numCol="1" anchor="t" anchorCtr="0" compatLnSpc="1"/>
            <a:lstStyle/>
            <a:p>
              <a:endParaRPr lang="zh-CN" altLang="en-US"/>
            </a:p>
          </p:txBody>
        </p:sp>
        <p:sp>
          <p:nvSpPr>
            <p:cNvPr id="1049225" name="Freeform 7"/>
            <p:cNvSpPr/>
            <p:nvPr/>
          </p:nvSpPr>
          <p:spPr bwMode="auto">
            <a:xfrm>
              <a:off x="2713040" y="3552825"/>
              <a:ext cx="390525" cy="485775"/>
            </a:xfrm>
            <a:custGeom>
              <a:avLst/>
              <a:gdLst/>
              <a:ahLst/>
              <a:cxnLst>
                <a:cxn ang="0">
                  <a:pos x="246" y="306"/>
                </a:cxn>
                <a:cxn ang="0">
                  <a:pos x="0" y="135"/>
                </a:cxn>
                <a:cxn ang="0">
                  <a:pos x="0" y="0"/>
                </a:cxn>
                <a:cxn ang="0">
                  <a:pos x="246" y="170"/>
                </a:cxn>
                <a:cxn ang="0">
                  <a:pos x="246" y="306"/>
                </a:cxn>
              </a:cxnLst>
              <a:rect l="0" t="0" r="r" b="b"/>
              <a:pathLst>
                <a:path w="246" h="306">
                  <a:moveTo>
                    <a:pt x="246" y="306"/>
                  </a:moveTo>
                  <a:lnTo>
                    <a:pt x="0" y="135"/>
                  </a:lnTo>
                  <a:lnTo>
                    <a:pt x="0" y="0"/>
                  </a:lnTo>
                  <a:lnTo>
                    <a:pt x="246" y="170"/>
                  </a:lnTo>
                  <a:lnTo>
                    <a:pt x="246" y="306"/>
                  </a:lnTo>
                  <a:close/>
                </a:path>
              </a:pathLst>
            </a:custGeom>
            <a:solidFill>
              <a:srgbClr val="04747F"/>
            </a:solidFill>
            <a:ln w="9525">
              <a:noFill/>
              <a:round/>
            </a:ln>
          </p:spPr>
          <p:txBody>
            <a:bodyPr vert="horz" wrap="square" lIns="91440" tIns="45720" rIns="91440" bIns="45720" numCol="1" anchor="t" anchorCtr="0" compatLnSpc="1"/>
            <a:lstStyle/>
            <a:p>
              <a:endParaRPr lang="zh-CN" altLang="en-US"/>
            </a:p>
          </p:txBody>
        </p:sp>
        <p:sp>
          <p:nvSpPr>
            <p:cNvPr id="1049226" name="Freeform 8"/>
            <p:cNvSpPr/>
            <p:nvPr/>
          </p:nvSpPr>
          <p:spPr bwMode="auto">
            <a:xfrm>
              <a:off x="2713040" y="3511550"/>
              <a:ext cx="1409700" cy="311150"/>
            </a:xfrm>
            <a:custGeom>
              <a:avLst/>
              <a:gdLst/>
              <a:ahLst/>
              <a:cxnLst>
                <a:cxn ang="0">
                  <a:pos x="246" y="196"/>
                </a:cxn>
                <a:cxn ang="0">
                  <a:pos x="0" y="26"/>
                </a:cxn>
                <a:cxn ang="0">
                  <a:pos x="631" y="0"/>
                </a:cxn>
                <a:cxn ang="0">
                  <a:pos x="888" y="169"/>
                </a:cxn>
                <a:cxn ang="0">
                  <a:pos x="246" y="196"/>
                </a:cxn>
              </a:cxnLst>
              <a:rect l="0" t="0" r="r" b="b"/>
              <a:pathLst>
                <a:path w="888" h="196">
                  <a:moveTo>
                    <a:pt x="246" y="196"/>
                  </a:moveTo>
                  <a:lnTo>
                    <a:pt x="0" y="26"/>
                  </a:lnTo>
                  <a:lnTo>
                    <a:pt x="631" y="0"/>
                  </a:lnTo>
                  <a:lnTo>
                    <a:pt x="888" y="169"/>
                  </a:lnTo>
                  <a:lnTo>
                    <a:pt x="246" y="196"/>
                  </a:lnTo>
                  <a:close/>
                </a:path>
              </a:pathLst>
            </a:custGeom>
            <a:solidFill>
              <a:srgbClr val="0289A1"/>
            </a:solidFill>
            <a:ln w="9525">
              <a:noFill/>
              <a:round/>
            </a:ln>
          </p:spPr>
          <p:txBody>
            <a:bodyPr vert="horz" wrap="square" lIns="91440" tIns="45720" rIns="91440" bIns="45720" numCol="1" anchor="t" anchorCtr="0" compatLnSpc="1"/>
            <a:lstStyle/>
            <a:p>
              <a:endParaRPr lang="zh-CN" altLang="en-US"/>
            </a:p>
          </p:txBody>
        </p:sp>
        <p:sp>
          <p:nvSpPr>
            <p:cNvPr id="1049227" name="Freeform 9"/>
            <p:cNvSpPr/>
            <p:nvPr/>
          </p:nvSpPr>
          <p:spPr bwMode="auto">
            <a:xfrm>
              <a:off x="2924178" y="3319463"/>
              <a:ext cx="1603375" cy="406400"/>
            </a:xfrm>
            <a:custGeom>
              <a:avLst/>
              <a:gdLst/>
              <a:ahLst/>
              <a:cxnLst>
                <a:cxn ang="0">
                  <a:pos x="1010" y="0"/>
                </a:cxn>
                <a:cxn ang="0">
                  <a:pos x="1010" y="212"/>
                </a:cxn>
                <a:cxn ang="0">
                  <a:pos x="0" y="256"/>
                </a:cxn>
                <a:cxn ang="0">
                  <a:pos x="0" y="42"/>
                </a:cxn>
                <a:cxn ang="0">
                  <a:pos x="1010" y="0"/>
                </a:cxn>
              </a:cxnLst>
              <a:rect l="0" t="0" r="r" b="b"/>
              <a:pathLst>
                <a:path w="1010" h="256">
                  <a:moveTo>
                    <a:pt x="1010" y="0"/>
                  </a:moveTo>
                  <a:lnTo>
                    <a:pt x="1010" y="212"/>
                  </a:lnTo>
                  <a:lnTo>
                    <a:pt x="0" y="256"/>
                  </a:lnTo>
                  <a:lnTo>
                    <a:pt x="0" y="42"/>
                  </a:lnTo>
                  <a:lnTo>
                    <a:pt x="1010" y="0"/>
                  </a:lnTo>
                  <a:close/>
                </a:path>
              </a:pathLst>
            </a:custGeom>
            <a:solidFill>
              <a:srgbClr val="E6E7E8"/>
            </a:solidFill>
            <a:ln w="9525">
              <a:noFill/>
              <a:round/>
            </a:ln>
          </p:spPr>
          <p:txBody>
            <a:bodyPr vert="horz" wrap="square" lIns="91440" tIns="45720" rIns="91440" bIns="45720" numCol="1" anchor="t" anchorCtr="0" compatLnSpc="1"/>
            <a:lstStyle/>
            <a:p>
              <a:endParaRPr lang="zh-CN" altLang="en-US"/>
            </a:p>
          </p:txBody>
        </p:sp>
        <p:sp>
          <p:nvSpPr>
            <p:cNvPr id="1049228" name="Freeform 10"/>
            <p:cNvSpPr/>
            <p:nvPr/>
          </p:nvSpPr>
          <p:spPr bwMode="auto">
            <a:xfrm>
              <a:off x="2311403" y="2963863"/>
              <a:ext cx="612775" cy="762000"/>
            </a:xfrm>
            <a:custGeom>
              <a:avLst/>
              <a:gdLst/>
              <a:ahLst/>
              <a:cxnLst>
                <a:cxn ang="0">
                  <a:pos x="386" y="480"/>
                </a:cxn>
                <a:cxn ang="0">
                  <a:pos x="0" y="212"/>
                </a:cxn>
                <a:cxn ang="0">
                  <a:pos x="0" y="0"/>
                </a:cxn>
                <a:cxn ang="0">
                  <a:pos x="386" y="266"/>
                </a:cxn>
                <a:cxn ang="0">
                  <a:pos x="386" y="480"/>
                </a:cxn>
              </a:cxnLst>
              <a:rect l="0" t="0" r="r" b="b"/>
              <a:pathLst>
                <a:path w="386" h="480">
                  <a:moveTo>
                    <a:pt x="386" y="480"/>
                  </a:moveTo>
                  <a:lnTo>
                    <a:pt x="0" y="212"/>
                  </a:lnTo>
                  <a:lnTo>
                    <a:pt x="0" y="0"/>
                  </a:lnTo>
                  <a:lnTo>
                    <a:pt x="386" y="266"/>
                  </a:lnTo>
                  <a:lnTo>
                    <a:pt x="386" y="480"/>
                  </a:lnTo>
                  <a:close/>
                </a:path>
              </a:pathLst>
            </a:custGeom>
            <a:solidFill>
              <a:srgbClr val="BCBCBC"/>
            </a:solidFill>
            <a:ln w="9525">
              <a:noFill/>
              <a:round/>
            </a:ln>
          </p:spPr>
          <p:txBody>
            <a:bodyPr vert="horz" wrap="square" lIns="91440" tIns="45720" rIns="91440" bIns="45720" numCol="1" anchor="t" anchorCtr="0" compatLnSpc="1"/>
            <a:lstStyle/>
            <a:p>
              <a:endParaRPr lang="zh-CN" altLang="en-US"/>
            </a:p>
          </p:txBody>
        </p:sp>
        <p:sp>
          <p:nvSpPr>
            <p:cNvPr id="1049229" name="Freeform 11"/>
            <p:cNvSpPr/>
            <p:nvPr/>
          </p:nvSpPr>
          <p:spPr bwMode="auto">
            <a:xfrm>
              <a:off x="2311403" y="2897188"/>
              <a:ext cx="2216150" cy="488950"/>
            </a:xfrm>
            <a:custGeom>
              <a:avLst/>
              <a:gdLst/>
              <a:ahLst/>
              <a:cxnLst>
                <a:cxn ang="0">
                  <a:pos x="386" y="308"/>
                </a:cxn>
                <a:cxn ang="0">
                  <a:pos x="0" y="42"/>
                </a:cxn>
                <a:cxn ang="0">
                  <a:pos x="991" y="0"/>
                </a:cxn>
                <a:cxn ang="0">
                  <a:pos x="1396" y="266"/>
                </a:cxn>
                <a:cxn ang="0">
                  <a:pos x="386" y="308"/>
                </a:cxn>
              </a:cxnLst>
              <a:rect l="0" t="0" r="r" b="b"/>
              <a:pathLst>
                <a:path w="1396" h="308">
                  <a:moveTo>
                    <a:pt x="386" y="308"/>
                  </a:moveTo>
                  <a:lnTo>
                    <a:pt x="0" y="42"/>
                  </a:lnTo>
                  <a:lnTo>
                    <a:pt x="991" y="0"/>
                  </a:lnTo>
                  <a:lnTo>
                    <a:pt x="1396" y="266"/>
                  </a:lnTo>
                  <a:lnTo>
                    <a:pt x="386" y="308"/>
                  </a:lnTo>
                  <a:close/>
                </a:path>
              </a:pathLst>
            </a:custGeom>
            <a:solidFill>
              <a:srgbClr val="D3D3D3"/>
            </a:solidFill>
            <a:ln w="9525">
              <a:noFill/>
              <a:round/>
            </a:ln>
          </p:spPr>
          <p:txBody>
            <a:bodyPr vert="horz" wrap="square" lIns="91440" tIns="45720" rIns="91440" bIns="45720" numCol="1" anchor="t" anchorCtr="0" compatLnSpc="1"/>
            <a:lstStyle/>
            <a:p>
              <a:endParaRPr lang="zh-CN" altLang="en-US"/>
            </a:p>
          </p:txBody>
        </p:sp>
        <p:sp>
          <p:nvSpPr>
            <p:cNvPr id="1049230" name="Freeform 12"/>
            <p:cNvSpPr/>
            <p:nvPr/>
          </p:nvSpPr>
          <p:spPr bwMode="auto">
            <a:xfrm>
              <a:off x="3014665" y="2979738"/>
              <a:ext cx="1311275" cy="333375"/>
            </a:xfrm>
            <a:custGeom>
              <a:avLst/>
              <a:gdLst/>
              <a:ahLst/>
              <a:cxnLst>
                <a:cxn ang="0">
                  <a:pos x="826" y="0"/>
                </a:cxn>
                <a:cxn ang="0">
                  <a:pos x="826" y="174"/>
                </a:cxn>
                <a:cxn ang="0">
                  <a:pos x="0" y="210"/>
                </a:cxn>
                <a:cxn ang="0">
                  <a:pos x="0" y="36"/>
                </a:cxn>
                <a:cxn ang="0">
                  <a:pos x="826" y="0"/>
                </a:cxn>
              </a:cxnLst>
              <a:rect l="0" t="0" r="r" b="b"/>
              <a:pathLst>
                <a:path w="826" h="210">
                  <a:moveTo>
                    <a:pt x="826" y="0"/>
                  </a:moveTo>
                  <a:lnTo>
                    <a:pt x="826" y="174"/>
                  </a:lnTo>
                  <a:lnTo>
                    <a:pt x="0" y="210"/>
                  </a:lnTo>
                  <a:lnTo>
                    <a:pt x="0" y="36"/>
                  </a:lnTo>
                  <a:lnTo>
                    <a:pt x="826" y="0"/>
                  </a:lnTo>
                  <a:close/>
                </a:path>
              </a:pathLst>
            </a:custGeom>
            <a:solidFill>
              <a:srgbClr val="515660"/>
            </a:solidFill>
            <a:ln w="9525">
              <a:noFill/>
              <a:round/>
            </a:ln>
          </p:spPr>
          <p:txBody>
            <a:bodyPr vert="horz" wrap="square" lIns="91440" tIns="45720" rIns="91440" bIns="45720" numCol="1" anchor="t" anchorCtr="0" compatLnSpc="1"/>
            <a:lstStyle/>
            <a:p>
              <a:endParaRPr lang="zh-CN" altLang="en-US"/>
            </a:p>
          </p:txBody>
        </p:sp>
        <p:sp>
          <p:nvSpPr>
            <p:cNvPr id="1049231" name="Freeform 13"/>
            <p:cNvSpPr/>
            <p:nvPr/>
          </p:nvSpPr>
          <p:spPr bwMode="auto">
            <a:xfrm>
              <a:off x="2513015" y="2689225"/>
              <a:ext cx="501650" cy="623888"/>
            </a:xfrm>
            <a:custGeom>
              <a:avLst/>
              <a:gdLst/>
              <a:ahLst/>
              <a:cxnLst>
                <a:cxn ang="0">
                  <a:pos x="316" y="393"/>
                </a:cxn>
                <a:cxn ang="0">
                  <a:pos x="0" y="174"/>
                </a:cxn>
                <a:cxn ang="0">
                  <a:pos x="0" y="0"/>
                </a:cxn>
                <a:cxn ang="0">
                  <a:pos x="316" y="219"/>
                </a:cxn>
                <a:cxn ang="0">
                  <a:pos x="316" y="393"/>
                </a:cxn>
              </a:cxnLst>
              <a:rect l="0" t="0" r="r" b="b"/>
              <a:pathLst>
                <a:path w="316" h="393">
                  <a:moveTo>
                    <a:pt x="316" y="393"/>
                  </a:moveTo>
                  <a:lnTo>
                    <a:pt x="0" y="174"/>
                  </a:lnTo>
                  <a:lnTo>
                    <a:pt x="0" y="0"/>
                  </a:lnTo>
                  <a:lnTo>
                    <a:pt x="316" y="219"/>
                  </a:lnTo>
                  <a:lnTo>
                    <a:pt x="316" y="393"/>
                  </a:lnTo>
                  <a:close/>
                </a:path>
              </a:pathLst>
            </a:custGeom>
            <a:solidFill>
              <a:srgbClr val="3F4349"/>
            </a:solidFill>
            <a:ln w="9525">
              <a:noFill/>
              <a:round/>
            </a:ln>
          </p:spPr>
          <p:txBody>
            <a:bodyPr vert="horz" wrap="square" lIns="91440" tIns="45720" rIns="91440" bIns="45720" numCol="1" anchor="t" anchorCtr="0" compatLnSpc="1"/>
            <a:lstStyle/>
            <a:p>
              <a:endParaRPr lang="zh-CN" altLang="en-US"/>
            </a:p>
          </p:txBody>
        </p:sp>
        <p:sp>
          <p:nvSpPr>
            <p:cNvPr id="1049232" name="Freeform 14"/>
            <p:cNvSpPr/>
            <p:nvPr/>
          </p:nvSpPr>
          <p:spPr bwMode="auto">
            <a:xfrm>
              <a:off x="2513015" y="2636838"/>
              <a:ext cx="1812925" cy="400050"/>
            </a:xfrm>
            <a:custGeom>
              <a:avLst/>
              <a:gdLst/>
              <a:ahLst/>
              <a:cxnLst>
                <a:cxn ang="0">
                  <a:pos x="316" y="252"/>
                </a:cxn>
                <a:cxn ang="0">
                  <a:pos x="0" y="33"/>
                </a:cxn>
                <a:cxn ang="0">
                  <a:pos x="811" y="0"/>
                </a:cxn>
                <a:cxn ang="0">
                  <a:pos x="1142" y="216"/>
                </a:cxn>
                <a:cxn ang="0">
                  <a:pos x="316" y="252"/>
                </a:cxn>
              </a:cxnLst>
              <a:rect l="0" t="0" r="r" b="b"/>
              <a:pathLst>
                <a:path w="1142" h="252">
                  <a:moveTo>
                    <a:pt x="316" y="252"/>
                  </a:moveTo>
                  <a:lnTo>
                    <a:pt x="0" y="33"/>
                  </a:lnTo>
                  <a:lnTo>
                    <a:pt x="811" y="0"/>
                  </a:lnTo>
                  <a:lnTo>
                    <a:pt x="1142" y="216"/>
                  </a:lnTo>
                  <a:lnTo>
                    <a:pt x="316" y="252"/>
                  </a:lnTo>
                  <a:close/>
                </a:path>
              </a:pathLst>
            </a:custGeom>
            <a:solidFill>
              <a:srgbClr val="464A51"/>
            </a:solidFill>
            <a:ln w="9525">
              <a:noFill/>
              <a:round/>
            </a:ln>
          </p:spPr>
          <p:txBody>
            <a:bodyPr vert="horz" wrap="square" lIns="91440" tIns="45720" rIns="91440" bIns="45720" numCol="1" anchor="t" anchorCtr="0" compatLnSpc="1"/>
            <a:lstStyle/>
            <a:p>
              <a:endParaRPr lang="zh-CN" altLang="en-US"/>
            </a:p>
          </p:txBody>
        </p:sp>
        <p:sp>
          <p:nvSpPr>
            <p:cNvPr id="1049233" name="Freeform 15"/>
            <p:cNvSpPr/>
            <p:nvPr/>
          </p:nvSpPr>
          <p:spPr bwMode="auto">
            <a:xfrm>
              <a:off x="3014665" y="2979738"/>
              <a:ext cx="1311275" cy="333375"/>
            </a:xfrm>
            <a:custGeom>
              <a:avLst/>
              <a:gdLst/>
              <a:ahLst/>
              <a:cxnLst>
                <a:cxn ang="0">
                  <a:pos x="826" y="0"/>
                </a:cxn>
                <a:cxn ang="0">
                  <a:pos x="826" y="174"/>
                </a:cxn>
                <a:cxn ang="0">
                  <a:pos x="0" y="210"/>
                </a:cxn>
                <a:cxn ang="0">
                  <a:pos x="0" y="36"/>
                </a:cxn>
                <a:cxn ang="0">
                  <a:pos x="826" y="0"/>
                </a:cxn>
              </a:cxnLst>
              <a:rect l="0" t="0" r="r" b="b"/>
              <a:pathLst>
                <a:path w="826" h="210">
                  <a:moveTo>
                    <a:pt x="826" y="0"/>
                  </a:moveTo>
                  <a:lnTo>
                    <a:pt x="826" y="174"/>
                  </a:lnTo>
                  <a:lnTo>
                    <a:pt x="0" y="210"/>
                  </a:lnTo>
                  <a:lnTo>
                    <a:pt x="0" y="36"/>
                  </a:lnTo>
                  <a:lnTo>
                    <a:pt x="826" y="0"/>
                  </a:lnTo>
                  <a:close/>
                </a:path>
              </a:pathLst>
            </a:custGeom>
            <a:solidFill>
              <a:srgbClr val="515660"/>
            </a:solidFill>
            <a:ln w="9525">
              <a:noFill/>
              <a:round/>
            </a:ln>
          </p:spPr>
          <p:txBody>
            <a:bodyPr vert="horz" wrap="square" lIns="91440" tIns="45720" rIns="91440" bIns="45720" numCol="1" anchor="t" anchorCtr="0" compatLnSpc="1"/>
            <a:lstStyle/>
            <a:p>
              <a:endParaRPr lang="zh-CN" altLang="en-US"/>
            </a:p>
          </p:txBody>
        </p:sp>
        <p:sp>
          <p:nvSpPr>
            <p:cNvPr id="1049234" name="Freeform 16"/>
            <p:cNvSpPr/>
            <p:nvPr/>
          </p:nvSpPr>
          <p:spPr bwMode="auto">
            <a:xfrm>
              <a:off x="2513015" y="2689225"/>
              <a:ext cx="501650" cy="623888"/>
            </a:xfrm>
            <a:custGeom>
              <a:avLst/>
              <a:gdLst/>
              <a:ahLst/>
              <a:cxnLst>
                <a:cxn ang="0">
                  <a:pos x="316" y="393"/>
                </a:cxn>
                <a:cxn ang="0">
                  <a:pos x="0" y="174"/>
                </a:cxn>
                <a:cxn ang="0">
                  <a:pos x="0" y="0"/>
                </a:cxn>
                <a:cxn ang="0">
                  <a:pos x="316" y="219"/>
                </a:cxn>
                <a:cxn ang="0">
                  <a:pos x="316" y="393"/>
                </a:cxn>
              </a:cxnLst>
              <a:rect l="0" t="0" r="r" b="b"/>
              <a:pathLst>
                <a:path w="316" h="393">
                  <a:moveTo>
                    <a:pt x="316" y="393"/>
                  </a:moveTo>
                  <a:lnTo>
                    <a:pt x="0" y="174"/>
                  </a:lnTo>
                  <a:lnTo>
                    <a:pt x="0" y="0"/>
                  </a:lnTo>
                  <a:lnTo>
                    <a:pt x="316" y="219"/>
                  </a:lnTo>
                  <a:lnTo>
                    <a:pt x="316" y="393"/>
                  </a:lnTo>
                  <a:close/>
                </a:path>
              </a:pathLst>
            </a:custGeom>
            <a:solidFill>
              <a:srgbClr val="3F4349"/>
            </a:solidFill>
            <a:ln w="9525">
              <a:noFill/>
              <a:round/>
            </a:ln>
          </p:spPr>
          <p:txBody>
            <a:bodyPr vert="horz" wrap="square" lIns="91440" tIns="45720" rIns="91440" bIns="45720" numCol="1" anchor="t" anchorCtr="0" compatLnSpc="1"/>
            <a:lstStyle/>
            <a:p>
              <a:endParaRPr lang="zh-CN" altLang="en-US"/>
            </a:p>
          </p:txBody>
        </p:sp>
        <p:sp>
          <p:nvSpPr>
            <p:cNvPr id="1049235" name="Freeform 17"/>
            <p:cNvSpPr/>
            <p:nvPr/>
          </p:nvSpPr>
          <p:spPr bwMode="auto">
            <a:xfrm>
              <a:off x="2513015" y="2636838"/>
              <a:ext cx="1812925" cy="400050"/>
            </a:xfrm>
            <a:custGeom>
              <a:avLst/>
              <a:gdLst/>
              <a:ahLst/>
              <a:cxnLst>
                <a:cxn ang="0">
                  <a:pos x="316" y="252"/>
                </a:cxn>
                <a:cxn ang="0">
                  <a:pos x="0" y="33"/>
                </a:cxn>
                <a:cxn ang="0">
                  <a:pos x="811" y="0"/>
                </a:cxn>
                <a:cxn ang="0">
                  <a:pos x="1142" y="216"/>
                </a:cxn>
                <a:cxn ang="0">
                  <a:pos x="316" y="252"/>
                </a:cxn>
              </a:cxnLst>
              <a:rect l="0" t="0" r="r" b="b"/>
              <a:pathLst>
                <a:path w="1142" h="252">
                  <a:moveTo>
                    <a:pt x="316" y="252"/>
                  </a:moveTo>
                  <a:lnTo>
                    <a:pt x="0" y="33"/>
                  </a:lnTo>
                  <a:lnTo>
                    <a:pt x="811" y="0"/>
                  </a:lnTo>
                  <a:lnTo>
                    <a:pt x="1142" y="216"/>
                  </a:lnTo>
                  <a:lnTo>
                    <a:pt x="316" y="252"/>
                  </a:lnTo>
                  <a:close/>
                </a:path>
              </a:pathLst>
            </a:custGeom>
            <a:solidFill>
              <a:srgbClr val="464A51"/>
            </a:solidFill>
            <a:ln w="9525">
              <a:noFill/>
              <a:round/>
            </a:ln>
          </p:spPr>
          <p:txBody>
            <a:bodyPr vert="horz" wrap="square" lIns="91440" tIns="45720" rIns="91440" bIns="45720" numCol="1" anchor="t" anchorCtr="0" compatLnSpc="1"/>
            <a:lstStyle/>
            <a:p>
              <a:endParaRPr lang="zh-CN" altLang="en-US"/>
            </a:p>
          </p:txBody>
        </p:sp>
        <p:sp>
          <p:nvSpPr>
            <p:cNvPr id="1049236" name="Freeform 18"/>
            <p:cNvSpPr/>
            <p:nvPr/>
          </p:nvSpPr>
          <p:spPr bwMode="auto">
            <a:xfrm>
              <a:off x="2743203" y="2381250"/>
              <a:ext cx="2185987" cy="555625"/>
            </a:xfrm>
            <a:custGeom>
              <a:avLst/>
              <a:gdLst/>
              <a:ahLst/>
              <a:cxnLst>
                <a:cxn ang="0">
                  <a:pos x="1377" y="0"/>
                </a:cxn>
                <a:cxn ang="0">
                  <a:pos x="1377" y="290"/>
                </a:cxn>
                <a:cxn ang="0">
                  <a:pos x="0" y="350"/>
                </a:cxn>
                <a:cxn ang="0">
                  <a:pos x="0" y="59"/>
                </a:cxn>
                <a:cxn ang="0">
                  <a:pos x="1377" y="0"/>
                </a:cxn>
              </a:cxnLst>
              <a:rect l="0" t="0" r="r" b="b"/>
              <a:pathLst>
                <a:path w="1377" h="350">
                  <a:moveTo>
                    <a:pt x="1377" y="0"/>
                  </a:moveTo>
                  <a:lnTo>
                    <a:pt x="1377" y="290"/>
                  </a:lnTo>
                  <a:lnTo>
                    <a:pt x="0" y="350"/>
                  </a:lnTo>
                  <a:lnTo>
                    <a:pt x="0" y="59"/>
                  </a:lnTo>
                  <a:lnTo>
                    <a:pt x="1377" y="0"/>
                  </a:lnTo>
                  <a:close/>
                </a:path>
              </a:pathLst>
            </a:custGeom>
            <a:solidFill>
              <a:srgbClr val="F29B00"/>
            </a:solidFill>
            <a:ln w="9525">
              <a:noFill/>
              <a:round/>
            </a:ln>
          </p:spPr>
          <p:txBody>
            <a:bodyPr vert="horz" wrap="square" lIns="91440" tIns="45720" rIns="91440" bIns="45720" numCol="1" anchor="t" anchorCtr="0" compatLnSpc="1"/>
            <a:lstStyle/>
            <a:p>
              <a:endParaRPr lang="zh-CN" altLang="en-US"/>
            </a:p>
          </p:txBody>
        </p:sp>
        <p:sp>
          <p:nvSpPr>
            <p:cNvPr id="1049237" name="Freeform 19"/>
            <p:cNvSpPr/>
            <p:nvPr/>
          </p:nvSpPr>
          <p:spPr bwMode="auto">
            <a:xfrm>
              <a:off x="1908178" y="1897063"/>
              <a:ext cx="835025" cy="1039813"/>
            </a:xfrm>
            <a:custGeom>
              <a:avLst/>
              <a:gdLst/>
              <a:ahLst/>
              <a:cxnLst>
                <a:cxn ang="0">
                  <a:pos x="526" y="655"/>
                </a:cxn>
                <a:cxn ang="0">
                  <a:pos x="0" y="291"/>
                </a:cxn>
                <a:cxn ang="0">
                  <a:pos x="0" y="0"/>
                </a:cxn>
                <a:cxn ang="0">
                  <a:pos x="526" y="364"/>
                </a:cxn>
                <a:cxn ang="0">
                  <a:pos x="526" y="655"/>
                </a:cxn>
              </a:cxnLst>
              <a:rect l="0" t="0" r="r" b="b"/>
              <a:pathLst>
                <a:path w="526" h="655">
                  <a:moveTo>
                    <a:pt x="526" y="655"/>
                  </a:moveTo>
                  <a:lnTo>
                    <a:pt x="0" y="291"/>
                  </a:lnTo>
                  <a:lnTo>
                    <a:pt x="0" y="0"/>
                  </a:lnTo>
                  <a:lnTo>
                    <a:pt x="526" y="364"/>
                  </a:lnTo>
                  <a:lnTo>
                    <a:pt x="526" y="655"/>
                  </a:lnTo>
                  <a:close/>
                </a:path>
              </a:pathLst>
            </a:custGeom>
            <a:solidFill>
              <a:srgbClr val="AA6500"/>
            </a:solidFill>
            <a:ln w="9525">
              <a:noFill/>
              <a:round/>
            </a:ln>
          </p:spPr>
          <p:txBody>
            <a:bodyPr vert="horz" wrap="square" lIns="91440" tIns="45720" rIns="91440" bIns="45720" numCol="1" anchor="t" anchorCtr="0" compatLnSpc="1"/>
            <a:lstStyle/>
            <a:p>
              <a:endParaRPr lang="zh-CN" altLang="en-US"/>
            </a:p>
          </p:txBody>
        </p:sp>
        <p:sp>
          <p:nvSpPr>
            <p:cNvPr id="1049238" name="Freeform 20"/>
            <p:cNvSpPr/>
            <p:nvPr/>
          </p:nvSpPr>
          <p:spPr bwMode="auto">
            <a:xfrm>
              <a:off x="1908178" y="1808163"/>
              <a:ext cx="3021012" cy="666750"/>
            </a:xfrm>
            <a:custGeom>
              <a:avLst/>
              <a:gdLst/>
              <a:ahLst/>
              <a:cxnLst>
                <a:cxn ang="0">
                  <a:pos x="526" y="420"/>
                </a:cxn>
                <a:cxn ang="0">
                  <a:pos x="0" y="56"/>
                </a:cxn>
                <a:cxn ang="0">
                  <a:pos x="1352" y="0"/>
                </a:cxn>
                <a:cxn ang="0">
                  <a:pos x="1903" y="361"/>
                </a:cxn>
                <a:cxn ang="0">
                  <a:pos x="526" y="420"/>
                </a:cxn>
              </a:cxnLst>
              <a:rect l="0" t="0" r="r" b="b"/>
              <a:pathLst>
                <a:path w="1903" h="420">
                  <a:moveTo>
                    <a:pt x="526" y="420"/>
                  </a:moveTo>
                  <a:lnTo>
                    <a:pt x="0" y="56"/>
                  </a:lnTo>
                  <a:lnTo>
                    <a:pt x="1352" y="0"/>
                  </a:lnTo>
                  <a:lnTo>
                    <a:pt x="1903" y="361"/>
                  </a:lnTo>
                  <a:lnTo>
                    <a:pt x="526" y="420"/>
                  </a:lnTo>
                  <a:close/>
                </a:path>
              </a:pathLst>
            </a:custGeom>
            <a:solidFill>
              <a:srgbClr val="D88500"/>
            </a:solidFill>
            <a:ln w="9525">
              <a:noFill/>
              <a:round/>
            </a:ln>
          </p:spPr>
          <p:txBody>
            <a:bodyPr vert="horz" wrap="square" lIns="91440" tIns="45720" rIns="91440" bIns="45720" numCol="1" anchor="t" anchorCtr="0" compatLnSpc="1"/>
            <a:lstStyle/>
            <a:p>
              <a:endParaRPr lang="zh-CN" altLang="en-US"/>
            </a:p>
          </p:txBody>
        </p:sp>
        <p:sp>
          <p:nvSpPr>
            <p:cNvPr id="1049239" name="Freeform 21"/>
            <p:cNvSpPr/>
            <p:nvPr/>
          </p:nvSpPr>
          <p:spPr bwMode="auto">
            <a:xfrm>
              <a:off x="2876553" y="1844675"/>
              <a:ext cx="1757362" cy="446088"/>
            </a:xfrm>
            <a:custGeom>
              <a:avLst/>
              <a:gdLst/>
              <a:ahLst/>
              <a:cxnLst>
                <a:cxn ang="0">
                  <a:pos x="1107" y="0"/>
                </a:cxn>
                <a:cxn ang="0">
                  <a:pos x="1107" y="234"/>
                </a:cxn>
                <a:cxn ang="0">
                  <a:pos x="0" y="281"/>
                </a:cxn>
                <a:cxn ang="0">
                  <a:pos x="0" y="47"/>
                </a:cxn>
                <a:cxn ang="0">
                  <a:pos x="1107" y="0"/>
                </a:cxn>
              </a:cxnLst>
              <a:rect l="0" t="0" r="r" b="b"/>
              <a:pathLst>
                <a:path w="1107" h="281">
                  <a:moveTo>
                    <a:pt x="1107" y="0"/>
                  </a:moveTo>
                  <a:lnTo>
                    <a:pt x="1107" y="234"/>
                  </a:lnTo>
                  <a:lnTo>
                    <a:pt x="0" y="281"/>
                  </a:lnTo>
                  <a:lnTo>
                    <a:pt x="0" y="47"/>
                  </a:lnTo>
                  <a:lnTo>
                    <a:pt x="1107" y="0"/>
                  </a:lnTo>
                  <a:close/>
                </a:path>
              </a:pathLst>
            </a:custGeom>
            <a:solidFill>
              <a:srgbClr val="F15A29"/>
            </a:solidFill>
            <a:ln w="9525">
              <a:noFill/>
              <a:round/>
            </a:ln>
          </p:spPr>
          <p:txBody>
            <a:bodyPr vert="horz" wrap="square" lIns="91440" tIns="45720" rIns="91440" bIns="45720" numCol="1" anchor="t" anchorCtr="0" compatLnSpc="1"/>
            <a:lstStyle/>
            <a:p>
              <a:endParaRPr lang="zh-CN" altLang="en-US"/>
            </a:p>
          </p:txBody>
        </p:sp>
        <p:sp>
          <p:nvSpPr>
            <p:cNvPr id="1049240" name="Freeform 22"/>
            <p:cNvSpPr/>
            <p:nvPr/>
          </p:nvSpPr>
          <p:spPr bwMode="auto">
            <a:xfrm>
              <a:off x="2205040" y="1454150"/>
              <a:ext cx="671512" cy="836613"/>
            </a:xfrm>
            <a:custGeom>
              <a:avLst/>
              <a:gdLst/>
              <a:ahLst/>
              <a:cxnLst>
                <a:cxn ang="0">
                  <a:pos x="423" y="527"/>
                </a:cxn>
                <a:cxn ang="0">
                  <a:pos x="0" y="234"/>
                </a:cxn>
                <a:cxn ang="0">
                  <a:pos x="0" y="0"/>
                </a:cxn>
                <a:cxn ang="0">
                  <a:pos x="423" y="293"/>
                </a:cxn>
                <a:cxn ang="0">
                  <a:pos x="423" y="527"/>
                </a:cxn>
              </a:cxnLst>
              <a:rect l="0" t="0" r="r" b="b"/>
              <a:pathLst>
                <a:path w="423" h="527">
                  <a:moveTo>
                    <a:pt x="423" y="527"/>
                  </a:moveTo>
                  <a:lnTo>
                    <a:pt x="0" y="234"/>
                  </a:lnTo>
                  <a:lnTo>
                    <a:pt x="0" y="0"/>
                  </a:lnTo>
                  <a:lnTo>
                    <a:pt x="423" y="293"/>
                  </a:lnTo>
                  <a:lnTo>
                    <a:pt x="423" y="527"/>
                  </a:lnTo>
                  <a:close/>
                </a:path>
              </a:pathLst>
            </a:custGeom>
            <a:solidFill>
              <a:srgbClr val="C4340E"/>
            </a:solidFill>
            <a:ln w="9525">
              <a:noFill/>
              <a:round/>
            </a:ln>
          </p:spPr>
          <p:txBody>
            <a:bodyPr vert="horz" wrap="square" lIns="91440" tIns="45720" rIns="91440" bIns="45720" numCol="1" anchor="t" anchorCtr="0" compatLnSpc="1"/>
            <a:lstStyle/>
            <a:p>
              <a:endParaRPr lang="zh-CN" altLang="en-US"/>
            </a:p>
          </p:txBody>
        </p:sp>
        <p:sp>
          <p:nvSpPr>
            <p:cNvPr id="1049241" name="Freeform 23"/>
            <p:cNvSpPr/>
            <p:nvPr/>
          </p:nvSpPr>
          <p:spPr bwMode="auto">
            <a:xfrm>
              <a:off x="2205040" y="1384300"/>
              <a:ext cx="2428875" cy="534988"/>
            </a:xfrm>
            <a:custGeom>
              <a:avLst/>
              <a:gdLst/>
              <a:ahLst/>
              <a:cxnLst>
                <a:cxn ang="0">
                  <a:pos x="423" y="337"/>
                </a:cxn>
                <a:cxn ang="0">
                  <a:pos x="0" y="44"/>
                </a:cxn>
                <a:cxn ang="0">
                  <a:pos x="1086" y="0"/>
                </a:cxn>
                <a:cxn ang="0">
                  <a:pos x="1530" y="290"/>
                </a:cxn>
                <a:cxn ang="0">
                  <a:pos x="423" y="337"/>
                </a:cxn>
              </a:cxnLst>
              <a:rect l="0" t="0" r="r" b="b"/>
              <a:pathLst>
                <a:path w="1530" h="337">
                  <a:moveTo>
                    <a:pt x="423" y="337"/>
                  </a:moveTo>
                  <a:lnTo>
                    <a:pt x="0" y="44"/>
                  </a:lnTo>
                  <a:lnTo>
                    <a:pt x="1086" y="0"/>
                  </a:lnTo>
                  <a:lnTo>
                    <a:pt x="1530" y="290"/>
                  </a:lnTo>
                  <a:lnTo>
                    <a:pt x="423" y="337"/>
                  </a:lnTo>
                  <a:close/>
                </a:path>
              </a:pathLst>
            </a:custGeom>
            <a:solidFill>
              <a:srgbClr val="F23806"/>
            </a:solidFill>
            <a:ln w="9525">
              <a:noFill/>
              <a:round/>
            </a:ln>
          </p:spPr>
          <p:txBody>
            <a:bodyPr vert="horz" wrap="square" lIns="91440" tIns="45720" rIns="91440" bIns="45720" numCol="1" anchor="t" anchorCtr="0" compatLnSpc="1"/>
            <a:lstStyle/>
            <a:p>
              <a:endParaRPr lang="zh-CN" altLang="en-US"/>
            </a:p>
          </p:txBody>
        </p:sp>
      </p:grpSp>
      <p:grpSp>
        <p:nvGrpSpPr>
          <p:cNvPr id="238" name="组合 22"/>
          <p:cNvGrpSpPr/>
          <p:nvPr/>
        </p:nvGrpSpPr>
        <p:grpSpPr>
          <a:xfrm>
            <a:off x="3621941" y="916578"/>
            <a:ext cx="5146674" cy="767080"/>
            <a:chOff x="683568" y="1509667"/>
            <a:chExt cx="2888581" cy="767080"/>
          </a:xfrm>
        </p:grpSpPr>
        <p:sp>
          <p:nvSpPr>
            <p:cNvPr id="1049242" name="KSO_GN1"/>
            <p:cNvSpPr txBox="1"/>
            <p:nvPr/>
          </p:nvSpPr>
          <p:spPr>
            <a:xfrm>
              <a:off x="683568" y="1562447"/>
              <a:ext cx="360000" cy="360000"/>
            </a:xfrm>
            <a:prstGeom prst="rect">
              <a:avLst/>
            </a:prstGeom>
            <a:noFill/>
          </p:spPr>
          <p:txBody>
            <a:bodyPr wrap="square" lIns="0" tIns="0" rIns="0" bIns="0" rtlCol="0" anchor="t" anchorCtr="0">
              <a:noAutofit/>
            </a:bodyPr>
            <a:lstStyle/>
            <a:p>
              <a:r>
                <a:rPr lang="en-US" altLang="zh-CN"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rPr>
                <a:t>01</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145739" name="直接连接符 24"/>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1049243" name="KSO_GT1.1.1"/>
            <p:cNvSpPr txBox="1"/>
            <p:nvPr/>
          </p:nvSpPr>
          <p:spPr>
            <a:xfrm>
              <a:off x="1048516" y="1564277"/>
              <a:ext cx="2523633" cy="712470"/>
            </a:xfrm>
            <a:prstGeom prst="rect">
              <a:avLst/>
            </a:prstGeom>
            <a:noFill/>
          </p:spPr>
          <p:txBody>
            <a:bodyPr wrap="square" lIns="0" tIns="0" rIns="0" bIns="0" rtlCol="0" anchor="t" anchorCtr="0">
              <a:noAutofit/>
            </a:bodyPr>
            <a:lstStyle/>
            <a:p>
              <a:pPr lvl="0" algn="just" fontAlgn="auto">
                <a:lnSpc>
                  <a:spcPts val="2140"/>
                </a:lnSpc>
              </a:pPr>
              <a:r>
                <a:rPr lang="zh-CN" altLang="en-US" sz="1200" b="1" dirty="0" smtClean="0">
                  <a:solidFill>
                    <a:srgbClr val="E74C2E"/>
                  </a:solidFill>
                  <a:latin typeface="微软雅黑" panose="020B0503020204020204" pitchFamily="34" charset="-122"/>
                  <a:ea typeface="微软雅黑" panose="020B0503020204020204" pitchFamily="34" charset="-122"/>
                  <a:sym typeface="+mn-ea"/>
                </a:rPr>
                <a:t>职业禁忌症：</a:t>
              </a: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mn-ea"/>
                </a:rPr>
                <a:t>从事特定职业或接触特定职业病危害因素时，比一般职业人群更易于遭受职业病或者可能导致原有自身疾病病情加重，或者在作业过程中诱发可能导致对他人生命健康构成危险的疾病的个人特殊生理或病理状态。</a:t>
              </a:r>
              <a:endParaRPr lang="zh-CN" altLang="en-US" sz="1200" b="1" kern="0" dirty="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grpSp>
      <p:grpSp>
        <p:nvGrpSpPr>
          <p:cNvPr id="239" name="组合 26"/>
          <p:cNvGrpSpPr/>
          <p:nvPr/>
        </p:nvGrpSpPr>
        <p:grpSpPr>
          <a:xfrm>
            <a:off x="3621941" y="2114670"/>
            <a:ext cx="5146674" cy="800735"/>
            <a:chOff x="683568" y="1509667"/>
            <a:chExt cx="2888581" cy="800735"/>
          </a:xfrm>
        </p:grpSpPr>
        <p:sp>
          <p:nvSpPr>
            <p:cNvPr id="1049244" name="KSO_GN1"/>
            <p:cNvSpPr txBox="1"/>
            <p:nvPr/>
          </p:nvSpPr>
          <p:spPr>
            <a:xfrm>
              <a:off x="683568" y="1562447"/>
              <a:ext cx="360000" cy="360000"/>
            </a:xfrm>
            <a:prstGeom prst="rect">
              <a:avLst/>
            </a:prstGeom>
            <a:noFill/>
          </p:spPr>
          <p:txBody>
            <a:bodyPr wrap="square" lIns="0" tIns="0" rIns="0" bIns="0" rtlCol="0" anchor="t" anchorCtr="0">
              <a:noAutofit/>
            </a:bodyPr>
            <a:lstStyle/>
            <a:p>
              <a:r>
                <a:rPr lang="en-US" altLang="zh-CN" sz="2400" b="1" kern="0" dirty="0" smtClean="0">
                  <a:solidFill>
                    <a:srgbClr val="EC3730"/>
                  </a:solidFill>
                  <a:latin typeface="Arial" panose="020B0604020202020204" pitchFamily="34" charset="0"/>
                  <a:ea typeface="微软雅黑" panose="020B0503020204020204" pitchFamily="34" charset="-122"/>
                  <a:cs typeface="Arial" panose="020B0604020202020204" pitchFamily="34" charset="0"/>
                </a:rPr>
                <a:t>02</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145740" name="直接连接符 28"/>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1049245" name="KSO_GT1.1.1"/>
            <p:cNvSpPr txBox="1"/>
            <p:nvPr/>
          </p:nvSpPr>
          <p:spPr>
            <a:xfrm>
              <a:off x="1043527" y="1564277"/>
              <a:ext cx="2528622" cy="746125"/>
            </a:xfrm>
            <a:prstGeom prst="rect">
              <a:avLst/>
            </a:prstGeom>
            <a:noFill/>
          </p:spPr>
          <p:txBody>
            <a:bodyPr wrap="square" lIns="0" tIns="0" rIns="0" bIns="0" rtlCol="0" anchor="t" anchorCtr="0">
              <a:noAutofit/>
            </a:bodyPr>
            <a:lstStyle/>
            <a:p>
              <a:pPr indent="0" fontAlgn="auto">
                <a:lnSpc>
                  <a:spcPts val="2240"/>
                </a:lnSpc>
                <a:buFont typeface="Wingdings" panose="05000000000000000000" pitchFamily="2" charset="2"/>
                <a:buNone/>
              </a:pPr>
              <a:r>
                <a:rPr lang="zh-CN" altLang="en-US" sz="1200" b="1" dirty="0" smtClean="0">
                  <a:solidFill>
                    <a:srgbClr val="E74C2E"/>
                  </a:solidFill>
                  <a:latin typeface="微软雅黑" panose="020B0503020204020204" pitchFamily="34" charset="-122"/>
                  <a:ea typeface="微软雅黑" panose="020B0503020204020204" pitchFamily="34" charset="-122"/>
                  <a:sym typeface="+mn-ea"/>
                </a:rPr>
                <a:t>疑似职业病：</a:t>
              </a:r>
              <a:r>
                <a:rPr lang="zh-CN" altLang="en-US" sz="1200" b="1" dirty="0" smtClean="0">
                  <a:solidFill>
                    <a:srgbClr val="404040"/>
                  </a:solidFill>
                  <a:latin typeface="微软雅黑" panose="020B0503020204020204" pitchFamily="34" charset="-122"/>
                  <a:ea typeface="微软雅黑" panose="020B0503020204020204" pitchFamily="34" charset="-122"/>
                  <a:sym typeface="+mn-ea"/>
                </a:rPr>
                <a:t>是指经健康检查机构检查发现，怀疑患有职业病，但尚未经职业病诊断机构明确诊断的特定时间段的疾病状态。</a:t>
              </a:r>
              <a:endParaRPr lang="zh-CN" altLang="en-US" sz="1200" b="1" kern="0" dirty="0" smtClean="0">
                <a:solidFill>
                  <a:srgbClr val="404040"/>
                </a:solidFill>
                <a:latin typeface="微软雅黑" panose="020B0503020204020204" pitchFamily="34" charset="-122"/>
                <a:ea typeface="微软雅黑" panose="020B0503020204020204" pitchFamily="34" charset="-122"/>
                <a:sym typeface="+mn-ea"/>
              </a:endParaRPr>
            </a:p>
          </p:txBody>
        </p:sp>
      </p:grpSp>
      <p:grpSp>
        <p:nvGrpSpPr>
          <p:cNvPr id="240" name="组合 30"/>
          <p:cNvGrpSpPr/>
          <p:nvPr/>
        </p:nvGrpSpPr>
        <p:grpSpPr>
          <a:xfrm>
            <a:off x="3621941" y="2987359"/>
            <a:ext cx="5146674" cy="412780"/>
            <a:chOff x="683568" y="1509667"/>
            <a:chExt cx="2888581" cy="412780"/>
          </a:xfrm>
        </p:grpSpPr>
        <p:sp>
          <p:nvSpPr>
            <p:cNvPr id="1049246" name="KSO_GN1"/>
            <p:cNvSpPr txBox="1"/>
            <p:nvPr/>
          </p:nvSpPr>
          <p:spPr>
            <a:xfrm>
              <a:off x="683568" y="1562447"/>
              <a:ext cx="360000" cy="360000"/>
            </a:xfrm>
            <a:prstGeom prst="rect">
              <a:avLst/>
            </a:prstGeom>
            <a:noFill/>
          </p:spPr>
          <p:txBody>
            <a:bodyPr wrap="square" lIns="0" tIns="0" rIns="0" bIns="0" rtlCol="0" anchor="t" anchorCtr="0">
              <a:noAutofit/>
            </a:bodyPr>
            <a:lstStyle/>
            <a:p>
              <a:r>
                <a:rPr lang="en-US" altLang="zh-CN" sz="2400" b="1" kern="0" dirty="0" smtClean="0">
                  <a:solidFill>
                    <a:srgbClr val="EC3730"/>
                  </a:solidFill>
                  <a:latin typeface="Arial" panose="020B0604020202020204" pitchFamily="34" charset="0"/>
                  <a:ea typeface="微软雅黑" panose="020B0503020204020204" pitchFamily="34" charset="-122"/>
                  <a:cs typeface="Arial" panose="020B0604020202020204" pitchFamily="34" charset="0"/>
                </a:rPr>
                <a:t>03</a:t>
              </a:r>
              <a:endParaRPr lang="zh-CN" altLang="en-US" sz="2400" b="1" kern="0" dirty="0">
                <a:solidFill>
                  <a:srgbClr val="EC3730"/>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145741" name="直接连接符 32"/>
            <p:cNvCxnSpPr/>
            <p:nvPr/>
          </p:nvCxnSpPr>
          <p:spPr>
            <a:xfrm>
              <a:off x="683568" y="1509667"/>
              <a:ext cx="2574846" cy="0"/>
            </a:xfrm>
            <a:prstGeom prst="line">
              <a:avLst/>
            </a:prstGeom>
            <a:ln>
              <a:solidFill>
                <a:srgbClr val="C7C7C7"/>
              </a:solidFill>
            </a:ln>
          </p:spPr>
          <p:style>
            <a:lnRef idx="1">
              <a:schemeClr val="accent1"/>
            </a:lnRef>
            <a:fillRef idx="0">
              <a:schemeClr val="accent1"/>
            </a:fillRef>
            <a:effectRef idx="0">
              <a:schemeClr val="accent1"/>
            </a:effectRef>
            <a:fontRef idx="minor">
              <a:schemeClr val="tx1"/>
            </a:fontRef>
          </p:style>
        </p:cxnSp>
        <p:sp>
          <p:nvSpPr>
            <p:cNvPr id="1049247" name="KSO_GT1.1.1"/>
            <p:cNvSpPr txBox="1"/>
            <p:nvPr/>
          </p:nvSpPr>
          <p:spPr>
            <a:xfrm>
              <a:off x="1048516" y="1564277"/>
              <a:ext cx="2523633" cy="352425"/>
            </a:xfrm>
            <a:prstGeom prst="rect">
              <a:avLst/>
            </a:prstGeom>
            <a:noFill/>
          </p:spPr>
          <p:txBody>
            <a:bodyPr wrap="square" lIns="0" tIns="0" rIns="0" bIns="0" rtlCol="0" anchor="t" anchorCtr="0">
              <a:noAutofit/>
            </a:bodyPr>
            <a:lstStyle/>
            <a:p>
              <a:pPr algn="just" fontAlgn="auto">
                <a:lnSpc>
                  <a:spcPts val="2240"/>
                </a:lnSpc>
              </a:pPr>
              <a:r>
                <a:rPr lang="zh-CN" altLang="en-US" sz="1200" b="1" dirty="0" smtClean="0">
                  <a:solidFill>
                    <a:srgbClr val="E74C2E"/>
                  </a:solidFill>
                  <a:latin typeface="微软雅黑" panose="020B0503020204020204" pitchFamily="34" charset="-122"/>
                  <a:ea typeface="微软雅黑" panose="020B0503020204020204" pitchFamily="34" charset="-122"/>
                  <a:sym typeface="+mn-ea"/>
                </a:rPr>
                <a:t>职业健康监护：</a:t>
              </a:r>
              <a:r>
                <a:rPr lang="zh-CN" altLang="en-US" sz="1200" b="1" dirty="0" smtClean="0">
                  <a:solidFill>
                    <a:srgbClr val="404040"/>
                  </a:solidFill>
                  <a:latin typeface="微软雅黑" panose="020B0503020204020204" pitchFamily="34" charset="-122"/>
                  <a:ea typeface="微软雅黑" panose="020B0503020204020204" pitchFamily="34" charset="-122"/>
                  <a:sym typeface="+mn-ea"/>
                </a:rPr>
                <a:t>是根据劳动者的职业接触史，对劳动者进行定期或不定期的有针对性的医学健康检查，连续性地监测劳动者健康发展状况，并结合其他健康相关资料，分析劳动者健康变化与所接触的职业病危害因素之间关系的活动。</a:t>
              </a:r>
              <a:endParaRPr lang="zh-CN" altLang="en-US" sz="1200" b="1" kern="0" dirty="0" smtClean="0">
                <a:solidFill>
                  <a:srgbClr val="404040"/>
                </a:solidFill>
                <a:latin typeface="微软雅黑" panose="020B0503020204020204" pitchFamily="34" charset="-122"/>
                <a:ea typeface="微软雅黑" panose="020B0503020204020204" pitchFamily="34" charset="-122"/>
                <a:sym typeface="+mn-ea"/>
              </a:endParaRPr>
            </a:p>
          </p:txBody>
        </p:sp>
      </p:grpSp>
      <p:grpSp>
        <p:nvGrpSpPr>
          <p:cNvPr id="241" name="组合 42"/>
          <p:cNvGrpSpPr/>
          <p:nvPr/>
        </p:nvGrpSpPr>
        <p:grpSpPr>
          <a:xfrm>
            <a:off x="1187624" y="195486"/>
            <a:ext cx="1515760" cy="72008"/>
            <a:chOff x="539552" y="195486"/>
            <a:chExt cx="1482080" cy="72008"/>
          </a:xfrm>
        </p:grpSpPr>
        <p:sp>
          <p:nvSpPr>
            <p:cNvPr id="1049248" name="矩形 43"/>
            <p:cNvSpPr/>
            <p:nvPr/>
          </p:nvSpPr>
          <p:spPr>
            <a:xfrm>
              <a:off x="539552" y="195486"/>
              <a:ext cx="720080" cy="72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249" name="矩形 44"/>
            <p:cNvSpPr/>
            <p:nvPr/>
          </p:nvSpPr>
          <p:spPr>
            <a:xfrm>
              <a:off x="1301552" y="195486"/>
              <a:ext cx="720080" cy="72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49250" name="TextBox 47"/>
          <p:cNvSpPr txBox="1"/>
          <p:nvPr/>
        </p:nvSpPr>
        <p:spPr>
          <a:xfrm>
            <a:off x="1161029" y="325429"/>
            <a:ext cx="1572260" cy="337185"/>
          </a:xfrm>
          <a:prstGeom prst="rect">
            <a:avLst/>
          </a:prstGeom>
          <a:noFill/>
        </p:spPr>
        <p:txBody>
          <a:bodyPr wrap="square" rtlCol="0">
            <a:spAutoFit/>
          </a:bodyPr>
          <a:lstStyle/>
          <a:p>
            <a:pPr algn="ctr"/>
            <a:r>
              <a:rPr lang="zh-CN" altLang="en-US" sz="1600" b="1" dirty="0">
                <a:solidFill>
                  <a:srgbClr val="E74C2E"/>
                </a:solidFill>
                <a:latin typeface="Impact" panose="020B0806030902050204" pitchFamily="34" charset="0"/>
                <a:ea typeface="微软雅黑" panose="020B0503020204020204" pitchFamily="34" charset="-122"/>
              </a:rPr>
              <a:t>职业健康常识</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p:cTn id="7" dur="500" fill="hold"/>
                                        <p:tgtEl>
                                          <p:spTgt spid="237"/>
                                        </p:tgtEl>
                                        <p:attrNameLst>
                                          <p:attrName>ppt_w</p:attrName>
                                        </p:attrNameLst>
                                      </p:cBhvr>
                                      <p:tavLst>
                                        <p:tav tm="0">
                                          <p:val>
                                            <p:fltVal val="0"/>
                                          </p:val>
                                        </p:tav>
                                        <p:tav tm="100000">
                                          <p:val>
                                            <p:strVal val="#ppt_w"/>
                                          </p:val>
                                        </p:tav>
                                      </p:tavLst>
                                    </p:anim>
                                    <p:anim calcmode="lin" valueType="num">
                                      <p:cBhvr>
                                        <p:cTn id="8" dur="500" fill="hold"/>
                                        <p:tgtEl>
                                          <p:spTgt spid="237"/>
                                        </p:tgtEl>
                                        <p:attrNameLst>
                                          <p:attrName>ppt_h</p:attrName>
                                        </p:attrNameLst>
                                      </p:cBhvr>
                                      <p:tavLst>
                                        <p:tav tm="0">
                                          <p:val>
                                            <p:fltVal val="0"/>
                                          </p:val>
                                        </p:tav>
                                        <p:tav tm="100000">
                                          <p:val>
                                            <p:strVal val="#ppt_h"/>
                                          </p:val>
                                        </p:tav>
                                      </p:tavLst>
                                    </p:anim>
                                    <p:animEffect transition="in" filter="fade">
                                      <p:cBhvr>
                                        <p:cTn id="9" dur="500"/>
                                        <p:tgtEl>
                                          <p:spTgt spid="237"/>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38"/>
                                        </p:tgtEl>
                                        <p:attrNameLst>
                                          <p:attrName>style.visibility</p:attrName>
                                        </p:attrNameLst>
                                      </p:cBhvr>
                                      <p:to>
                                        <p:strVal val="visible"/>
                                      </p:to>
                                    </p:set>
                                    <p:anim calcmode="lin" valueType="num">
                                      <p:cBhvr additive="base">
                                        <p:cTn id="13" dur="500" fill="hold"/>
                                        <p:tgtEl>
                                          <p:spTgt spid="238"/>
                                        </p:tgtEl>
                                        <p:attrNameLst>
                                          <p:attrName>ppt_x</p:attrName>
                                        </p:attrNameLst>
                                      </p:cBhvr>
                                      <p:tavLst>
                                        <p:tav tm="0">
                                          <p:val>
                                            <p:strVal val="#ppt_x"/>
                                          </p:val>
                                        </p:tav>
                                        <p:tav tm="100000">
                                          <p:val>
                                            <p:strVal val="#ppt_x"/>
                                          </p:val>
                                        </p:tav>
                                      </p:tavLst>
                                    </p:anim>
                                    <p:anim calcmode="lin" valueType="num">
                                      <p:cBhvr additive="base">
                                        <p:cTn id="14" dur="500" fill="hold"/>
                                        <p:tgtEl>
                                          <p:spTgt spid="23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39"/>
                                        </p:tgtEl>
                                        <p:attrNameLst>
                                          <p:attrName>style.visibility</p:attrName>
                                        </p:attrNameLst>
                                      </p:cBhvr>
                                      <p:to>
                                        <p:strVal val="visible"/>
                                      </p:to>
                                    </p:set>
                                    <p:anim calcmode="lin" valueType="num">
                                      <p:cBhvr additive="base">
                                        <p:cTn id="18" dur="500" fill="hold"/>
                                        <p:tgtEl>
                                          <p:spTgt spid="239"/>
                                        </p:tgtEl>
                                        <p:attrNameLst>
                                          <p:attrName>ppt_x</p:attrName>
                                        </p:attrNameLst>
                                      </p:cBhvr>
                                      <p:tavLst>
                                        <p:tav tm="0">
                                          <p:val>
                                            <p:strVal val="#ppt_x"/>
                                          </p:val>
                                        </p:tav>
                                        <p:tav tm="100000">
                                          <p:val>
                                            <p:strVal val="#ppt_x"/>
                                          </p:val>
                                        </p:tav>
                                      </p:tavLst>
                                    </p:anim>
                                    <p:anim calcmode="lin" valueType="num">
                                      <p:cBhvr additive="base">
                                        <p:cTn id="19" dur="500" fill="hold"/>
                                        <p:tgtEl>
                                          <p:spTgt spid="23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40"/>
                                        </p:tgtEl>
                                        <p:attrNameLst>
                                          <p:attrName>style.visibility</p:attrName>
                                        </p:attrNameLst>
                                      </p:cBhvr>
                                      <p:to>
                                        <p:strVal val="visible"/>
                                      </p:to>
                                    </p:set>
                                    <p:anim calcmode="lin" valueType="num">
                                      <p:cBhvr additive="base">
                                        <p:cTn id="23" dur="500" fill="hold"/>
                                        <p:tgtEl>
                                          <p:spTgt spid="240"/>
                                        </p:tgtEl>
                                        <p:attrNameLst>
                                          <p:attrName>ppt_x</p:attrName>
                                        </p:attrNameLst>
                                      </p:cBhvr>
                                      <p:tavLst>
                                        <p:tav tm="0">
                                          <p:val>
                                            <p:strVal val="#ppt_x"/>
                                          </p:val>
                                        </p:tav>
                                        <p:tav tm="100000">
                                          <p:val>
                                            <p:strVal val="#ppt_x"/>
                                          </p:val>
                                        </p:tav>
                                      </p:tavLst>
                                    </p:anim>
                                    <p:anim calcmode="lin" valueType="num">
                                      <p:cBhvr additive="base">
                                        <p:cTn id="24" dur="500" fill="hold"/>
                                        <p:tgtEl>
                                          <p:spTgt spid="2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170,&quot;width&quot;:541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2891,&quot;width&quot;:59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3256</Words>
  <Application>Microsoft Office PowerPoint</Application>
  <PresentationFormat>全屏显示(16:9)</PresentationFormat>
  <Paragraphs>314</Paragraphs>
  <Slides>28</Slides>
  <Notes>28</Notes>
  <HiddenSlides>0</HiddenSlides>
  <MMClips>0</MMClips>
  <ScaleCrop>false</ScaleCrop>
  <HeadingPairs>
    <vt:vector size="4" baseType="variant">
      <vt:variant>
        <vt:lpstr>主题</vt:lpstr>
      </vt:variant>
      <vt:variant>
        <vt:i4>1</vt:i4>
      </vt:variant>
      <vt:variant>
        <vt:lpstr>幻灯片标题</vt:lpstr>
      </vt:variant>
      <vt:variant>
        <vt:i4>28</vt:i4>
      </vt:variant>
    </vt:vector>
  </HeadingPairs>
  <TitlesOfParts>
    <vt:vector size="2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15</cp:revision>
  <dcterms:created xsi:type="dcterms:W3CDTF">2015-03-21T19:03:00Z</dcterms:created>
  <dcterms:modified xsi:type="dcterms:W3CDTF">2020-08-14T08:48:04Z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