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1" r:id="rId3"/>
    <p:sldMasterId id="2147483682" r:id="rId4"/>
    <p:sldMasterId id="2147483693" r:id="rId5"/>
    <p:sldMasterId id="2147483704" r:id="rId6"/>
    <p:sldMasterId id="2147483715" r:id="rId7"/>
    <p:sldMasterId id="2147483726" r:id="rId8"/>
    <p:sldMasterId id="2147483737" r:id="rId9"/>
  </p:sldMasterIdLst>
  <p:notesMasterIdLst>
    <p:notesMasterId r:id="rId36"/>
  </p:notesMasterIdLst>
  <p:sldIdLst>
    <p:sldId id="257" r:id="rId10"/>
    <p:sldId id="579" r:id="rId11"/>
    <p:sldId id="543" r:id="rId12"/>
    <p:sldId id="544" r:id="rId13"/>
    <p:sldId id="541" r:id="rId14"/>
    <p:sldId id="547" r:id="rId15"/>
    <p:sldId id="552" r:id="rId16"/>
    <p:sldId id="553" r:id="rId17"/>
    <p:sldId id="549" r:id="rId18"/>
    <p:sldId id="550" r:id="rId19"/>
    <p:sldId id="560" r:id="rId20"/>
    <p:sldId id="545" r:id="rId21"/>
    <p:sldId id="561" r:id="rId22"/>
    <p:sldId id="562" r:id="rId23"/>
    <p:sldId id="546" r:id="rId24"/>
    <p:sldId id="563" r:id="rId25"/>
    <p:sldId id="578" r:id="rId26"/>
    <p:sldId id="575" r:id="rId27"/>
    <p:sldId id="566" r:id="rId28"/>
    <p:sldId id="567" r:id="rId29"/>
    <p:sldId id="569" r:id="rId30"/>
    <p:sldId id="572" r:id="rId31"/>
    <p:sldId id="573" r:id="rId32"/>
    <p:sldId id="576" r:id="rId33"/>
    <p:sldId id="577" r:id="rId34"/>
    <p:sldId id="571"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700"/>
    <a:srgbClr val="BF9000"/>
    <a:srgbClr val="404040"/>
    <a:srgbClr val="FFC000"/>
    <a:srgbClr val="7C7C7C"/>
    <a:srgbClr val="6C6C6C"/>
    <a:srgbClr val="333F50"/>
    <a:srgbClr val="C9C9C9"/>
    <a:srgbClr val="A5A5A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0887" autoAdjust="0"/>
  </p:normalViewPr>
  <p:slideViewPr>
    <p:cSldViewPr snapToGrid="0">
      <p:cViewPr>
        <p:scale>
          <a:sx n="91" d="100"/>
          <a:sy n="91" d="100"/>
        </p:scale>
        <p:origin x="-533" y="21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2020/8/14</a:t>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63957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smtClean="0"/>
              <a:t>各位朋友大家好，今天很高兴和大家分享有关石油石化企业员工职业健康的课程。我先问问大家，您觉得在石化企业的现场，最大的职业危害因素有哪些呢？毒物、噪声、高温、振动</a:t>
            </a:r>
            <a:r>
              <a:rPr lang="en-US" altLang="zh-CN" dirty="0" smtClean="0"/>
              <a:t>……</a:t>
            </a:r>
            <a:r>
              <a:rPr lang="zh-CN" altLang="en-US" dirty="0" smtClean="0"/>
              <a:t>您看，噪声是石化企业最常见的职业危害之一，与其他危害一样具有隐蔽性，往往只有当噪声所造成的听力损伤达到无法挽回的程度才会引起注意。为进一步提高大家的安全意识，今天我们就来一起分享噪声危害与听力防护。</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目前，噪声性耳聋没有较好的治疗方法和预期的治疗效果，因此，对于长期从事噪声作业的接触者，企业应该采取有效的管理措施。</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888506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t>1.控制和消除噪声源。防止噪声危害的根本措施，采用无声或低声设备代替高噪声的设备，提高机器精密度，减少机器部件的撞击、摩擦和振动，在进行厂房设计时，应合理配置声源，远置噪声源如风机、电动机等。</a:t>
            </a:r>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sym typeface="+mn-ea"/>
              </a:rPr>
              <a:t>2.控制噪声的传播。吸声：采用吸声材料装饰车间内表面，吸收声能；消声：使用阻止声音传播而允许气流通过的消声器降低空气动力噪声；隔声：可以利用一定的材料和装置，把声源封闭；隔振：在机械基础和联结处设减震装置，如胶垫、沥青。</a:t>
            </a:r>
            <a:endParaRPr lang="zh-CN" altLang="en-US"/>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t>卫生防护措施。加强个体防护，对噪声不能控制，需要在高噪声条件下工作，佩戴个人防护用品很有效。</a:t>
            </a:r>
          </a:p>
          <a:p>
            <a:r>
              <a:rPr lang="zh-CN" altLang="en-US"/>
              <a:t>听觉器官防护用品是能够防止噪声侵入外耳道，减少听力损伤的个体防护用品。主要有耳塞、耳罩、防噪声头盔三类。耳塞是最常用的一种，隔声效果可达到30dB，耳罩、防噪声头盔的隔声效果优于耳塞，但使用时不够方便，成本较高。</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教师讲解</a:t>
            </a:r>
            <a:r>
              <a:rPr lang="en-US" altLang="zh-CN" dirty="0"/>
              <a:t>——</a:t>
            </a:r>
            <a:r>
              <a:rPr lang="zh-CN" altLang="en-US" dirty="0"/>
              <a:t>教学示范</a:t>
            </a:r>
            <a:r>
              <a:rPr lang="en-US" altLang="zh-CN" dirty="0"/>
              <a:t>——</a:t>
            </a:r>
            <a:r>
              <a:rPr lang="zh-CN" altLang="en-US" dirty="0"/>
              <a:t>学员展示</a:t>
            </a:r>
            <a:r>
              <a:rPr lang="en-US" altLang="zh-CN" dirty="0"/>
              <a:t>——</a:t>
            </a:r>
            <a:r>
              <a:rPr lang="zh-CN" altLang="en-US" dirty="0"/>
              <a:t>点评反馈</a:t>
            </a:r>
            <a:r>
              <a:rPr lang="en-US" altLang="zh-CN" dirty="0"/>
              <a:t>——</a:t>
            </a:r>
            <a:r>
              <a:rPr lang="zh-CN" altLang="en-US" dirty="0"/>
              <a:t>再次练习巩固</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sym typeface="+mn-ea"/>
              </a:rPr>
              <a:t>教师讲解</a:t>
            </a:r>
            <a:r>
              <a:rPr lang="en-US" altLang="zh-CN" dirty="0">
                <a:sym typeface="+mn-ea"/>
              </a:rPr>
              <a:t>——</a:t>
            </a:r>
            <a:r>
              <a:rPr lang="zh-CN" altLang="en-US" dirty="0">
                <a:sym typeface="+mn-ea"/>
              </a:rPr>
              <a:t>教学示范</a:t>
            </a:r>
            <a:r>
              <a:rPr lang="en-US" altLang="zh-CN" dirty="0">
                <a:sym typeface="+mn-ea"/>
              </a:rPr>
              <a:t>——</a:t>
            </a:r>
            <a:r>
              <a:rPr lang="zh-CN" altLang="en-US" dirty="0">
                <a:sym typeface="+mn-ea"/>
              </a:rPr>
              <a:t>学员展示</a:t>
            </a:r>
            <a:r>
              <a:rPr lang="en-US" altLang="zh-CN" dirty="0">
                <a:sym typeface="+mn-ea"/>
              </a:rPr>
              <a:t>——</a:t>
            </a:r>
            <a:r>
              <a:rPr lang="zh-CN" altLang="en-US" dirty="0">
                <a:sym typeface="+mn-ea"/>
              </a:rPr>
              <a:t>点评反馈</a:t>
            </a:r>
            <a:r>
              <a:rPr lang="en-US" altLang="zh-CN" dirty="0">
                <a:sym typeface="+mn-ea"/>
              </a:rPr>
              <a:t>——</a:t>
            </a:r>
            <a:r>
              <a:rPr lang="zh-CN" altLang="en-US" dirty="0">
                <a:sym typeface="+mn-ea"/>
              </a:rPr>
              <a:t>再次练习</a:t>
            </a:r>
            <a:r>
              <a:rPr lang="zh-CN" altLang="en-US" dirty="0" smtClean="0">
                <a:sym typeface="+mn-ea"/>
              </a:rPr>
              <a:t>巩固</a:t>
            </a:r>
            <a:endParaRPr lang="en-US" altLang="zh-CN" dirty="0" smtClean="0">
              <a:sym typeface="+mn-ea"/>
            </a:endParaRPr>
          </a:p>
          <a:p>
            <a:r>
              <a:rPr lang="zh-CN" altLang="en-US" dirty="0" smtClean="0">
                <a:sym typeface="+mn-ea"/>
              </a:rPr>
              <a:t>护耳器使用误区：</a:t>
            </a:r>
            <a:endParaRPr lang="en-US" altLang="zh-CN" dirty="0" smtClean="0">
              <a:sym typeface="+mn-ea"/>
            </a:endParaRPr>
          </a:p>
          <a:p>
            <a:r>
              <a:rPr lang="en-US" altLang="zh-CN" dirty="0" smtClean="0">
                <a:sym typeface="+mn-ea"/>
              </a:rPr>
              <a:t>1</a:t>
            </a:r>
            <a:r>
              <a:rPr lang="zh-CN" altLang="en-US" dirty="0" smtClean="0">
                <a:sym typeface="+mn-ea"/>
              </a:rPr>
              <a:t>、护耳器降噪值越大越好。护耳器降噪到</a:t>
            </a:r>
            <a:r>
              <a:rPr lang="en-US" altLang="zh-CN" dirty="0" smtClean="0">
                <a:sym typeface="+mn-ea"/>
              </a:rPr>
              <a:t>70~75</a:t>
            </a:r>
            <a:r>
              <a:rPr lang="zh-CN" altLang="en-US" dirty="0" smtClean="0">
                <a:sym typeface="+mn-ea"/>
              </a:rPr>
              <a:t>分贝最合适（比日常交谈声略大）。噪声值在</a:t>
            </a:r>
            <a:r>
              <a:rPr lang="en-US" altLang="zh-CN" dirty="0" smtClean="0">
                <a:sym typeface="+mn-ea"/>
              </a:rPr>
              <a:t>85~95</a:t>
            </a:r>
            <a:r>
              <a:rPr lang="zh-CN" altLang="en-US" dirty="0" smtClean="0">
                <a:sym typeface="+mn-ea"/>
              </a:rPr>
              <a:t>分贝，选择</a:t>
            </a:r>
            <a:r>
              <a:rPr lang="en-US" altLang="zh-CN" dirty="0" smtClean="0">
                <a:sym typeface="+mn-ea"/>
              </a:rPr>
              <a:t>SNR</a:t>
            </a:r>
            <a:r>
              <a:rPr lang="zh-CN" altLang="en-US" dirty="0" smtClean="0">
                <a:sym typeface="+mn-ea"/>
              </a:rPr>
              <a:t>为</a:t>
            </a:r>
            <a:r>
              <a:rPr lang="en-US" altLang="zh-CN" dirty="0" smtClean="0">
                <a:sym typeface="+mn-ea"/>
              </a:rPr>
              <a:t>17-34</a:t>
            </a:r>
            <a:r>
              <a:rPr lang="zh-CN" altLang="en-US" dirty="0" smtClean="0">
                <a:sym typeface="+mn-ea"/>
              </a:rPr>
              <a:t>分贝的护耳器；</a:t>
            </a:r>
            <a:endParaRPr lang="en-US" altLang="zh-CN" dirty="0" smtClean="0">
              <a:sym typeface="+mn-ea"/>
            </a:endParaRPr>
          </a:p>
          <a:p>
            <a:r>
              <a:rPr lang="zh-CN" altLang="en-US" dirty="0" smtClean="0">
                <a:sym typeface="+mn-ea"/>
              </a:rPr>
              <a:t>噪声值大于</a:t>
            </a:r>
            <a:r>
              <a:rPr lang="en-US" altLang="zh-CN" dirty="0" smtClean="0">
                <a:sym typeface="+mn-ea"/>
              </a:rPr>
              <a:t>95</a:t>
            </a:r>
            <a:r>
              <a:rPr lang="zh-CN" altLang="en-US" dirty="0" smtClean="0">
                <a:sym typeface="+mn-ea"/>
              </a:rPr>
              <a:t>分贝，应选</a:t>
            </a:r>
            <a:r>
              <a:rPr lang="en-US" altLang="zh-CN" dirty="0" smtClean="0">
                <a:sym typeface="+mn-ea"/>
              </a:rPr>
              <a:t>SNR</a:t>
            </a:r>
            <a:r>
              <a:rPr lang="zh-CN" altLang="en-US" dirty="0" smtClean="0">
                <a:sym typeface="+mn-ea"/>
              </a:rPr>
              <a:t>大于</a:t>
            </a:r>
            <a:r>
              <a:rPr lang="en-US" altLang="zh-CN" dirty="0" smtClean="0">
                <a:sym typeface="+mn-ea"/>
              </a:rPr>
              <a:t>34</a:t>
            </a:r>
            <a:r>
              <a:rPr lang="zh-CN" altLang="en-US" dirty="0" smtClean="0">
                <a:sym typeface="+mn-ea"/>
              </a:rPr>
              <a:t>分贝的护耳器。</a:t>
            </a:r>
            <a:endParaRPr lang="en-US" altLang="zh-CN" dirty="0" smtClean="0">
              <a:sym typeface="+mn-ea"/>
            </a:endParaRPr>
          </a:p>
          <a:p>
            <a:r>
              <a:rPr lang="en-US" altLang="zh-CN" dirty="0" smtClean="0"/>
              <a:t>2</a:t>
            </a:r>
            <a:r>
              <a:rPr lang="zh-CN" altLang="en-US" dirty="0" smtClean="0"/>
              <a:t>、护耳器戴一会就可以，不用长时间戴。戴护耳器的减噪效果并不随时间等比例下降，戴</a:t>
            </a:r>
            <a:r>
              <a:rPr lang="en-US" altLang="zh-CN" dirty="0" smtClean="0"/>
              <a:t>8</a:t>
            </a:r>
            <a:r>
              <a:rPr lang="zh-CN" altLang="en-US" dirty="0" smtClean="0"/>
              <a:t>小时减噪</a:t>
            </a:r>
            <a:r>
              <a:rPr lang="en-US" altLang="zh-CN" dirty="0" smtClean="0"/>
              <a:t>30</a:t>
            </a:r>
            <a:r>
              <a:rPr lang="zh-CN" altLang="en-US" dirty="0" smtClean="0"/>
              <a:t>分贝，佩戴</a:t>
            </a:r>
            <a:r>
              <a:rPr lang="en-US" altLang="zh-CN" dirty="0" smtClean="0"/>
              <a:t>7.5</a:t>
            </a:r>
            <a:r>
              <a:rPr lang="zh-CN" altLang="en-US" dirty="0" smtClean="0"/>
              <a:t>小时减噪值</a:t>
            </a:r>
            <a:r>
              <a:rPr lang="en-US" altLang="zh-CN" dirty="0" smtClean="0"/>
              <a:t>12</a:t>
            </a:r>
            <a:r>
              <a:rPr lang="zh-CN" altLang="en-US" dirty="0" smtClean="0"/>
              <a:t>分贝，</a:t>
            </a:r>
            <a:r>
              <a:rPr lang="en-US" altLang="zh-CN" dirty="0" smtClean="0"/>
              <a:t>4</a:t>
            </a:r>
            <a:r>
              <a:rPr lang="zh-CN" altLang="en-US" dirty="0" smtClean="0"/>
              <a:t>小时减噪值</a:t>
            </a:r>
            <a:r>
              <a:rPr lang="en-US" altLang="zh-CN" dirty="0" smtClean="0"/>
              <a:t>3</a:t>
            </a:r>
            <a:r>
              <a:rPr lang="zh-CN" altLang="en-US" dirty="0" smtClean="0"/>
              <a:t>分贝。</a:t>
            </a:r>
            <a:endParaRPr lang="zh-CN" altLang="en-US" dirty="0"/>
          </a:p>
          <a:p>
            <a:r>
              <a:rPr lang="zh-CN" altLang="en-US" dirty="0" smtClean="0"/>
              <a:t>耳机</a:t>
            </a:r>
            <a:r>
              <a:rPr lang="en-US" altLang="zh-CN" dirty="0" smtClean="0"/>
              <a:t>60/60</a:t>
            </a:r>
            <a:r>
              <a:rPr lang="zh-CN" altLang="en-US" dirty="0" smtClean="0"/>
              <a:t>原则</a:t>
            </a:r>
            <a:endParaRPr lang="en-US" altLang="zh-CN" dirty="0" smtClean="0"/>
          </a:p>
          <a:p>
            <a:r>
              <a:rPr lang="zh-CN" altLang="en-US" dirty="0" smtClean="0"/>
              <a:t>头戴式耳机比耳塞式耳机好。停音乐时音量不要超过机器最大音量的</a:t>
            </a:r>
            <a:r>
              <a:rPr lang="en-US" altLang="zh-CN" dirty="0" smtClean="0"/>
              <a:t>60%</a:t>
            </a:r>
            <a:r>
              <a:rPr lang="zh-CN" altLang="en-US" dirty="0" smtClean="0"/>
              <a:t>，连续听音乐时间不超过</a:t>
            </a:r>
            <a:r>
              <a:rPr lang="en-US" altLang="zh-CN" dirty="0" smtClean="0"/>
              <a:t>60</a:t>
            </a:r>
            <a:r>
              <a:rPr lang="zh-CN" altLang="en-US" dirty="0" smtClean="0"/>
              <a:t>分钟。</a:t>
            </a:r>
            <a:endParaRPr lang="zh-CN" altLang="en-US" dirty="0"/>
          </a:p>
        </p:txBody>
      </p:sp>
    </p:spTree>
    <p:extLst>
      <p:ext uri="{BB962C8B-B14F-4D97-AF65-F5344CB8AC3E}">
        <p14:creationId xmlns:p14="http://schemas.microsoft.com/office/powerpoint/2010/main" val="364386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smtClean="0"/>
              <a:t>世界卫生组织的调查发现，使用耳机听歌会损伤听力。在</a:t>
            </a:r>
            <a:r>
              <a:rPr lang="en-US" altLang="zh-CN" dirty="0" smtClean="0"/>
              <a:t>12-35</a:t>
            </a:r>
            <a:r>
              <a:rPr lang="zh-CN" altLang="en-US" dirty="0" smtClean="0"/>
              <a:t>岁的人群中，将近</a:t>
            </a:r>
            <a:r>
              <a:rPr lang="en-US" altLang="zh-CN" dirty="0" smtClean="0"/>
              <a:t>50%</a:t>
            </a:r>
            <a:r>
              <a:rPr lang="zh-CN" altLang="en-US" dirty="0" smtClean="0"/>
              <a:t>的人在过高音量下听歌，事实如果你在</a:t>
            </a:r>
            <a:r>
              <a:rPr lang="en-US" altLang="zh-CN" dirty="0" smtClean="0"/>
              <a:t>95</a:t>
            </a:r>
            <a:r>
              <a:rPr lang="zh-CN" altLang="en-US" dirty="0" smtClean="0"/>
              <a:t>分贝的音量下持续听歌</a:t>
            </a:r>
            <a:r>
              <a:rPr lang="en-US" altLang="zh-CN" dirty="0" smtClean="0"/>
              <a:t>30</a:t>
            </a:r>
            <a:r>
              <a:rPr lang="zh-CN" altLang="en-US" dirty="0" smtClean="0"/>
              <a:t>分钟，会在两三年内遭受不可逆的听力损伤。</a:t>
            </a:r>
            <a:endParaRPr lang="zh-CN" altLang="en-US" dirty="0"/>
          </a:p>
        </p:txBody>
      </p:sp>
    </p:spTree>
    <p:extLst>
      <p:ext uri="{BB962C8B-B14F-4D97-AF65-F5344CB8AC3E}">
        <p14:creationId xmlns:p14="http://schemas.microsoft.com/office/powerpoint/2010/main" val="4163403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t>护耳操：提耳、压耳、拉耳、拍耳（拍打风府穴</a:t>
            </a:r>
            <a:r>
              <a:rPr lang="zh-CN" altLang="en-US" dirty="0" smtClean="0"/>
              <a:t>）</a:t>
            </a:r>
            <a:endParaRPr lang="en-US" altLang="zh-CN" dirty="0" smtClean="0"/>
          </a:p>
          <a:p>
            <a:r>
              <a:rPr lang="en-US" altLang="zh-CN" dirty="0" smtClean="0"/>
              <a:t>1</a:t>
            </a:r>
            <a:r>
              <a:rPr lang="zh-CN" altLang="en-US" dirty="0" smtClean="0"/>
              <a:t>、提耳：伸出右手，绕过头顶，拇指和食指捏住左耳上耳廓，慢慢提起，做</a:t>
            </a:r>
            <a:r>
              <a:rPr lang="en-US" altLang="zh-CN" dirty="0" smtClean="0"/>
              <a:t>20</a:t>
            </a:r>
            <a:r>
              <a:rPr lang="zh-CN" altLang="en-US" dirty="0" smtClean="0"/>
              <a:t>次，左手重复右手动作，提耳</a:t>
            </a:r>
            <a:r>
              <a:rPr lang="en-US" altLang="zh-CN" dirty="0" smtClean="0"/>
              <a:t>20</a:t>
            </a:r>
            <a:r>
              <a:rPr lang="zh-CN" altLang="en-US" dirty="0" smtClean="0"/>
              <a:t>次。</a:t>
            </a:r>
            <a:endParaRPr lang="en-US" altLang="zh-CN" dirty="0" smtClean="0"/>
          </a:p>
          <a:p>
            <a:r>
              <a:rPr lang="en-US" altLang="zh-CN" dirty="0" smtClean="0"/>
              <a:t>2</a:t>
            </a:r>
            <a:r>
              <a:rPr lang="zh-CN" altLang="en-US" dirty="0" smtClean="0"/>
              <a:t>、按耳：食指塞住耳窍，压耳门，然后骤放</a:t>
            </a:r>
            <a:r>
              <a:rPr lang="en-US" altLang="zh-CN" dirty="0" smtClean="0"/>
              <a:t>20</a:t>
            </a:r>
            <a:r>
              <a:rPr lang="zh-CN" altLang="en-US" dirty="0" smtClean="0"/>
              <a:t>次；</a:t>
            </a:r>
            <a:endParaRPr lang="en-US" altLang="zh-CN" dirty="0" smtClean="0"/>
          </a:p>
          <a:p>
            <a:r>
              <a:rPr lang="en-US" altLang="zh-CN" dirty="0" smtClean="0"/>
              <a:t>3</a:t>
            </a:r>
            <a:r>
              <a:rPr lang="zh-CN" altLang="en-US" dirty="0" smtClean="0"/>
              <a:t>、拉耳：双手拇指和食指捏紧耳垂，用力均匀上下拉动，重复</a:t>
            </a:r>
            <a:r>
              <a:rPr lang="en-US" altLang="zh-CN" dirty="0" smtClean="0"/>
              <a:t>60</a:t>
            </a:r>
            <a:r>
              <a:rPr lang="zh-CN" altLang="en-US" dirty="0" smtClean="0"/>
              <a:t>次；</a:t>
            </a:r>
            <a:endParaRPr lang="en-US" altLang="zh-CN" dirty="0" smtClean="0"/>
          </a:p>
          <a:p>
            <a:r>
              <a:rPr lang="en-US" altLang="zh-CN" dirty="0" smtClean="0"/>
              <a:t>4</a:t>
            </a:r>
            <a:r>
              <a:rPr lang="zh-CN" altLang="en-US" dirty="0" smtClean="0"/>
              <a:t>、弹耳：两掌搓热分别捂住耳朵，手指托住后脑部，食指、中指、无名指相压叩击后颈发际风府穴</a:t>
            </a:r>
            <a:r>
              <a:rPr lang="en-US" altLang="zh-CN" dirty="0" smtClean="0"/>
              <a:t>60</a:t>
            </a:r>
            <a:r>
              <a:rPr lang="zh-CN" altLang="en-US" dirty="0" smtClean="0"/>
              <a:t>次。</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老魏的直接领导和周围的同事反映，老魏工作认真，他加工的工件非常合格，但进入工区总见他把耳罩挂在脖子上，干活时总是闲碍事不戴，好多年轻员工也学他，领导也因为此事找过他多次。</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28466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课程共分为三个部分，噪声的基本概述、噪声对人体健康的影响、听力防护措施。</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49040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b="1" dirty="0" smtClean="0">
                <a:sym typeface="+mn-ea"/>
              </a:rPr>
              <a:t>噪声几乎无处不在，</a:t>
            </a:r>
            <a:r>
              <a:rPr lang="zh-CN" altLang="en-US" b="1" dirty="0">
                <a:latin typeface="宋体" panose="02010600030101010101" pitchFamily="2" charset="-122"/>
                <a:sym typeface="+mn-ea"/>
              </a:rPr>
              <a:t>是一类引起人烦躁、或音量过强而危害人体健康的声音</a:t>
            </a:r>
            <a:r>
              <a:rPr lang="zh-CN" altLang="en-US" b="1" dirty="0" smtClean="0">
                <a:latin typeface="宋体" panose="02010600030101010101" pitchFamily="2" charset="-122"/>
                <a:sym typeface="+mn-ea"/>
              </a:rPr>
              <a:t>。</a:t>
            </a:r>
            <a:endParaRPr lang="en-US" altLang="zh-CN" b="1" dirty="0" smtClean="0">
              <a:solidFill>
                <a:schemeClr val="tx1"/>
              </a:solidFill>
              <a:latin typeface="宋体" panose="02010600030101010101" pitchFamily="2" charset="-122"/>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t>噪声的来源：1.振动产生的噪声。转动机械：轴承缺陷；冲击：冲床、锻造设备；共振：引擎、马达；摩擦：切削、研磨。球磨机、粉碎机和织布机等产生的噪声，是由于固体零件机械振动或摩擦撞击产生的机械噪声。2.流场所产生的噪音。当空气以高速流经导管或金属表面时，一般空气在导管中流动碰到阻碍产生乱流或大而急速的压力改变均会产生噪声。例如化工厂的空气压缩机、鼓风机和锅炉排气放空时产生的噪声，都是由于空气振动而产生的气流噪声。</a:t>
            </a:r>
            <a:r>
              <a:rPr lang="en-US" altLang="zh-CN"/>
              <a:t>3.</a:t>
            </a:r>
            <a:r>
              <a:rPr lang="zh-CN" altLang="en-US"/>
              <a:t>电磁性噪声。室内各项家用电器，如音响、烟机、电视、空调。如发电机、变压器等发出的声音。</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t>生产环境的噪声以中高频为主。此外还可分为：窄频带和宽频噪声等。</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t>①稳态噪声:指噪声声压级的变化较小(一般不大于3dB)，且不随时间有大幅度的变化，如电机、风机及其他电磁噪声，固定转速的摩擦、转动等噪声。</a:t>
            </a:r>
          </a:p>
          <a:p>
            <a:endParaRPr lang="zh-CN" altLang="en-US"/>
          </a:p>
          <a:p>
            <a:r>
              <a:rPr lang="zh-CN" altLang="en-US"/>
              <a:t>②非稳态噪声:指噪声强度随时间而有起伏波动(声压变化大于3dB)。有的呈周期性噪声，如锤击;有的呈无规律的起伏噪声，如交通噪声。其中脉冲噪声属于非稳态噪声。指持续时间小于1s的单个或多个突发声组成的噪声，声压级原始水平升至峰值又回至原始水平所需的持续时间短于500ms，其峰值声压级大于40dB。脉冲噪声往往是突发的高强噪声，如爆破、火炮发射等所产生的噪声。</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t>听觉系统损伤：暂时性听阈位移：1.听觉适应。短时间、强噪音，听力下降10-15dB，数分钟后可恢复；2.听力疲劳。持续暴露在强噪音环境，多次接受脉冲噪声，听力下降15-30dB，数小时至一昼夜可恢复。永久性听阈位移：1.听力损失。2.噪声性耳聋。长期超过听力保护标准环境中（85-90dB），听觉疲劳难以回复，由生理性移至病理性，不可逆转的病理过程。3.爆振性耳聋。连续3年的噪声作业史，出现渐进性听力下降，耳鸣等症状，结合现场的监测资料，排除他因的情况下，由专业鉴定机构加以判断。</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t>2.噪声对神经系统的影响：可能出现头疼、头晕、心悸，睡眠障碍和全身乏力等神经衰弱综合症，还有的表现为记忆力减退和情绪不稳定，易怒；</a:t>
            </a:r>
          </a:p>
          <a:p>
            <a:r>
              <a:rPr lang="zh-CN" altLang="en-US" dirty="0"/>
              <a:t>3.噪声对心血管系统的影响？在噪声作用下，心率表现为加快或减慢，早期表现为血压不稳定，长期接触较强的噪声可使血压升高，血管弹性下降；</a:t>
            </a:r>
          </a:p>
          <a:p>
            <a:r>
              <a:rPr lang="zh-CN" altLang="en-US" dirty="0"/>
              <a:t>4.噪声对内分泌及免疫系统的影响？在噪声的影响下，可能出现肠胃功能紊乱，胃液分泌减少，胃紧张度下降，胃蠕动减慢等变化。</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2" name="直接连接符 1"/>
          <p:cNvCxnSpPr/>
          <p:nvPr userDrawn="1"/>
        </p:nvCxnSpPr>
        <p:spPr>
          <a:xfrm>
            <a:off x="0" y="457200"/>
            <a:ext cx="9144000" cy="0"/>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bwMode="auto">
          <a:xfrm>
            <a:off x="366713" y="133350"/>
            <a:ext cx="217487" cy="215900"/>
            <a:chOff x="624979" y="908720"/>
            <a:chExt cx="288032" cy="288032"/>
          </a:xfrm>
        </p:grpSpPr>
        <p:cxnSp>
          <p:nvCxnSpPr>
            <p:cNvPr id="4" name="直接连接符 3"/>
            <p:cNvCxnSpPr/>
            <p:nvPr/>
          </p:nvCxnSpPr>
          <p:spPr>
            <a:xfrm>
              <a:off x="624979" y="1196752"/>
              <a:ext cx="2880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0909" y="908720"/>
              <a:ext cx="0" cy="288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462" y="980728"/>
              <a:ext cx="216549" cy="216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2020/8/14</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8" name="组合 7"/>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9" name="组合 8"/>
            <p:cNvGrpSpPr/>
            <p:nvPr userDrawn="1"/>
          </p:nvGrpSpPr>
          <p:grpSpPr>
            <a:xfrm flipH="1" flipV="1">
              <a:off x="12710" y="6741"/>
              <a:ext cx="1447" cy="1113"/>
              <a:chOff x="0" y="1"/>
              <a:chExt cx="1447" cy="1113"/>
            </a:xfrm>
          </p:grpSpPr>
          <p:sp>
            <p:nvSpPr>
              <p:cNvPr id="10"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76200" y="67310"/>
            <a:ext cx="8912860" cy="4919345"/>
            <a:chOff x="120" y="106"/>
            <a:chExt cx="14036" cy="7747"/>
          </a:xfrm>
        </p:grpSpPr>
        <p:grpSp>
          <p:nvGrpSpPr>
            <p:cNvPr id="8" name="组合 7"/>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9" name="组合 8"/>
            <p:cNvGrpSpPr/>
            <p:nvPr userDrawn="1"/>
          </p:nvGrpSpPr>
          <p:grpSpPr>
            <a:xfrm flipH="1" flipV="1">
              <a:off x="12710" y="6741"/>
              <a:ext cx="1447" cy="1113"/>
              <a:chOff x="0" y="1"/>
              <a:chExt cx="1447" cy="1113"/>
            </a:xfrm>
          </p:grpSpPr>
          <p:sp>
            <p:nvSpPr>
              <p:cNvPr id="10"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组合 11"/>
          <p:cNvGrpSpPr/>
          <p:nvPr userDrawn="1"/>
        </p:nvGrpSpPr>
        <p:grpSpPr>
          <a:xfrm>
            <a:off x="76200" y="67310"/>
            <a:ext cx="8912860" cy="4919345"/>
            <a:chOff x="120" y="106"/>
            <a:chExt cx="14036" cy="7747"/>
          </a:xfrm>
        </p:grpSpPr>
        <p:grpSp>
          <p:nvGrpSpPr>
            <p:cNvPr id="7" name="组合 6"/>
            <p:cNvGrpSpPr/>
            <p:nvPr userDrawn="1"/>
          </p:nvGrpSpPr>
          <p:grpSpPr>
            <a:xfrm>
              <a:off x="120" y="106"/>
              <a:ext cx="1447" cy="1113"/>
              <a:chOff x="0" y="1"/>
              <a:chExt cx="1447" cy="1113"/>
            </a:xfrm>
          </p:grpSpPr>
          <p:sp>
            <p:nvSpPr>
              <p:cNvPr id="3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nvGrpSpPr>
            <p:cNvPr id="8" name="组合 7"/>
            <p:cNvGrpSpPr/>
            <p:nvPr userDrawn="1"/>
          </p:nvGrpSpPr>
          <p:grpSpPr>
            <a:xfrm flipH="1" flipV="1">
              <a:off x="12710" y="6741"/>
              <a:ext cx="1447" cy="1113"/>
              <a:chOff x="0" y="1"/>
              <a:chExt cx="1447" cy="1113"/>
            </a:xfrm>
          </p:grpSpPr>
          <p:sp>
            <p:nvSpPr>
              <p:cNvPr id="9" name="矩形: 圆角 38"/>
              <p:cNvSpPr/>
              <p:nvPr/>
            </p:nvSpPr>
            <p:spPr>
              <a:xfrm>
                <a:off x="350" y="1"/>
                <a:ext cx="728" cy="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圆角 39"/>
              <p:cNvSpPr/>
              <p:nvPr/>
            </p:nvSpPr>
            <p:spPr>
              <a:xfrm>
                <a:off x="689" y="354"/>
                <a:ext cx="758" cy="760"/>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圆角 40"/>
              <p:cNvSpPr/>
              <p:nvPr/>
            </p:nvSpPr>
            <p:spPr>
              <a:xfrm>
                <a:off x="0" y="720"/>
                <a:ext cx="336" cy="337"/>
              </a:xfrm>
              <a:prstGeom prst="roundRect">
                <a:avLst/>
              </a:prstGeom>
              <a:solidFill>
                <a:srgbClr val="40404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5" name="组合 24"/>
          <p:cNvGrpSpPr/>
          <p:nvPr userDrawn="1"/>
        </p:nvGrpSpPr>
        <p:grpSpPr>
          <a:xfrm>
            <a:off x="99695" y="96520"/>
            <a:ext cx="2217420" cy="2432685"/>
            <a:chOff x="77360" y="-624174"/>
            <a:chExt cx="3559630" cy="3904228"/>
          </a:xfrm>
          <a:effectLst>
            <a:outerShdw blurRad="50800" dist="38100" dir="2700000" algn="tl" rotWithShape="0">
              <a:prstClr val="black">
                <a:alpha val="40000"/>
              </a:prstClr>
            </a:outerShdw>
          </a:effectLst>
        </p:grpSpPr>
        <p:sp>
          <p:nvSpPr>
            <p:cNvPr id="12" name="矩形: 圆角 11"/>
            <p:cNvSpPr/>
            <p:nvPr/>
          </p:nvSpPr>
          <p:spPr>
            <a:xfrm>
              <a:off x="77360" y="1202754"/>
              <a:ext cx="838199" cy="838199"/>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圆角 8"/>
            <p:cNvSpPr/>
            <p:nvPr/>
          </p:nvSpPr>
          <p:spPr>
            <a:xfrm>
              <a:off x="783116" y="304741"/>
              <a:ext cx="838199" cy="838199"/>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圆角 3"/>
            <p:cNvSpPr/>
            <p:nvPr/>
          </p:nvSpPr>
          <p:spPr>
            <a:xfrm>
              <a:off x="2664533" y="522455"/>
              <a:ext cx="972457" cy="972457"/>
            </a:xfrm>
            <a:prstGeom prst="roundRect">
              <a:avLst>
                <a:gd name="adj" fmla="val 10697"/>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5"/>
            <p:cNvSpPr/>
            <p:nvPr/>
          </p:nvSpPr>
          <p:spPr>
            <a:xfrm>
              <a:off x="1924303" y="-203260"/>
              <a:ext cx="609601" cy="609601"/>
            </a:xfrm>
            <a:prstGeom prst="roundRect">
              <a:avLst>
                <a:gd name="adj" fmla="val 10697"/>
              </a:avLst>
            </a:prstGeom>
            <a:solidFill>
              <a:srgbClr val="0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圆角 6"/>
            <p:cNvSpPr/>
            <p:nvPr/>
          </p:nvSpPr>
          <p:spPr>
            <a:xfrm>
              <a:off x="1416303" y="-624174"/>
              <a:ext cx="609601" cy="609601"/>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圆角 7"/>
            <p:cNvSpPr/>
            <p:nvPr/>
          </p:nvSpPr>
          <p:spPr>
            <a:xfrm>
              <a:off x="1323775" y="907083"/>
              <a:ext cx="1103085" cy="1103085"/>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圆角 10"/>
            <p:cNvSpPr/>
            <p:nvPr/>
          </p:nvSpPr>
          <p:spPr>
            <a:xfrm>
              <a:off x="438401" y="830881"/>
              <a:ext cx="609601" cy="609601"/>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圆角 12"/>
            <p:cNvSpPr/>
            <p:nvPr/>
          </p:nvSpPr>
          <p:spPr>
            <a:xfrm>
              <a:off x="592614" y="2412826"/>
              <a:ext cx="609601" cy="609601"/>
            </a:xfrm>
            <a:prstGeom prst="roundRect">
              <a:avLst>
                <a:gd name="adj" fmla="val 10697"/>
              </a:avLst>
            </a:prstGeom>
            <a:solidFill>
              <a:srgbClr val="0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圆角 13"/>
            <p:cNvSpPr/>
            <p:nvPr/>
          </p:nvSpPr>
          <p:spPr>
            <a:xfrm>
              <a:off x="1002643" y="2784699"/>
              <a:ext cx="495355" cy="495355"/>
            </a:xfrm>
            <a:prstGeom prst="roundRect">
              <a:avLst>
                <a:gd name="adj" fmla="val 10697"/>
              </a:avLst>
            </a:prstGeom>
            <a:gradFill flip="none" rotWithShape="1">
              <a:gsLst>
                <a:gs pos="0">
                  <a:srgbClr val="D6D6D6"/>
                </a:gs>
                <a:gs pos="51000">
                  <a:srgbClr val="EBEAEB"/>
                </a:gs>
                <a:gs pos="100000">
                  <a:srgbClr val="FDFEFE"/>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2" name="组合 31"/>
          <p:cNvGrpSpPr/>
          <p:nvPr userDrawn="1"/>
        </p:nvGrpSpPr>
        <p:grpSpPr>
          <a:xfrm>
            <a:off x="7342597" y="134975"/>
            <a:ext cx="1660738" cy="1018625"/>
            <a:chOff x="10657116" y="-172847"/>
            <a:chExt cx="2214317" cy="1358167"/>
          </a:xfrm>
        </p:grpSpPr>
        <p:sp>
          <p:nvSpPr>
            <p:cNvPr id="28" name="矩形: 圆角 27"/>
            <p:cNvSpPr/>
            <p:nvPr/>
          </p:nvSpPr>
          <p:spPr>
            <a:xfrm rot="8100000" flipH="1">
              <a:off x="10657116" y="-79887"/>
              <a:ext cx="1103085" cy="1103085"/>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圆角 28"/>
            <p:cNvSpPr/>
            <p:nvPr/>
          </p:nvSpPr>
          <p:spPr>
            <a:xfrm rot="8100000" flipH="1">
              <a:off x="11583602" y="-172847"/>
              <a:ext cx="924222" cy="924222"/>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圆角 29"/>
            <p:cNvSpPr/>
            <p:nvPr/>
          </p:nvSpPr>
          <p:spPr>
            <a:xfrm rot="8100000" flipH="1">
              <a:off x="11707932" y="700256"/>
              <a:ext cx="485064" cy="485064"/>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圆角 30"/>
            <p:cNvSpPr/>
            <p:nvPr/>
          </p:nvSpPr>
          <p:spPr>
            <a:xfrm rot="8100000" flipH="1">
              <a:off x="12476346" y="745245"/>
              <a:ext cx="395087" cy="395087"/>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userDrawn="1"/>
        </p:nvGrpSpPr>
        <p:grpSpPr>
          <a:xfrm flipH="1">
            <a:off x="116286" y="4004761"/>
            <a:ext cx="1660738" cy="1018625"/>
            <a:chOff x="10657116" y="-172847"/>
            <a:chExt cx="2214317" cy="1358167"/>
          </a:xfrm>
        </p:grpSpPr>
        <p:sp>
          <p:nvSpPr>
            <p:cNvPr id="34" name="矩形: 圆角 33"/>
            <p:cNvSpPr/>
            <p:nvPr/>
          </p:nvSpPr>
          <p:spPr>
            <a:xfrm rot="8100000" flipH="1">
              <a:off x="10657116" y="-79887"/>
              <a:ext cx="1103085" cy="1103085"/>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圆角 34"/>
            <p:cNvSpPr/>
            <p:nvPr/>
          </p:nvSpPr>
          <p:spPr>
            <a:xfrm rot="8100000" flipH="1">
              <a:off x="11583602" y="-172847"/>
              <a:ext cx="924222" cy="924222"/>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圆角 35"/>
            <p:cNvSpPr/>
            <p:nvPr/>
          </p:nvSpPr>
          <p:spPr>
            <a:xfrm rot="8100000" flipH="1">
              <a:off x="11707932" y="700256"/>
              <a:ext cx="485064" cy="485064"/>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圆角 36"/>
            <p:cNvSpPr/>
            <p:nvPr/>
          </p:nvSpPr>
          <p:spPr>
            <a:xfrm rot="8100000" flipH="1">
              <a:off x="12476346" y="745245"/>
              <a:ext cx="395087" cy="395087"/>
            </a:xfrm>
            <a:prstGeom prst="roundRect">
              <a:avLst>
                <a:gd name="adj" fmla="val 10697"/>
              </a:avLst>
            </a:prstGeom>
            <a:solidFill>
              <a:srgbClr val="000000">
                <a:alpha val="19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notesSlide" Target="../notesSlides/notesSlide9.xml"/><Relationship Id="rId4" Type="http://schemas.openxmlformats.org/officeDocument/2006/relationships/tags" Target="../tags/tag20.xml"/><Relationship Id="rId9"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9.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notesSlide" Target="../notesSlides/notesSlide1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Layout" Target="../slideLayouts/slideLayout6.xml"/><Relationship Id="rId5" Type="http://schemas.openxmlformats.org/officeDocument/2006/relationships/tags" Target="../tags/tag29.xml"/><Relationship Id="rId15" Type="http://schemas.openxmlformats.org/officeDocument/2006/relationships/image" Target="../media/image11.jpeg"/><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40.xml"/><Relationship Id="rId7"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7.xml"/><Relationship Id="rId5" Type="http://schemas.openxmlformats.org/officeDocument/2006/relationships/tags" Target="../tags/tag10.xml"/><Relationship Id="rId10" Type="http://schemas.openxmlformats.org/officeDocument/2006/relationships/slideLayout" Target="../slideLayouts/slideLayout7.xml"/><Relationship Id="rId4" Type="http://schemas.openxmlformats.org/officeDocument/2006/relationships/tags" Target="../tags/tag9.xml"/><Relationship Id="rId9"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39" name="文本框 38"/>
          <p:cNvSpPr txBox="1"/>
          <p:nvPr/>
        </p:nvSpPr>
        <p:spPr>
          <a:xfrm>
            <a:off x="1346200" y="1372235"/>
            <a:ext cx="609219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spc="6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噪声危害与听力防护</a:t>
            </a:r>
          </a:p>
        </p:txBody>
      </p:sp>
      <p:pic>
        <p:nvPicPr>
          <p:cNvPr id="2" name="图片 1"/>
          <p:cNvPicPr>
            <a:picLocks noChangeAspect="1"/>
          </p:cNvPicPr>
          <p:nvPr/>
        </p:nvPicPr>
        <p:blipFill>
          <a:blip r:embed="rId3"/>
          <a:stretch>
            <a:fillRect/>
          </a:stretch>
        </p:blipFill>
        <p:spPr>
          <a:xfrm>
            <a:off x="3205595" y="2643216"/>
            <a:ext cx="2705100" cy="1691640"/>
          </a:xfrm>
          <a:prstGeom prst="rect">
            <a:avLst/>
          </a:prstGeom>
        </p:spPr>
      </p:pic>
      <p:sp>
        <p:nvSpPr>
          <p:cNvPr id="4" name="文本框 3"/>
          <p:cNvSpPr txBox="1"/>
          <p:nvPr/>
        </p:nvSpPr>
        <p:spPr>
          <a:xfrm>
            <a:off x="4772025" y="2161713"/>
            <a:ext cx="4371975" cy="398780"/>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石油石化企业员工职业健康课</a:t>
            </a:r>
          </a:p>
        </p:txBody>
      </p:sp>
      <p:sp>
        <p:nvSpPr>
          <p:cNvPr id="6" name="文本框 5"/>
          <p:cNvSpPr txBox="1"/>
          <p:nvPr/>
        </p:nvSpPr>
        <p:spPr>
          <a:xfrm>
            <a:off x="4849090" y="4088635"/>
            <a:ext cx="1115291" cy="246221"/>
          </a:xfrm>
          <a:prstGeom prst="rect">
            <a:avLst/>
          </a:prstGeom>
          <a:noFill/>
        </p:spPr>
        <p:txBody>
          <a:bodyPr wrap="square" rtlCol="0">
            <a:spAutoFit/>
          </a:bodyPr>
          <a:lstStyle/>
          <a:p>
            <a:r>
              <a:rPr lang="zh-CN" altLang="en-US" sz="1000" dirty="0" smtClean="0"/>
              <a:t>图片来源于网络</a:t>
            </a:r>
            <a:endParaRPr lang="zh-CN"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50" y="34544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噪声的基本概述</a:t>
            </a:r>
          </a:p>
        </p:txBody>
      </p:sp>
      <p:sp>
        <p:nvSpPr>
          <p:cNvPr id="4" name="矩形 3"/>
          <p:cNvSpPr/>
          <p:nvPr/>
        </p:nvSpPr>
        <p:spPr>
          <a:xfrm>
            <a:off x="0" y="843915"/>
            <a:ext cx="9144000" cy="398780"/>
          </a:xfrm>
          <a:prstGeom prst="rect">
            <a:avLst/>
          </a:prstGeom>
        </p:spPr>
        <p:txBody>
          <a:bodyPr wrap="square">
            <a:spAutoFit/>
          </a:bodyPr>
          <a:lstStyle/>
          <a:p>
            <a:pPr indent="0" algn="ctr" fontAlgn="auto">
              <a:spcBef>
                <a:spcPts val="0"/>
              </a:spcBef>
              <a:spcAft>
                <a:spcPts val="0"/>
              </a:spcAft>
              <a:buFont typeface="Wingdings" panose="05000000000000000000" pitchFamily="2" charset="2"/>
              <a:buNone/>
              <a:defRPr/>
            </a:pP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工业企业职工听力保护规范</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职业接触限值 </a:t>
            </a:r>
          </a:p>
        </p:txBody>
      </p:sp>
      <p:sp>
        <p:nvSpPr>
          <p:cNvPr id="3" name="矩形 2"/>
          <p:cNvSpPr/>
          <p:nvPr/>
        </p:nvSpPr>
        <p:spPr>
          <a:xfrm>
            <a:off x="494983" y="1798876"/>
            <a:ext cx="3726656" cy="1545590"/>
          </a:xfrm>
          <a:prstGeom prst="rect">
            <a:avLst/>
          </a:prstGeom>
        </p:spPr>
        <p:txBody>
          <a:bodyPr>
            <a:spAutoFit/>
          </a:bodyPr>
          <a:lstStyle/>
          <a:p>
            <a:pPr fontAlgn="auto">
              <a:lnSpc>
                <a:spcPct val="150000"/>
              </a:lnSpc>
              <a:spcBef>
                <a:spcPts val="0"/>
              </a:spcBef>
              <a:spcAft>
                <a:spcPts val="0"/>
              </a:spcAft>
              <a:defRPr/>
            </a:pP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规范</a:t>
            </a: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规定： </a:t>
            </a:r>
          </a:p>
          <a:p>
            <a:pPr fontAlgn="auto">
              <a:lnSpc>
                <a:spcPct val="150000"/>
              </a:lnSpc>
              <a:spcBef>
                <a:spcPts val="0"/>
              </a:spcBef>
              <a:spcAft>
                <a:spcPts val="0"/>
              </a:spcAft>
              <a:defRPr/>
            </a:pP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噪声暴露标准是</a:t>
            </a: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小时等效</a:t>
            </a:r>
          </a:p>
          <a:p>
            <a:pPr fontAlgn="auto">
              <a:lnSpc>
                <a:spcPct val="150000"/>
              </a:lnSpc>
              <a:spcBef>
                <a:spcPts val="0"/>
              </a:spcBef>
              <a:spcAft>
                <a:spcPts val="0"/>
              </a:spcAft>
              <a:defRPr/>
            </a:pPr>
            <a:r>
              <a:rPr lang="zh-CN" altLang="en-US" sz="2100" b="1" dirty="0" smtClean="0">
                <a:latin typeface="微软雅黑" panose="020B0503020204020204" pitchFamily="34" charset="-122"/>
                <a:ea typeface="微软雅黑" panose="020B0503020204020204" pitchFamily="34" charset="-122"/>
                <a:cs typeface="微软雅黑" panose="020B0503020204020204" pitchFamily="34" charset="-122"/>
              </a:rPr>
              <a:t>声级大于等于</a:t>
            </a:r>
            <a:r>
              <a:rPr lang="en-US" altLang="zh-CN" sz="21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85dB</a:t>
            </a:r>
            <a:endParaRPr lang="zh-CN" altLang="en-US" sz="21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4239069039"/>
              </p:ext>
            </p:extLst>
          </p:nvPr>
        </p:nvGraphicFramePr>
        <p:xfrm>
          <a:off x="4280774" y="1646159"/>
          <a:ext cx="3375660" cy="2285365"/>
        </p:xfrm>
        <a:graphic>
          <a:graphicData uri="http://schemas.openxmlformats.org/drawingml/2006/table">
            <a:tbl>
              <a:tblPr firstRow="1" bandRow="1">
                <a:tableStyleId>{00A15C55-8517-42AA-B614-E9B94910E393}</a:tableStyleId>
              </a:tblPr>
              <a:tblGrid>
                <a:gridCol w="1687830">
                  <a:extLst>
                    <a:ext uri="{9D8B030D-6E8A-4147-A177-3AD203B41FA5}">
                      <a16:colId xmlns="" xmlns:a16="http://schemas.microsoft.com/office/drawing/2014/main" val="20000"/>
                    </a:ext>
                  </a:extLst>
                </a:gridCol>
                <a:gridCol w="1687830">
                  <a:extLst>
                    <a:ext uri="{9D8B030D-6E8A-4147-A177-3AD203B41FA5}">
                      <a16:colId xmlns="" xmlns:a16="http://schemas.microsoft.com/office/drawing/2014/main" val="20001"/>
                    </a:ext>
                  </a:extLst>
                </a:gridCol>
              </a:tblGrid>
              <a:tr h="593725">
                <a:tc>
                  <a:txBody>
                    <a:bodyPr/>
                    <a:lstStyle/>
                    <a:p>
                      <a:pPr algn="ctr"/>
                      <a:endParaRPr lang="en-US" altLang="zh-CN" sz="1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声压 </a:t>
                      </a:r>
                      <a:r>
                        <a:rPr lang="en-US" altLang="zh-CN"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(dB) </a:t>
                      </a:r>
                      <a:endPar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34290" marB="34290"/>
                </a:tc>
                <a:tc>
                  <a:txBody>
                    <a:bodyPr/>
                    <a:lstStyle/>
                    <a:p>
                      <a:pPr algn="ct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允许最长暴露时间   （</a:t>
                      </a:r>
                      <a:r>
                        <a:rPr lang="en-US" altLang="zh-CN"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txBody>
                  <a:tcPr marL="68580" marR="68580" marT="34290" marB="34290"/>
                </a:tc>
                <a:extLst>
                  <a:ext uri="{0D108BD9-81ED-4DB2-BD59-A6C34878D82A}">
                    <a16:rowId xmlns="" xmlns:a16="http://schemas.microsoft.com/office/drawing/2014/main" val="10000"/>
                  </a:ext>
                </a:extLst>
              </a:tr>
              <a:tr h="278130">
                <a:tc>
                  <a:txBody>
                    <a:bodyPr/>
                    <a:lstStyle/>
                    <a:p>
                      <a:pPr algn="ctr"/>
                      <a:r>
                        <a:rPr lang="en-US" altLang="zh-CN" sz="1400" b="1" dirty="0" smtClean="0">
                          <a:latin typeface="微软雅黑" panose="020B0503020204020204" pitchFamily="34" charset="-122"/>
                          <a:ea typeface="微软雅黑" panose="020B0503020204020204" pitchFamily="34" charset="-122"/>
                        </a:rPr>
                        <a:t>85</a:t>
                      </a:r>
                    </a:p>
                  </a:txBody>
                  <a:tcPr marL="68580" marR="68580" marT="34290" marB="34290"/>
                </a:tc>
                <a:tc>
                  <a:txBody>
                    <a:bodyPr/>
                    <a:lstStyle/>
                    <a:p>
                      <a:pPr algn="ctr"/>
                      <a:r>
                        <a:rPr lang="en-US" altLang="zh-CN" sz="1400" b="1" dirty="0" smtClean="0">
                          <a:latin typeface="微软雅黑" panose="020B0503020204020204" pitchFamily="34" charset="-122"/>
                          <a:ea typeface="微软雅黑" panose="020B0503020204020204" pitchFamily="34" charset="-122"/>
                        </a:rPr>
                        <a:t>8</a:t>
                      </a:r>
                    </a:p>
                  </a:txBody>
                  <a:tcPr marL="68580" marR="68580" marT="34290" marB="34290"/>
                </a:tc>
                <a:extLst>
                  <a:ext uri="{0D108BD9-81ED-4DB2-BD59-A6C34878D82A}">
                    <a16:rowId xmlns="" xmlns:a16="http://schemas.microsoft.com/office/drawing/2014/main" val="10001"/>
                  </a:ext>
                </a:extLst>
              </a:tr>
              <a:tr h="278130">
                <a:tc>
                  <a:txBody>
                    <a:bodyPr/>
                    <a:lstStyle/>
                    <a:p>
                      <a:pPr algn="ctr"/>
                      <a:r>
                        <a:rPr lang="en-US" altLang="zh-CN" sz="1400" b="1" dirty="0" smtClean="0">
                          <a:latin typeface="微软雅黑" panose="020B0503020204020204" pitchFamily="34" charset="-122"/>
                          <a:ea typeface="微软雅黑" panose="020B0503020204020204" pitchFamily="34" charset="-122"/>
                        </a:rPr>
                        <a:t>88</a:t>
                      </a:r>
                    </a:p>
                  </a:txBody>
                  <a:tcPr marL="68580" marR="68580" marT="34290" marB="34290"/>
                </a:tc>
                <a:tc>
                  <a:txBody>
                    <a:bodyPr/>
                    <a:lstStyle/>
                    <a:p>
                      <a:pPr algn="ctr"/>
                      <a:r>
                        <a:rPr lang="en-US" altLang="zh-CN" sz="1400" b="1" dirty="0" smtClean="0">
                          <a:latin typeface="微软雅黑" panose="020B0503020204020204" pitchFamily="34" charset="-122"/>
                          <a:ea typeface="微软雅黑" panose="020B0503020204020204" pitchFamily="34" charset="-122"/>
                        </a:rPr>
                        <a:t>4</a:t>
                      </a:r>
                    </a:p>
                  </a:txBody>
                  <a:tcPr marL="68580" marR="68580" marT="34290" marB="34290"/>
                </a:tc>
                <a:extLst>
                  <a:ext uri="{0D108BD9-81ED-4DB2-BD59-A6C34878D82A}">
                    <a16:rowId xmlns="" xmlns:a16="http://schemas.microsoft.com/office/drawing/2014/main" val="10002"/>
                  </a:ext>
                </a:extLst>
              </a:tr>
              <a:tr h="278130">
                <a:tc>
                  <a:txBody>
                    <a:bodyPr/>
                    <a:lstStyle/>
                    <a:p>
                      <a:pPr algn="ctr"/>
                      <a:r>
                        <a:rPr lang="en-US" altLang="zh-CN" sz="1400" b="1" dirty="0" smtClean="0">
                          <a:latin typeface="微软雅黑" panose="020B0503020204020204" pitchFamily="34" charset="-122"/>
                          <a:ea typeface="微软雅黑" panose="020B0503020204020204" pitchFamily="34" charset="-122"/>
                        </a:rPr>
                        <a:t>91</a:t>
                      </a:r>
                    </a:p>
                  </a:txBody>
                  <a:tcPr marL="68580" marR="68580" marT="34290" marB="34290"/>
                </a:tc>
                <a:tc>
                  <a:txBody>
                    <a:bodyPr/>
                    <a:lstStyle/>
                    <a:p>
                      <a:pPr algn="ctr"/>
                      <a:r>
                        <a:rPr lang="en-US" altLang="zh-CN" sz="1400" b="1" dirty="0" smtClean="0">
                          <a:latin typeface="微软雅黑" panose="020B0503020204020204" pitchFamily="34" charset="-122"/>
                          <a:ea typeface="微软雅黑" panose="020B0503020204020204" pitchFamily="34" charset="-122"/>
                        </a:rPr>
                        <a:t>2</a:t>
                      </a:r>
                    </a:p>
                  </a:txBody>
                  <a:tcPr marL="68580" marR="68580" marT="34290" marB="34290"/>
                </a:tc>
                <a:extLst>
                  <a:ext uri="{0D108BD9-81ED-4DB2-BD59-A6C34878D82A}">
                    <a16:rowId xmlns="" xmlns:a16="http://schemas.microsoft.com/office/drawing/2014/main" val="10003"/>
                  </a:ext>
                </a:extLst>
              </a:tr>
              <a:tr h="278130">
                <a:tc>
                  <a:txBody>
                    <a:bodyPr/>
                    <a:lstStyle/>
                    <a:p>
                      <a:pPr algn="ctr"/>
                      <a:r>
                        <a:rPr lang="en-US" altLang="zh-CN" sz="1400" b="1" dirty="0" smtClean="0">
                          <a:latin typeface="微软雅黑" panose="020B0503020204020204" pitchFamily="34" charset="-122"/>
                          <a:ea typeface="微软雅黑" panose="020B0503020204020204" pitchFamily="34" charset="-122"/>
                        </a:rPr>
                        <a:t>94</a:t>
                      </a:r>
                    </a:p>
                  </a:txBody>
                  <a:tcPr marL="68580" marR="68580" marT="34290" marB="34290"/>
                </a:tc>
                <a:tc>
                  <a:txBody>
                    <a:bodyPr/>
                    <a:lstStyle/>
                    <a:p>
                      <a:pPr algn="ctr"/>
                      <a:r>
                        <a:rPr lang="en-US" altLang="zh-CN" sz="1400" b="1" dirty="0" smtClean="0">
                          <a:latin typeface="微软雅黑" panose="020B0503020204020204" pitchFamily="34" charset="-122"/>
                          <a:ea typeface="微软雅黑" panose="020B0503020204020204" pitchFamily="34" charset="-122"/>
                        </a:rPr>
                        <a:t>1</a:t>
                      </a:r>
                    </a:p>
                  </a:txBody>
                  <a:tcPr marL="68580" marR="68580" marT="34290" marB="34290"/>
                </a:tc>
                <a:extLst>
                  <a:ext uri="{0D108BD9-81ED-4DB2-BD59-A6C34878D82A}">
                    <a16:rowId xmlns="" xmlns:a16="http://schemas.microsoft.com/office/drawing/2014/main" val="10004"/>
                  </a:ext>
                </a:extLst>
              </a:tr>
              <a:tr h="278130">
                <a:tc>
                  <a:txBody>
                    <a:bodyPr/>
                    <a:lstStyle/>
                    <a:p>
                      <a:pPr algn="ctr"/>
                      <a:r>
                        <a:rPr lang="en-US" altLang="zh-CN" sz="1400" b="1" dirty="0" smtClean="0">
                          <a:latin typeface="微软雅黑" panose="020B0503020204020204" pitchFamily="34" charset="-122"/>
                          <a:ea typeface="微软雅黑" panose="020B0503020204020204" pitchFamily="34" charset="-122"/>
                        </a:rPr>
                        <a:t>97</a:t>
                      </a:r>
                    </a:p>
                  </a:txBody>
                  <a:tcPr marL="68580" marR="68580" marT="34290" marB="34290"/>
                </a:tc>
                <a:tc>
                  <a:txBody>
                    <a:bodyPr/>
                    <a:lstStyle/>
                    <a:p>
                      <a:pPr algn="ctr"/>
                      <a:r>
                        <a:rPr lang="en-US" altLang="zh-CN" sz="1400" b="1" dirty="0" smtClean="0">
                          <a:latin typeface="微软雅黑" panose="020B0503020204020204" pitchFamily="34" charset="-122"/>
                          <a:ea typeface="微软雅黑" panose="020B0503020204020204" pitchFamily="34" charset="-122"/>
                        </a:rPr>
                        <a:t>1/2</a:t>
                      </a:r>
                    </a:p>
                  </a:txBody>
                  <a:tcPr marL="68580" marR="68580" marT="34290" marB="34290"/>
                </a:tc>
                <a:extLst>
                  <a:ext uri="{0D108BD9-81ED-4DB2-BD59-A6C34878D82A}">
                    <a16:rowId xmlns="" xmlns:a16="http://schemas.microsoft.com/office/drawing/2014/main" val="10005"/>
                  </a:ext>
                </a:extLst>
              </a:tr>
              <a:tr h="278130">
                <a:tc>
                  <a:txBody>
                    <a:bodyPr/>
                    <a:lstStyle/>
                    <a:p>
                      <a:pPr algn="ctr"/>
                      <a:r>
                        <a:rPr lang="en-US" altLang="zh-CN" sz="1400" b="1" dirty="0" smtClean="0">
                          <a:latin typeface="微软雅黑" panose="020B0503020204020204" pitchFamily="34" charset="-122"/>
                          <a:ea typeface="微软雅黑" panose="020B0503020204020204" pitchFamily="34" charset="-122"/>
                        </a:rPr>
                        <a:t>100</a:t>
                      </a:r>
                    </a:p>
                  </a:txBody>
                  <a:tcPr marL="68580" marR="68580" marT="34290" marB="34290"/>
                </a:tc>
                <a:tc>
                  <a:txBody>
                    <a:bodyPr/>
                    <a:lstStyle/>
                    <a:p>
                      <a:pPr algn="ctr"/>
                      <a:r>
                        <a:rPr lang="en-US" altLang="zh-CN" sz="1400" b="1" dirty="0" smtClean="0">
                          <a:latin typeface="微软雅黑" panose="020B0503020204020204" pitchFamily="34" charset="-122"/>
                          <a:ea typeface="微软雅黑" panose="020B0503020204020204" pitchFamily="34" charset="-122"/>
                        </a:rPr>
                        <a:t>1/4</a:t>
                      </a:r>
                    </a:p>
                  </a:txBody>
                  <a:tcPr marL="68580" marR="68580" marT="34290" marB="34290"/>
                </a:tc>
                <a:extLst>
                  <a:ext uri="{0D108BD9-81ED-4DB2-BD59-A6C34878D82A}">
                    <a16:rowId xmlns="" xmlns:a16="http://schemas.microsoft.com/office/drawing/2014/main" val="10006"/>
                  </a:ext>
                </a:extLst>
              </a:tr>
            </a:tbl>
          </a:graphicData>
        </a:graphic>
      </p:graphicFrame>
      <p:sp>
        <p:nvSpPr>
          <p:cNvPr id="8" name="矩形 7"/>
          <p:cNvSpPr/>
          <p:nvPr/>
        </p:nvSpPr>
        <p:spPr>
          <a:xfrm>
            <a:off x="2575640" y="4294902"/>
            <a:ext cx="3609975" cy="414020"/>
          </a:xfrm>
          <a:prstGeom prst="rect">
            <a:avLst/>
          </a:prstGeom>
        </p:spPr>
        <p:txBody>
          <a:bodyPr wrap="none">
            <a:spAutoFit/>
          </a:bodyPr>
          <a:lstStyle/>
          <a:p>
            <a:pPr fontAlgn="auto">
              <a:spcBef>
                <a:spcPts val="0"/>
              </a:spcBef>
              <a:spcAft>
                <a:spcPts val="0"/>
              </a:spcAft>
              <a:defRPr/>
            </a:pPr>
            <a:r>
              <a:rPr lang="zh-CN" altLang="en-US" sz="21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任何时间都不得超过</a:t>
            </a:r>
            <a:r>
              <a:rPr lang="en-US" altLang="zh-CN" sz="21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115</a:t>
            </a:r>
            <a:r>
              <a:rPr lang="zh-CN" altLang="en-US" sz="21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分贝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50" y="34544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噪声的基本概述</a:t>
            </a:r>
          </a:p>
        </p:txBody>
      </p:sp>
      <p:sp>
        <p:nvSpPr>
          <p:cNvPr id="141317" name="文本框 1"/>
          <p:cNvSpPr txBox="1">
            <a:spLocks noChangeArrowheads="1"/>
          </p:cNvSpPr>
          <p:nvPr/>
        </p:nvSpPr>
        <p:spPr bwMode="auto">
          <a:xfrm>
            <a:off x="0" y="863283"/>
            <a:ext cx="9144000" cy="377026"/>
          </a:xfrm>
          <a:prstGeom prst="rect">
            <a:avLst/>
          </a:prstGeom>
          <a:noFill/>
          <a:ln w="9525">
            <a:noFill/>
            <a:miter lim="800000"/>
          </a:ln>
        </p:spPr>
        <p:txBody>
          <a:bodyPr wrap="square" lIns="68580" tIns="34290" rIns="68580" bIns="3429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不同工龄不同声级噪声性耳聋检出率（</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graphicFrame>
        <p:nvGraphicFramePr>
          <p:cNvPr id="23" name="Group 450"/>
          <p:cNvGraphicFramePr>
            <a:graphicFrameLocks noGrp="1"/>
          </p:cNvGraphicFramePr>
          <p:nvPr>
            <p:custDataLst>
              <p:tags r:id="rId1"/>
            </p:custDataLst>
            <p:extLst>
              <p:ext uri="{D42A27DB-BD31-4B8C-83A1-F6EECF244321}">
                <p14:modId xmlns:p14="http://schemas.microsoft.com/office/powerpoint/2010/main" val="3300368203"/>
              </p:ext>
            </p:extLst>
          </p:nvPr>
        </p:nvGraphicFramePr>
        <p:xfrm>
          <a:off x="676320" y="1476647"/>
          <a:ext cx="7220238" cy="2952084"/>
        </p:xfrm>
        <a:graphic>
          <a:graphicData uri="http://schemas.openxmlformats.org/drawingml/2006/table">
            <a:tbl>
              <a:tblPr>
                <a:tableStyleId>{3B4B98B0-60AC-42C2-AFA5-B58CD77FA1E5}</a:tableStyleId>
              </a:tblPr>
              <a:tblGrid>
                <a:gridCol w="1805060">
                  <a:extLst>
                    <a:ext uri="{9D8B030D-6E8A-4147-A177-3AD203B41FA5}">
                      <a16:colId xmlns="" xmlns:a16="http://schemas.microsoft.com/office/drawing/2014/main" val="20000"/>
                    </a:ext>
                  </a:extLst>
                </a:gridCol>
                <a:gridCol w="1806481">
                  <a:extLst>
                    <a:ext uri="{9D8B030D-6E8A-4147-A177-3AD203B41FA5}">
                      <a16:colId xmlns="" xmlns:a16="http://schemas.microsoft.com/office/drawing/2014/main" val="20001"/>
                    </a:ext>
                  </a:extLst>
                </a:gridCol>
                <a:gridCol w="1803637">
                  <a:extLst>
                    <a:ext uri="{9D8B030D-6E8A-4147-A177-3AD203B41FA5}">
                      <a16:colId xmlns="" xmlns:a16="http://schemas.microsoft.com/office/drawing/2014/main" val="20002"/>
                    </a:ext>
                  </a:extLst>
                </a:gridCol>
                <a:gridCol w="1805060">
                  <a:extLst>
                    <a:ext uri="{9D8B030D-6E8A-4147-A177-3AD203B41FA5}">
                      <a16:colId xmlns="" xmlns:a16="http://schemas.microsoft.com/office/drawing/2014/main" val="20003"/>
                    </a:ext>
                  </a:extLst>
                </a:gridCol>
              </a:tblGrid>
              <a:tr h="502920">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zh-CN" altLang="en-US" sz="1400" u="none" strike="noStrike" cap="none" normalizeH="0" baseline="0" dirty="0">
                          <a:ln>
                            <a:noFill/>
                          </a:ln>
                          <a:effectLst/>
                        </a:rPr>
                        <a:t>声级</a:t>
                      </a:r>
                      <a:r>
                        <a:rPr kumimoji="0" lang="en-US" altLang="zh-CN" sz="1400" u="none" strike="noStrike" cap="none" normalizeH="0" baseline="0" dirty="0">
                          <a:ln>
                            <a:noFill/>
                          </a:ln>
                          <a:effectLst/>
                        </a:rPr>
                        <a:t>dB(A)</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dirty="0">
                          <a:ln>
                            <a:noFill/>
                          </a:ln>
                          <a:effectLst/>
                        </a:rPr>
                        <a:t>~10</a:t>
                      </a:r>
                      <a:r>
                        <a:rPr kumimoji="0" lang="zh-CN" altLang="en-US" sz="1400" u="none" strike="noStrike" cap="none" normalizeH="0" baseline="0" dirty="0">
                          <a:ln>
                            <a:noFill/>
                          </a:ln>
                          <a:effectLst/>
                        </a:rPr>
                        <a:t>年</a:t>
                      </a: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~20</a:t>
                      </a:r>
                      <a:r>
                        <a:rPr kumimoji="0" lang="zh-CN" altLang="en-US" sz="1400" u="none" strike="noStrike" cap="none" normalizeH="0" baseline="0">
                          <a:ln>
                            <a:noFill/>
                          </a:ln>
                          <a:effectLst/>
                        </a:rPr>
                        <a:t>年</a:t>
                      </a:r>
                      <a:endPar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~30</a:t>
                      </a:r>
                      <a:r>
                        <a:rPr kumimoji="0" lang="zh-CN" altLang="en-US" sz="1400" u="none" strike="noStrike" cap="none" normalizeH="0" baseline="0">
                          <a:ln>
                            <a:noFill/>
                          </a:ln>
                          <a:effectLst/>
                        </a:rPr>
                        <a:t>年</a:t>
                      </a:r>
                      <a:endPar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2576" marR="72576" marT="36281" marB="36281" anchor="ctr" horzOverflow="overflow"/>
                </a:tc>
                <a:extLst>
                  <a:ext uri="{0D108BD9-81ED-4DB2-BD59-A6C34878D82A}">
                    <a16:rowId xmlns="" xmlns:a16="http://schemas.microsoft.com/office/drawing/2014/main" val="10000"/>
                  </a:ext>
                </a:extLst>
              </a:tr>
              <a:tr h="503166">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80</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dirty="0">
                          <a:ln>
                            <a:noFill/>
                          </a:ln>
                          <a:effectLst/>
                        </a:rPr>
                        <a:t>0~1.37</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0~2.61</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0.18~5.34</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extLst>
                  <a:ext uri="{0D108BD9-81ED-4DB2-BD59-A6C34878D82A}">
                    <a16:rowId xmlns="" xmlns:a16="http://schemas.microsoft.com/office/drawing/2014/main" val="10001"/>
                  </a:ext>
                </a:extLst>
              </a:tr>
              <a:tr h="503166">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85</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0~1.39</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dirty="0">
                          <a:ln>
                            <a:noFill/>
                          </a:ln>
                          <a:effectLst/>
                        </a:rPr>
                        <a:t>0.14~3.84</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0.14~5.35</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extLst>
                  <a:ext uri="{0D108BD9-81ED-4DB2-BD59-A6C34878D82A}">
                    <a16:rowId xmlns="" xmlns:a16="http://schemas.microsoft.com/office/drawing/2014/main" val="10002"/>
                  </a:ext>
                </a:extLst>
              </a:tr>
              <a:tr h="503166">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90</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0~1.29</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dirty="0">
                          <a:ln>
                            <a:noFill/>
                          </a:ln>
                          <a:effectLst/>
                        </a:rPr>
                        <a:t>0.23~3.01</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dirty="0">
                          <a:ln>
                            <a:noFill/>
                          </a:ln>
                          <a:effectLst/>
                        </a:rPr>
                        <a:t>0.55~6.39</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extLst>
                  <a:ext uri="{0D108BD9-81ED-4DB2-BD59-A6C34878D82A}">
                    <a16:rowId xmlns="" xmlns:a16="http://schemas.microsoft.com/office/drawing/2014/main" val="10003"/>
                  </a:ext>
                </a:extLst>
              </a:tr>
              <a:tr h="503166">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95</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0.25~3.95</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0.95~5.11</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dirty="0">
                          <a:ln>
                            <a:noFill/>
                          </a:ln>
                          <a:effectLst/>
                        </a:rPr>
                        <a:t>3.81~18.93</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extLst>
                  <a:ext uri="{0D108BD9-81ED-4DB2-BD59-A6C34878D82A}">
                    <a16:rowId xmlns="" xmlns:a16="http://schemas.microsoft.com/office/drawing/2014/main" val="10004"/>
                  </a:ext>
                </a:extLst>
              </a:tr>
              <a:tr h="436500">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dirty="0">
                          <a:ln>
                            <a:noFill/>
                          </a:ln>
                          <a:effectLst/>
                        </a:rPr>
                        <a:t>100</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1.08~5.62</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a:ln>
                            <a:noFill/>
                          </a:ln>
                          <a:effectLst/>
                        </a:rPr>
                        <a:t>5.36~16.18</a:t>
                      </a:r>
                      <a:endParaRPr kumimoji="0" lang="en-US" altLang="zh-CN"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tc>
                  <a:txBody>
                    <a:bodyPr/>
                    <a:lstStyle/>
                    <a:p>
                      <a:pPr marL="0" marR="0" lvl="0" indent="0" algn="ctr" defTabSz="914400" rtl="0" eaLnBrk="0" fontAlgn="base" latinLnBrk="0" hangingPunct="0">
                        <a:lnSpc>
                          <a:spcPct val="130000"/>
                        </a:lnSpc>
                        <a:spcBef>
                          <a:spcPct val="30000"/>
                        </a:spcBef>
                        <a:spcAft>
                          <a:spcPct val="0"/>
                        </a:spcAft>
                        <a:buClrTx/>
                        <a:buSzTx/>
                        <a:buFont typeface="Arial" panose="020B0604020202020204" pitchFamily="34" charset="0"/>
                        <a:buNone/>
                      </a:pPr>
                      <a:r>
                        <a:rPr kumimoji="0" lang="en-US" altLang="zh-CN" sz="1400" u="none" strike="noStrike" cap="none" normalizeH="0" baseline="0" dirty="0">
                          <a:ln>
                            <a:noFill/>
                          </a:ln>
                          <a:effectLst/>
                        </a:rPr>
                        <a:t>12.83~30.43</a:t>
                      </a: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2576" marR="72576" marT="36281" marB="36281" anchor="ctr" horzOverflow="overflow"/>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91155" y="1566545"/>
            <a:ext cx="3585210" cy="72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噪声对人体健康的影响</a:t>
            </a:r>
          </a:p>
        </p:txBody>
      </p:sp>
      <p:sp>
        <p:nvSpPr>
          <p:cNvPr id="2" name="菱形 1"/>
          <p:cNvSpPr/>
          <p:nvPr/>
        </p:nvSpPr>
        <p:spPr>
          <a:xfrm>
            <a:off x="1640205" y="1457960"/>
            <a:ext cx="890905" cy="94488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2</a:t>
            </a:r>
          </a:p>
        </p:txBody>
      </p:sp>
      <p:pic>
        <p:nvPicPr>
          <p:cNvPr id="105475" name="Picture 6"/>
          <p:cNvPicPr>
            <a:picLocks noChangeAspect="1" noChangeArrowheads="1"/>
          </p:cNvPicPr>
          <p:nvPr/>
        </p:nvPicPr>
        <p:blipFill>
          <a:blip r:embed="rId2" cstate="print"/>
          <a:srcRect/>
          <a:stretch>
            <a:fillRect/>
          </a:stretch>
        </p:blipFill>
        <p:spPr bwMode="auto">
          <a:xfrm>
            <a:off x="5551170" y="2945130"/>
            <a:ext cx="3438525" cy="2156460"/>
          </a:xfrm>
          <a:prstGeom prst="rect">
            <a:avLst/>
          </a:prstGeom>
          <a:noFill/>
          <a:ln w="9525">
            <a:noFill/>
            <a:miter lim="800000"/>
            <a:headEnd/>
            <a:tailEnd/>
          </a:ln>
        </p:spPr>
      </p:pic>
      <p:sp>
        <p:nvSpPr>
          <p:cNvPr id="3" name="矩形 2"/>
          <p:cNvSpPr/>
          <p:nvPr/>
        </p:nvSpPr>
        <p:spPr>
          <a:xfrm>
            <a:off x="6601018" y="4855369"/>
            <a:ext cx="1338828" cy="246221"/>
          </a:xfrm>
          <a:prstGeom prst="rect">
            <a:avLst/>
          </a:prstGeom>
        </p:spPr>
        <p:txBody>
          <a:bodyPr wrap="none">
            <a:spAutoFit/>
          </a:bodyPr>
          <a:lstStyle/>
          <a:p>
            <a:r>
              <a:rPr lang="zh-CN" altLang="en-US" sz="1000" dirty="0"/>
              <a:t>图片来源于百度图片</a:t>
            </a:r>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50" y="34544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噪声对人体健康的影响</a:t>
            </a:r>
          </a:p>
        </p:txBody>
      </p:sp>
      <p:grpSp>
        <p:nvGrpSpPr>
          <p:cNvPr id="12" name="组合 11"/>
          <p:cNvGrpSpPr/>
          <p:nvPr/>
        </p:nvGrpSpPr>
        <p:grpSpPr>
          <a:xfrm>
            <a:off x="906780" y="1043454"/>
            <a:ext cx="2016125" cy="680435"/>
            <a:chOff x="977" y="1635"/>
            <a:chExt cx="3627" cy="1328"/>
          </a:xfrm>
        </p:grpSpPr>
        <p:sp>
          <p:nvSpPr>
            <p:cNvPr id="3" name="图文框 2"/>
            <p:cNvSpPr/>
            <p:nvPr/>
          </p:nvSpPr>
          <p:spPr>
            <a:xfrm>
              <a:off x="977" y="1688"/>
              <a:ext cx="3627" cy="1275"/>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 name="TextBox 9"/>
            <p:cNvSpPr txBox="1">
              <a:spLocks noChangeArrowheads="1"/>
            </p:cNvSpPr>
            <p:nvPr/>
          </p:nvSpPr>
          <p:spPr bwMode="auto">
            <a:xfrm>
              <a:off x="1330" y="1635"/>
              <a:ext cx="2921" cy="1270"/>
            </a:xfrm>
            <a:prstGeom prst="rect">
              <a:avLst/>
            </a:prstGeom>
            <a:noFill/>
            <a:ln w="9525">
              <a:noFill/>
              <a:miter lim="800000"/>
            </a:ln>
          </p:spPr>
          <p:txBody>
            <a:bodyPr>
              <a:spAutoFit/>
            </a:bodyPr>
            <a:lstStyle/>
            <a:p>
              <a:pPr>
                <a:lnSpc>
                  <a:spcPct val="130000"/>
                </a:lnSpc>
              </a:pPr>
              <a:r>
                <a:rPr lang="zh-CN" altLang="en-US" sz="2800" b="1" dirty="0">
                  <a:latin typeface="Arial" panose="020B0604020202020204" pitchFamily="34" charset="0"/>
                  <a:ea typeface="微软雅黑" panose="020B0503020204020204" pitchFamily="34" charset="-122"/>
                </a:rPr>
                <a:t> </a:t>
              </a:r>
              <a:r>
                <a:rPr lang="zh-CN" altLang="en-US" sz="2400" b="1" dirty="0">
                  <a:latin typeface="Arial" panose="020B0604020202020204" pitchFamily="34" charset="0"/>
                  <a:ea typeface="微软雅黑" panose="020B0503020204020204" pitchFamily="34" charset="-122"/>
                </a:rPr>
                <a:t>听力适应</a:t>
              </a:r>
            </a:p>
          </p:txBody>
        </p:sp>
      </p:grpSp>
      <p:grpSp>
        <p:nvGrpSpPr>
          <p:cNvPr id="14" name="组合 13"/>
          <p:cNvGrpSpPr/>
          <p:nvPr/>
        </p:nvGrpSpPr>
        <p:grpSpPr>
          <a:xfrm>
            <a:off x="906780" y="1894840"/>
            <a:ext cx="2016125" cy="675640"/>
            <a:chOff x="977" y="3338"/>
            <a:chExt cx="3627" cy="1275"/>
          </a:xfrm>
        </p:grpSpPr>
        <p:sp>
          <p:nvSpPr>
            <p:cNvPr id="6" name="图文框 5"/>
            <p:cNvSpPr/>
            <p:nvPr/>
          </p:nvSpPr>
          <p:spPr>
            <a:xfrm>
              <a:off x="977" y="3338"/>
              <a:ext cx="3627" cy="1275"/>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 name="TextBox 11"/>
            <p:cNvSpPr txBox="1">
              <a:spLocks noChangeArrowheads="1"/>
            </p:cNvSpPr>
            <p:nvPr/>
          </p:nvSpPr>
          <p:spPr bwMode="auto">
            <a:xfrm>
              <a:off x="1295" y="3352"/>
              <a:ext cx="3148" cy="1228"/>
            </a:xfrm>
            <a:prstGeom prst="rect">
              <a:avLst/>
            </a:prstGeom>
            <a:noFill/>
            <a:ln w="9525">
              <a:noFill/>
              <a:miter lim="800000"/>
            </a:ln>
          </p:spPr>
          <p:txBody>
            <a:bodyPr>
              <a:spAutoFit/>
            </a:bodyPr>
            <a:lstStyle/>
            <a:p>
              <a:pPr>
                <a:lnSpc>
                  <a:spcPct val="130000"/>
                </a:lnSpc>
              </a:pPr>
              <a:r>
                <a:rPr lang="zh-CN" altLang="en-US" sz="2800" b="1" dirty="0">
                  <a:latin typeface="Arial" panose="020B0604020202020204" pitchFamily="34" charset="0"/>
                  <a:ea typeface="微软雅黑" panose="020B0503020204020204" pitchFamily="34" charset="-122"/>
                </a:rPr>
                <a:t> </a:t>
              </a:r>
              <a:r>
                <a:rPr lang="zh-CN" altLang="en-US" sz="2400" b="1" dirty="0">
                  <a:latin typeface="Arial" panose="020B0604020202020204" pitchFamily="34" charset="0"/>
                  <a:ea typeface="微软雅黑" panose="020B0503020204020204" pitchFamily="34" charset="-122"/>
                </a:rPr>
                <a:t> 听力疲劳</a:t>
              </a:r>
            </a:p>
          </p:txBody>
        </p:sp>
      </p:grpSp>
      <p:grpSp>
        <p:nvGrpSpPr>
          <p:cNvPr id="16" name="组合 15"/>
          <p:cNvGrpSpPr/>
          <p:nvPr/>
        </p:nvGrpSpPr>
        <p:grpSpPr>
          <a:xfrm>
            <a:off x="3057119" y="1419225"/>
            <a:ext cx="3409315" cy="635635"/>
            <a:chOff x="5046" y="2573"/>
            <a:chExt cx="5369" cy="1001"/>
          </a:xfrm>
        </p:grpSpPr>
        <p:sp>
          <p:nvSpPr>
            <p:cNvPr id="10" name="右箭头 9"/>
            <p:cNvSpPr/>
            <p:nvPr/>
          </p:nvSpPr>
          <p:spPr>
            <a:xfrm>
              <a:off x="5046" y="2573"/>
              <a:ext cx="1135" cy="100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14"/>
            <p:cNvSpPr txBox="1"/>
            <p:nvPr/>
          </p:nvSpPr>
          <p:spPr>
            <a:xfrm>
              <a:off x="6475" y="2711"/>
              <a:ext cx="3940" cy="725"/>
            </a:xfrm>
            <a:prstGeom prst="rect">
              <a:avLst/>
            </a:prstGeom>
            <a:noFill/>
          </p:spPr>
          <p:txBody>
            <a:bodyPr wrap="square" rtlCol="0">
              <a:spAutoFit/>
            </a:bodyPr>
            <a:lstStyle/>
            <a:p>
              <a:r>
                <a:rPr lang="zh-CN" altLang="en-US" sz="2400" b="1">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暂时性听阈位移</a:t>
              </a:r>
            </a:p>
          </p:txBody>
        </p:sp>
      </p:grpSp>
      <p:grpSp>
        <p:nvGrpSpPr>
          <p:cNvPr id="24" name="组合 23"/>
          <p:cNvGrpSpPr/>
          <p:nvPr/>
        </p:nvGrpSpPr>
        <p:grpSpPr>
          <a:xfrm>
            <a:off x="4938395" y="2117725"/>
            <a:ext cx="2015490" cy="713105"/>
            <a:chOff x="7777" y="3335"/>
            <a:chExt cx="3174" cy="1123"/>
          </a:xfrm>
        </p:grpSpPr>
        <p:sp>
          <p:nvSpPr>
            <p:cNvPr id="18" name="图文框 17"/>
            <p:cNvSpPr/>
            <p:nvPr/>
          </p:nvSpPr>
          <p:spPr>
            <a:xfrm>
              <a:off x="7777" y="3430"/>
              <a:ext cx="3175" cy="1029"/>
            </a:xfrm>
            <a:prstGeom prst="fram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3" name="TextBox 9"/>
            <p:cNvSpPr txBox="1">
              <a:spLocks noChangeArrowheads="1"/>
            </p:cNvSpPr>
            <p:nvPr/>
          </p:nvSpPr>
          <p:spPr bwMode="auto">
            <a:xfrm>
              <a:off x="8086" y="3335"/>
              <a:ext cx="2557" cy="1025"/>
            </a:xfrm>
            <a:prstGeom prst="rect">
              <a:avLst/>
            </a:prstGeom>
            <a:noFill/>
            <a:ln w="9525">
              <a:noFill/>
              <a:miter lim="800000"/>
            </a:ln>
          </p:spPr>
          <p:txBody>
            <a:bodyPr>
              <a:spAutoFit/>
            </a:bodyPr>
            <a:lstStyle/>
            <a:p>
              <a:pPr>
                <a:lnSpc>
                  <a:spcPct val="130000"/>
                </a:lnSpc>
              </a:pPr>
              <a:r>
                <a:rPr lang="zh-CN" altLang="en-US" sz="2800" b="1" dirty="0">
                  <a:latin typeface="Arial" panose="020B0604020202020204" pitchFamily="34" charset="0"/>
                  <a:ea typeface="微软雅黑" panose="020B0503020204020204" pitchFamily="34" charset="-122"/>
                </a:rPr>
                <a:t> </a:t>
              </a:r>
              <a:r>
                <a:rPr lang="zh-CN" altLang="en-US" sz="2400" b="1" dirty="0">
                  <a:latin typeface="Arial" panose="020B0604020202020204" pitchFamily="34" charset="0"/>
                  <a:ea typeface="微软雅黑" panose="020B0503020204020204" pitchFamily="34" charset="-122"/>
                </a:rPr>
                <a:t>听力损失</a:t>
              </a:r>
            </a:p>
          </p:txBody>
        </p:sp>
      </p:grpSp>
      <p:grpSp>
        <p:nvGrpSpPr>
          <p:cNvPr id="25" name="组合 24"/>
          <p:cNvGrpSpPr/>
          <p:nvPr/>
        </p:nvGrpSpPr>
        <p:grpSpPr>
          <a:xfrm>
            <a:off x="4938395" y="3008630"/>
            <a:ext cx="2016125" cy="653415"/>
            <a:chOff x="7777" y="3430"/>
            <a:chExt cx="3175" cy="1029"/>
          </a:xfrm>
        </p:grpSpPr>
        <p:sp>
          <p:nvSpPr>
            <p:cNvPr id="26" name="图文框 25"/>
            <p:cNvSpPr/>
            <p:nvPr/>
          </p:nvSpPr>
          <p:spPr>
            <a:xfrm>
              <a:off x="7777" y="3430"/>
              <a:ext cx="3175" cy="1029"/>
            </a:xfrm>
            <a:prstGeom prst="fram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7" name="TextBox 9"/>
            <p:cNvSpPr txBox="1">
              <a:spLocks noChangeArrowheads="1"/>
            </p:cNvSpPr>
            <p:nvPr/>
          </p:nvSpPr>
          <p:spPr bwMode="auto">
            <a:xfrm>
              <a:off x="7777" y="3430"/>
              <a:ext cx="2867" cy="1025"/>
            </a:xfrm>
            <a:prstGeom prst="rect">
              <a:avLst/>
            </a:prstGeom>
            <a:noFill/>
            <a:ln w="9525">
              <a:noFill/>
              <a:miter lim="800000"/>
            </a:ln>
          </p:spPr>
          <p:txBody>
            <a:bodyPr wrap="square">
              <a:spAutoFit/>
            </a:bodyPr>
            <a:lstStyle/>
            <a:p>
              <a:pPr>
                <a:lnSpc>
                  <a:spcPct val="130000"/>
                </a:lnSpc>
              </a:pPr>
              <a:r>
                <a:rPr lang="zh-CN" altLang="en-US" sz="2800" b="1">
                  <a:latin typeface="Arial" panose="020B0604020202020204" pitchFamily="34" charset="0"/>
                  <a:ea typeface="微软雅黑" panose="020B0503020204020204" pitchFamily="34" charset="-122"/>
                </a:rPr>
                <a:t> </a:t>
              </a:r>
              <a:r>
                <a:rPr lang="zh-CN" altLang="en-US" sz="2400" b="1">
                  <a:latin typeface="Arial" panose="020B0604020202020204" pitchFamily="34" charset="0"/>
                  <a:ea typeface="微软雅黑" panose="020B0503020204020204" pitchFamily="34" charset="-122"/>
                </a:rPr>
                <a:t>噪声性耳聋</a:t>
              </a:r>
            </a:p>
          </p:txBody>
        </p:sp>
      </p:grpSp>
      <p:grpSp>
        <p:nvGrpSpPr>
          <p:cNvPr id="28" name="组合 27"/>
          <p:cNvGrpSpPr/>
          <p:nvPr/>
        </p:nvGrpSpPr>
        <p:grpSpPr>
          <a:xfrm>
            <a:off x="4879975" y="3772535"/>
            <a:ext cx="2074545" cy="713740"/>
            <a:chOff x="7685" y="3335"/>
            <a:chExt cx="3267" cy="1124"/>
          </a:xfrm>
        </p:grpSpPr>
        <p:sp>
          <p:nvSpPr>
            <p:cNvPr id="29" name="图文框 28"/>
            <p:cNvSpPr/>
            <p:nvPr/>
          </p:nvSpPr>
          <p:spPr>
            <a:xfrm>
              <a:off x="7777" y="3430"/>
              <a:ext cx="3175" cy="1029"/>
            </a:xfrm>
            <a:prstGeom prst="fram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0" name="TextBox 9"/>
            <p:cNvSpPr txBox="1">
              <a:spLocks noChangeArrowheads="1"/>
            </p:cNvSpPr>
            <p:nvPr/>
          </p:nvSpPr>
          <p:spPr bwMode="auto">
            <a:xfrm>
              <a:off x="7685" y="3335"/>
              <a:ext cx="3159" cy="1025"/>
            </a:xfrm>
            <a:prstGeom prst="rect">
              <a:avLst/>
            </a:prstGeom>
            <a:noFill/>
            <a:ln w="9525">
              <a:noFill/>
              <a:miter lim="800000"/>
            </a:ln>
          </p:spPr>
          <p:txBody>
            <a:bodyPr wrap="square">
              <a:spAutoFit/>
            </a:bodyPr>
            <a:lstStyle/>
            <a:p>
              <a:pPr>
                <a:lnSpc>
                  <a:spcPct val="130000"/>
                </a:lnSpc>
              </a:pPr>
              <a:r>
                <a:rPr lang="zh-CN" altLang="en-US" sz="2800" b="1" dirty="0">
                  <a:latin typeface="Arial" panose="020B0604020202020204" pitchFamily="34" charset="0"/>
                  <a:ea typeface="微软雅黑" panose="020B0503020204020204" pitchFamily="34" charset="-122"/>
                </a:rPr>
                <a:t> </a:t>
              </a:r>
              <a:r>
                <a:rPr lang="zh-CN" altLang="en-US" sz="2400" b="1" dirty="0">
                  <a:latin typeface="Arial" panose="020B0604020202020204" pitchFamily="34" charset="0"/>
                  <a:ea typeface="微软雅黑" panose="020B0503020204020204" pitchFamily="34" charset="-122"/>
                </a:rPr>
                <a:t>爆震性耳聋</a:t>
              </a:r>
            </a:p>
          </p:txBody>
        </p:sp>
      </p:grpSp>
      <p:grpSp>
        <p:nvGrpSpPr>
          <p:cNvPr id="33" name="组合 32"/>
          <p:cNvGrpSpPr/>
          <p:nvPr/>
        </p:nvGrpSpPr>
        <p:grpSpPr>
          <a:xfrm>
            <a:off x="1287145" y="2968625"/>
            <a:ext cx="3202305" cy="731520"/>
            <a:chOff x="2027" y="4675"/>
            <a:chExt cx="5043" cy="1152"/>
          </a:xfrm>
        </p:grpSpPr>
        <p:sp>
          <p:nvSpPr>
            <p:cNvPr id="31" name="右箭头 30"/>
            <p:cNvSpPr/>
            <p:nvPr/>
          </p:nvSpPr>
          <p:spPr>
            <a:xfrm rot="10800000">
              <a:off x="6040" y="4675"/>
              <a:ext cx="1031" cy="115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文本框 31"/>
            <p:cNvSpPr txBox="1"/>
            <p:nvPr/>
          </p:nvSpPr>
          <p:spPr>
            <a:xfrm>
              <a:off x="2027" y="4888"/>
              <a:ext cx="3940" cy="725"/>
            </a:xfrm>
            <a:prstGeom prst="rect">
              <a:avLst/>
            </a:prstGeom>
            <a:noFill/>
          </p:spPr>
          <p:txBody>
            <a:bodyPr wrap="square" rtlCol="0">
              <a:spAutoFit/>
            </a:bodyPr>
            <a:lstStyle/>
            <a:p>
              <a:r>
                <a:rPr lang="zh-CN" altLang="en-US" sz="24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永久性听阈位移</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amond(in)">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inVertic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82436" y="309562"/>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噪声对人体健康的影响</a:t>
            </a:r>
          </a:p>
        </p:txBody>
      </p:sp>
      <p:sp>
        <p:nvSpPr>
          <p:cNvPr id="3" name="MH_Other_1"/>
          <p:cNvSpPr/>
          <p:nvPr>
            <p:custDataLst>
              <p:tags r:id="rId1"/>
            </p:custDataLst>
          </p:nvPr>
        </p:nvSpPr>
        <p:spPr bwMode="auto">
          <a:xfrm>
            <a:off x="5327968" y="1071563"/>
            <a:ext cx="881062" cy="1760537"/>
          </a:xfrm>
          <a:custGeom>
            <a:avLst/>
            <a:gdLst>
              <a:gd name="T0" fmla="*/ 0 w 880533"/>
              <a:gd name="T1" fmla="*/ 0 h 1761068"/>
              <a:gd name="T2" fmla="*/ 177992 w 880533"/>
              <a:gd name="T3" fmla="*/ 17865 h 1761068"/>
              <a:gd name="T4" fmla="*/ 883181 w 880533"/>
              <a:gd name="T5" fmla="*/ 879209 h 1761068"/>
              <a:gd name="T6" fmla="*/ 177992 w 880533"/>
              <a:gd name="T7" fmla="*/ 1740553 h 1761068"/>
              <a:gd name="T8" fmla="*/ 0 w 880533"/>
              <a:gd name="T9" fmla="*/ 1758414 h 1761068"/>
              <a:gd name="T10" fmla="*/ 0 w 880533"/>
              <a:gd name="T11" fmla="*/ 1407576 h 1761068"/>
              <a:gd name="T12" fmla="*/ 106964 w 880533"/>
              <a:gd name="T13" fmla="*/ 1396842 h 1761068"/>
              <a:gd name="T14" fmla="*/ 530756 w 880533"/>
              <a:gd name="T15" fmla="*/ 879208 h 1761068"/>
              <a:gd name="T16" fmla="*/ 106964 w 880533"/>
              <a:gd name="T17" fmla="*/ 361572 h 1761068"/>
              <a:gd name="T18" fmla="*/ 0 w 880533"/>
              <a:gd name="T19" fmla="*/ 35083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00000"/>
          </a:solidFill>
          <a:ln w="9525">
            <a:noFill/>
            <a:miter lim="800000"/>
          </a:ln>
        </p:spPr>
        <p:txBody>
          <a:bodyPr anchor="ctr"/>
          <a:lstStyle/>
          <a:p>
            <a:pPr algn="just"/>
            <a:r>
              <a:rPr lang="en-US" altLang="zh-CN" sz="3600" b="1" dirty="0">
                <a:solidFill>
                  <a:srgbClr val="C00000"/>
                </a:solidFill>
                <a:ea typeface="微软雅黑" panose="020B0503020204020204" pitchFamily="34" charset="-122"/>
              </a:rPr>
              <a:t>D</a:t>
            </a:r>
            <a:endParaRPr lang="zh-CN" altLang="en-US" sz="3600" b="1" dirty="0">
              <a:solidFill>
                <a:srgbClr val="C00000"/>
              </a:solidFill>
              <a:ea typeface="微软雅黑" panose="020B0503020204020204" pitchFamily="34" charset="-122"/>
            </a:endParaRPr>
          </a:p>
        </p:txBody>
      </p:sp>
      <p:sp>
        <p:nvSpPr>
          <p:cNvPr id="4" name="MH_Other_3"/>
          <p:cNvSpPr/>
          <p:nvPr>
            <p:custDataLst>
              <p:tags r:id="rId2"/>
            </p:custDataLst>
          </p:nvPr>
        </p:nvSpPr>
        <p:spPr bwMode="auto">
          <a:xfrm>
            <a:off x="4505643" y="1677988"/>
            <a:ext cx="881062" cy="1760537"/>
          </a:xfrm>
          <a:custGeom>
            <a:avLst/>
            <a:gdLst>
              <a:gd name="T0" fmla="*/ 0 w 880533"/>
              <a:gd name="T1" fmla="*/ 0 h 1761068"/>
              <a:gd name="T2" fmla="*/ 177992 w 880533"/>
              <a:gd name="T3" fmla="*/ 17865 h 1761068"/>
              <a:gd name="T4" fmla="*/ 883181 w 880533"/>
              <a:gd name="T5" fmla="*/ 879209 h 1761068"/>
              <a:gd name="T6" fmla="*/ 177992 w 880533"/>
              <a:gd name="T7" fmla="*/ 1740553 h 1761068"/>
              <a:gd name="T8" fmla="*/ 0 w 880533"/>
              <a:gd name="T9" fmla="*/ 1758414 h 1761068"/>
              <a:gd name="T10" fmla="*/ 0 w 880533"/>
              <a:gd name="T11" fmla="*/ 1407576 h 1761068"/>
              <a:gd name="T12" fmla="*/ 106964 w 880533"/>
              <a:gd name="T13" fmla="*/ 1396842 h 1761068"/>
              <a:gd name="T14" fmla="*/ 530756 w 880533"/>
              <a:gd name="T15" fmla="*/ 879208 h 1761068"/>
              <a:gd name="T16" fmla="*/ 106964 w 880533"/>
              <a:gd name="T17" fmla="*/ 361572 h 1761068"/>
              <a:gd name="T18" fmla="*/ 0 w 880533"/>
              <a:gd name="T19" fmla="*/ 35083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EAA700"/>
          </a:solidFill>
          <a:ln w="9525">
            <a:noFill/>
            <a:miter lim="800000"/>
          </a:ln>
        </p:spPr>
        <p:txBody>
          <a:bodyPr anchor="ctr"/>
          <a:lstStyle/>
          <a:p>
            <a:pPr algn="just"/>
            <a:r>
              <a:rPr lang="en-US" altLang="zh-CN" sz="3600" b="1">
                <a:solidFill>
                  <a:srgbClr val="FFC000"/>
                </a:solidFill>
                <a:ea typeface="微软雅黑" panose="020B0503020204020204" pitchFamily="34" charset="-122"/>
              </a:rPr>
              <a:t>C</a:t>
            </a:r>
            <a:endParaRPr lang="zh-CN" altLang="en-US" sz="3600" b="1">
              <a:solidFill>
                <a:srgbClr val="FFC000"/>
              </a:solidFill>
              <a:ea typeface="微软雅黑" panose="020B0503020204020204" pitchFamily="34" charset="-122"/>
            </a:endParaRPr>
          </a:p>
        </p:txBody>
      </p:sp>
      <p:sp>
        <p:nvSpPr>
          <p:cNvPr id="18" name="MH_Other_5"/>
          <p:cNvSpPr/>
          <p:nvPr>
            <p:custDataLst>
              <p:tags r:id="rId3"/>
            </p:custDataLst>
          </p:nvPr>
        </p:nvSpPr>
        <p:spPr bwMode="auto">
          <a:xfrm>
            <a:off x="3683318" y="2284413"/>
            <a:ext cx="881062" cy="1760537"/>
          </a:xfrm>
          <a:custGeom>
            <a:avLst/>
            <a:gdLst>
              <a:gd name="T0" fmla="*/ 0 w 880533"/>
              <a:gd name="T1" fmla="*/ 0 h 1761068"/>
              <a:gd name="T2" fmla="*/ 177992 w 880533"/>
              <a:gd name="T3" fmla="*/ 17865 h 1761068"/>
              <a:gd name="T4" fmla="*/ 883181 w 880533"/>
              <a:gd name="T5" fmla="*/ 879209 h 1761068"/>
              <a:gd name="T6" fmla="*/ 177992 w 880533"/>
              <a:gd name="T7" fmla="*/ 1740553 h 1761068"/>
              <a:gd name="T8" fmla="*/ 0 w 880533"/>
              <a:gd name="T9" fmla="*/ 1758414 h 1761068"/>
              <a:gd name="T10" fmla="*/ 0 w 880533"/>
              <a:gd name="T11" fmla="*/ 1407576 h 1761068"/>
              <a:gd name="T12" fmla="*/ 106964 w 880533"/>
              <a:gd name="T13" fmla="*/ 1396842 h 1761068"/>
              <a:gd name="T14" fmla="*/ 530756 w 880533"/>
              <a:gd name="T15" fmla="*/ 879208 h 1761068"/>
              <a:gd name="T16" fmla="*/ 106964 w 880533"/>
              <a:gd name="T17" fmla="*/ 361572 h 1761068"/>
              <a:gd name="T18" fmla="*/ 0 w 880533"/>
              <a:gd name="T19" fmla="*/ 35083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21A3D5"/>
          </a:solidFill>
          <a:ln w="9525">
            <a:noFill/>
            <a:miter lim="800000"/>
          </a:ln>
        </p:spPr>
        <p:txBody>
          <a:bodyPr anchor="ctr"/>
          <a:lstStyle/>
          <a:p>
            <a:pPr algn="just"/>
            <a:r>
              <a:rPr lang="en-US" altLang="zh-CN" sz="3600" b="1">
                <a:solidFill>
                  <a:srgbClr val="21A2D3"/>
                </a:solidFill>
                <a:ea typeface="微软雅黑" panose="020B0503020204020204" pitchFamily="34" charset="-122"/>
              </a:rPr>
              <a:t>B</a:t>
            </a:r>
            <a:endParaRPr lang="zh-CN" altLang="en-US" sz="3600" b="1">
              <a:solidFill>
                <a:srgbClr val="21A2D3"/>
              </a:solidFill>
              <a:ea typeface="微软雅黑" panose="020B0503020204020204" pitchFamily="34" charset="-122"/>
            </a:endParaRPr>
          </a:p>
        </p:txBody>
      </p:sp>
      <p:sp>
        <p:nvSpPr>
          <p:cNvPr id="19" name="MH_SubTitle_2"/>
          <p:cNvSpPr>
            <a:spLocks noChangeArrowheads="1"/>
          </p:cNvSpPr>
          <p:nvPr>
            <p:custDataLst>
              <p:tags r:id="rId4"/>
            </p:custDataLst>
          </p:nvPr>
        </p:nvSpPr>
        <p:spPr bwMode="auto">
          <a:xfrm>
            <a:off x="4635818" y="3265488"/>
            <a:ext cx="3846512" cy="812800"/>
          </a:xfrm>
          <a:prstGeom prst="rect">
            <a:avLst/>
          </a:prstGeom>
          <a:noFill/>
          <a:ln w="9525">
            <a:noFill/>
            <a:miter lim="800000"/>
          </a:ln>
        </p:spPr>
        <p:txBody>
          <a:bodyPr anchor="ctr"/>
          <a:lstStyle/>
          <a:p>
            <a:pPr>
              <a:lnSpc>
                <a:spcPct val="120000"/>
              </a:lnSpc>
            </a:pPr>
            <a:r>
              <a:rPr lang="zh-CN" altLang="en-US" sz="2400" b="1">
                <a:solidFill>
                  <a:srgbClr val="21A3D5"/>
                </a:solidFill>
                <a:ea typeface="微软雅黑" panose="020B0503020204020204" pitchFamily="34" charset="-122"/>
              </a:rPr>
              <a:t>对神经体统的影响</a:t>
            </a:r>
          </a:p>
        </p:txBody>
      </p:sp>
      <p:sp>
        <p:nvSpPr>
          <p:cNvPr id="20" name="MH_SubTitle_3"/>
          <p:cNvSpPr>
            <a:spLocks noChangeArrowheads="1"/>
          </p:cNvSpPr>
          <p:nvPr>
            <p:custDataLst>
              <p:tags r:id="rId5"/>
            </p:custDataLst>
          </p:nvPr>
        </p:nvSpPr>
        <p:spPr bwMode="auto">
          <a:xfrm>
            <a:off x="1272858" y="1293495"/>
            <a:ext cx="3027362" cy="812800"/>
          </a:xfrm>
          <a:prstGeom prst="rect">
            <a:avLst/>
          </a:prstGeom>
          <a:noFill/>
          <a:ln w="9525">
            <a:noFill/>
            <a:miter lim="800000"/>
          </a:ln>
        </p:spPr>
        <p:txBody>
          <a:bodyPr anchor="ctr"/>
          <a:lstStyle/>
          <a:p>
            <a:pPr>
              <a:lnSpc>
                <a:spcPct val="120000"/>
              </a:lnSpc>
            </a:pPr>
            <a:r>
              <a:rPr lang="zh-CN" altLang="en-US" sz="2400" b="1" dirty="0">
                <a:solidFill>
                  <a:srgbClr val="FFC000"/>
                </a:solidFill>
                <a:ea typeface="微软雅黑" panose="020B0503020204020204" pitchFamily="34" charset="-122"/>
              </a:rPr>
              <a:t>对心血管系统的影响</a:t>
            </a:r>
          </a:p>
        </p:txBody>
      </p:sp>
      <p:sp>
        <p:nvSpPr>
          <p:cNvPr id="21" name="MH_SubTitle_4"/>
          <p:cNvSpPr>
            <a:spLocks noChangeArrowheads="1"/>
          </p:cNvSpPr>
          <p:nvPr>
            <p:custDataLst>
              <p:tags r:id="rId6"/>
            </p:custDataLst>
          </p:nvPr>
        </p:nvSpPr>
        <p:spPr bwMode="auto">
          <a:xfrm>
            <a:off x="5932805" y="665163"/>
            <a:ext cx="3059113" cy="812800"/>
          </a:xfrm>
          <a:prstGeom prst="rect">
            <a:avLst/>
          </a:prstGeom>
          <a:noFill/>
          <a:ln w="9525">
            <a:noFill/>
            <a:miter lim="800000"/>
          </a:ln>
        </p:spPr>
        <p:txBody>
          <a:bodyPr anchor="ctr"/>
          <a:lstStyle/>
          <a:p>
            <a:pPr>
              <a:lnSpc>
                <a:spcPct val="120000"/>
              </a:lnSpc>
            </a:pPr>
            <a:r>
              <a:rPr lang="zh-CN" altLang="en-US" sz="2400" b="1" dirty="0">
                <a:solidFill>
                  <a:srgbClr val="C00000"/>
                </a:solidFill>
                <a:ea typeface="微软雅黑" panose="020B0503020204020204" pitchFamily="34" charset="-122"/>
              </a:rPr>
              <a:t>对内分泌及免疫系统的影响</a:t>
            </a:r>
          </a:p>
        </p:txBody>
      </p:sp>
      <p:sp>
        <p:nvSpPr>
          <p:cNvPr id="22" name="MH_SubTitle_1"/>
          <p:cNvSpPr>
            <a:spLocks noChangeArrowheads="1"/>
          </p:cNvSpPr>
          <p:nvPr>
            <p:custDataLst>
              <p:tags r:id="rId7"/>
            </p:custDataLst>
          </p:nvPr>
        </p:nvSpPr>
        <p:spPr bwMode="auto">
          <a:xfrm>
            <a:off x="690245" y="3364865"/>
            <a:ext cx="2413000" cy="812800"/>
          </a:xfrm>
          <a:prstGeom prst="rect">
            <a:avLst/>
          </a:prstGeom>
          <a:noFill/>
          <a:ln w="9525">
            <a:noFill/>
            <a:miter lim="800000"/>
          </a:ln>
        </p:spPr>
        <p:txBody>
          <a:bodyPr anchor="ctr"/>
          <a:lstStyle/>
          <a:p>
            <a:pPr>
              <a:lnSpc>
                <a:spcPct val="120000"/>
              </a:lnSpc>
            </a:pPr>
            <a:r>
              <a:rPr lang="zh-CN" altLang="en-US" sz="2400" b="1" dirty="0">
                <a:solidFill>
                  <a:srgbClr val="002060"/>
                </a:solidFill>
                <a:ea typeface="微软雅黑" panose="020B0503020204020204" pitchFamily="34" charset="-122"/>
              </a:rPr>
              <a:t>听觉系统损伤</a:t>
            </a:r>
          </a:p>
        </p:txBody>
      </p:sp>
      <p:sp>
        <p:nvSpPr>
          <p:cNvPr id="12" name="MH_Other_7"/>
          <p:cNvSpPr/>
          <p:nvPr>
            <p:custDataLst>
              <p:tags r:id="rId8"/>
            </p:custDataLst>
          </p:nvPr>
        </p:nvSpPr>
        <p:spPr bwMode="auto">
          <a:xfrm>
            <a:off x="2870200" y="2890838"/>
            <a:ext cx="879475" cy="1760537"/>
          </a:xfrm>
          <a:custGeom>
            <a:avLst/>
            <a:gdLst>
              <a:gd name="T0" fmla="*/ 0 w 880533"/>
              <a:gd name="T1" fmla="*/ 0 h 1761068"/>
              <a:gd name="T2" fmla="*/ 176394 w 880533"/>
              <a:gd name="T3" fmla="*/ 17865 h 1761068"/>
              <a:gd name="T4" fmla="*/ 875256 w 880533"/>
              <a:gd name="T5" fmla="*/ 879209 h 1761068"/>
              <a:gd name="T6" fmla="*/ 176394 w 880533"/>
              <a:gd name="T7" fmla="*/ 1740553 h 1761068"/>
              <a:gd name="T8" fmla="*/ 0 w 880533"/>
              <a:gd name="T9" fmla="*/ 1758414 h 1761068"/>
              <a:gd name="T10" fmla="*/ 0 w 880533"/>
              <a:gd name="T11" fmla="*/ 1407576 h 1761068"/>
              <a:gd name="T12" fmla="*/ 106004 w 880533"/>
              <a:gd name="T13" fmla="*/ 1396842 h 1761068"/>
              <a:gd name="T14" fmla="*/ 525993 w 880533"/>
              <a:gd name="T15" fmla="*/ 879208 h 1761068"/>
              <a:gd name="T16" fmla="*/ 106004 w 880533"/>
              <a:gd name="T17" fmla="*/ 361572 h 1761068"/>
              <a:gd name="T18" fmla="*/ 0 w 880533"/>
              <a:gd name="T19" fmla="*/ 35083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002060"/>
          </a:solidFill>
          <a:ln w="9525">
            <a:noFill/>
            <a:miter lim="800000"/>
          </a:ln>
        </p:spPr>
        <p:txBody>
          <a:bodyPr anchor="ctr"/>
          <a:lstStyle/>
          <a:p>
            <a:pPr algn="just"/>
            <a:r>
              <a:rPr lang="en-US" altLang="zh-CN" sz="3600" b="1" dirty="0">
                <a:solidFill>
                  <a:srgbClr val="002060"/>
                </a:solidFill>
                <a:ea typeface="微软雅黑" panose="020B0503020204020204" pitchFamily="34" charset="-122"/>
              </a:rPr>
              <a:t>A</a:t>
            </a:r>
            <a:endParaRPr lang="zh-CN" altLang="en-US" sz="3600" b="1" dirty="0">
              <a:solidFill>
                <a:srgbClr val="002060"/>
              </a:solidFill>
              <a:ea typeface="微软雅黑" panose="020B0503020204020204" pitchFamily="3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8" grpId="0" bldLvl="0" animBg="1"/>
      <p:bldP spid="19" grpId="0"/>
      <p:bldP spid="20" grpId="0"/>
      <p:bldP spid="21" grpId="0"/>
      <p:bldP spid="22" grpId="0"/>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91155" y="1566545"/>
            <a:ext cx="3361055" cy="72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听力防护</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措施</a:t>
            </a:r>
          </a:p>
        </p:txBody>
      </p:sp>
      <p:sp>
        <p:nvSpPr>
          <p:cNvPr id="2" name="菱形 1"/>
          <p:cNvSpPr/>
          <p:nvPr/>
        </p:nvSpPr>
        <p:spPr>
          <a:xfrm>
            <a:off x="2000250" y="1457960"/>
            <a:ext cx="890905" cy="94488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3</a:t>
            </a:r>
          </a:p>
        </p:txBody>
      </p:sp>
      <p:pic>
        <p:nvPicPr>
          <p:cNvPr id="105475" name="Picture 6"/>
          <p:cNvPicPr>
            <a:picLocks noChangeAspect="1" noChangeArrowheads="1"/>
          </p:cNvPicPr>
          <p:nvPr/>
        </p:nvPicPr>
        <p:blipFill>
          <a:blip r:embed="rId2" cstate="print"/>
          <a:srcRect/>
          <a:stretch>
            <a:fillRect/>
          </a:stretch>
        </p:blipFill>
        <p:spPr bwMode="auto">
          <a:xfrm>
            <a:off x="5551170" y="2945130"/>
            <a:ext cx="3438525" cy="215646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55370" y="33020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sp>
        <p:nvSpPr>
          <p:cNvPr id="2" name="文本框 1"/>
          <p:cNvSpPr txBox="1"/>
          <p:nvPr/>
        </p:nvSpPr>
        <p:spPr>
          <a:xfrm>
            <a:off x="0" y="938530"/>
            <a:ext cx="9144000" cy="460375"/>
          </a:xfrm>
          <a:prstGeom prst="rect">
            <a:avLst/>
          </a:prstGeom>
          <a:noFill/>
        </p:spPr>
        <p:txBody>
          <a:bodyPr wrap="square" rtlCol="0">
            <a:spAutoFit/>
          </a:bodyPr>
          <a:lstStyle/>
          <a:p>
            <a:pPr algn="ctr"/>
            <a:r>
              <a:rPr lang="zh-CN" altLang="en-US" sz="2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噪声控制原则</a:t>
            </a:r>
          </a:p>
        </p:txBody>
      </p:sp>
      <p:sp>
        <p:nvSpPr>
          <p:cNvPr id="3" name="矩形 2"/>
          <p:cNvSpPr/>
          <p:nvPr/>
        </p:nvSpPr>
        <p:spPr>
          <a:xfrm>
            <a:off x="652145" y="2309495"/>
            <a:ext cx="1346835" cy="4794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34" charset="-122"/>
                <a:ea typeface="微软雅黑" panose="020B0503020204020204" pitchFamily="34" charset="-122"/>
              </a:rPr>
              <a:t>控制声源</a:t>
            </a:r>
          </a:p>
        </p:txBody>
      </p:sp>
      <p:sp>
        <p:nvSpPr>
          <p:cNvPr id="4" name="虚尾箭头 3"/>
          <p:cNvSpPr/>
          <p:nvPr/>
        </p:nvSpPr>
        <p:spPr>
          <a:xfrm>
            <a:off x="2223135" y="2286635"/>
            <a:ext cx="876300" cy="524510"/>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 name="矩形 5"/>
          <p:cNvSpPr/>
          <p:nvPr/>
        </p:nvSpPr>
        <p:spPr>
          <a:xfrm>
            <a:off x="3197225" y="2286635"/>
            <a:ext cx="2013585" cy="4794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34" charset="-122"/>
                <a:ea typeface="微软雅黑" panose="020B0503020204020204" pitchFamily="34" charset="-122"/>
              </a:rPr>
              <a:t>隔绝传播途径</a:t>
            </a:r>
          </a:p>
        </p:txBody>
      </p:sp>
      <p:sp>
        <p:nvSpPr>
          <p:cNvPr id="7" name="虚尾箭头 6"/>
          <p:cNvSpPr/>
          <p:nvPr/>
        </p:nvSpPr>
        <p:spPr>
          <a:xfrm>
            <a:off x="5466080" y="2264410"/>
            <a:ext cx="876300" cy="524510"/>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 name="矩形 7"/>
          <p:cNvSpPr/>
          <p:nvPr/>
        </p:nvSpPr>
        <p:spPr>
          <a:xfrm>
            <a:off x="6529705" y="2286635"/>
            <a:ext cx="2013585" cy="4794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34" charset="-122"/>
                <a:ea typeface="微软雅黑" panose="020B0503020204020204" pitchFamily="34" charset="-122"/>
              </a:rPr>
              <a:t>保护接收者</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55370" y="33020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sp>
        <p:nvSpPr>
          <p:cNvPr id="2" name="文本框 1"/>
          <p:cNvSpPr txBox="1"/>
          <p:nvPr/>
        </p:nvSpPr>
        <p:spPr>
          <a:xfrm>
            <a:off x="10345" y="958280"/>
            <a:ext cx="9144000" cy="461665"/>
          </a:xfrm>
          <a:prstGeom prst="rect">
            <a:avLst/>
          </a:prstGeom>
          <a:noFill/>
        </p:spPr>
        <p:txBody>
          <a:bodyPr wrap="square" rtlCol="0">
            <a:spAutoFit/>
          </a:bodyPr>
          <a:lstStyle/>
          <a:p>
            <a:pPr algn="ctr"/>
            <a:r>
              <a:rPr lang="zh-CN" altLang="en-US" sz="2400" b="1"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噪声岗位管理措施</a:t>
            </a:r>
            <a:endParaRPr lang="zh-CN" altLang="en-US" sz="2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grpSp>
        <p:nvGrpSpPr>
          <p:cNvPr id="32" name="Group 3"/>
          <p:cNvGrpSpPr/>
          <p:nvPr/>
        </p:nvGrpSpPr>
        <p:grpSpPr>
          <a:xfrm>
            <a:off x="0" y="2627175"/>
            <a:ext cx="1581711" cy="417982"/>
            <a:chOff x="1424694" y="3437117"/>
            <a:chExt cx="1499779" cy="396331"/>
          </a:xfrm>
          <a:solidFill>
            <a:srgbClr val="AE002B"/>
          </a:solidFill>
        </p:grpSpPr>
        <p:sp>
          <p:nvSpPr>
            <p:cNvPr id="33" name="Round Same Side Corner 淘宝店chenying0907出品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10"/>
          <p:cNvGrpSpPr/>
          <p:nvPr/>
        </p:nvGrpSpPr>
        <p:grpSpPr>
          <a:xfrm>
            <a:off x="1578192" y="2781816"/>
            <a:ext cx="1581711" cy="406378"/>
            <a:chOff x="2993261" y="3583747"/>
            <a:chExt cx="1499779" cy="385328"/>
          </a:xfrm>
          <a:solidFill>
            <a:schemeClr val="bg1">
              <a:lumMod val="50000"/>
            </a:schemeClr>
          </a:solidFill>
        </p:grpSpPr>
        <p:sp>
          <p:nvSpPr>
            <p:cNvPr id="36" name="Round Same Side Corner 淘宝店chenying0907出品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11"/>
          <p:cNvGrpSpPr/>
          <p:nvPr/>
        </p:nvGrpSpPr>
        <p:grpSpPr>
          <a:xfrm>
            <a:off x="3156384" y="2627175"/>
            <a:ext cx="1581711" cy="417981"/>
            <a:chOff x="4561827" y="3437117"/>
            <a:chExt cx="1499779" cy="396330"/>
          </a:xfrm>
          <a:solidFill>
            <a:srgbClr val="AE002B"/>
          </a:solidFill>
        </p:grpSpPr>
        <p:sp>
          <p:nvSpPr>
            <p:cNvPr id="39" name="Round Same Side Corner 淘宝店chenying0907出品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2"/>
          <p:cNvGrpSpPr/>
          <p:nvPr/>
        </p:nvGrpSpPr>
        <p:grpSpPr>
          <a:xfrm>
            <a:off x="4725530" y="2774744"/>
            <a:ext cx="1492693" cy="406378"/>
            <a:chOff x="6130393" y="3583747"/>
            <a:chExt cx="1499779" cy="385328"/>
          </a:xfrm>
          <a:solidFill>
            <a:schemeClr val="bg1">
              <a:lumMod val="50000"/>
            </a:schemeClr>
          </a:solidFill>
        </p:grpSpPr>
        <p:sp>
          <p:nvSpPr>
            <p:cNvPr id="42" name="Round Same Side Corner 淘宝店chenying0907出品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35"/>
          <p:cNvGrpSpPr/>
          <p:nvPr/>
        </p:nvGrpSpPr>
        <p:grpSpPr>
          <a:xfrm>
            <a:off x="7562289" y="2774743"/>
            <a:ext cx="1581711" cy="406377"/>
            <a:chOff x="9267526" y="3583748"/>
            <a:chExt cx="1499779" cy="385327"/>
          </a:xfrm>
          <a:solidFill>
            <a:schemeClr val="bg1">
              <a:lumMod val="50000"/>
            </a:schemeClr>
          </a:solidFill>
        </p:grpSpPr>
        <p:sp>
          <p:nvSpPr>
            <p:cNvPr id="45" name="Round Same Side Corner 淘宝店chenying0907出品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19"/>
          <p:cNvGrpSpPr/>
          <p:nvPr/>
        </p:nvGrpSpPr>
        <p:grpSpPr>
          <a:xfrm>
            <a:off x="6205658" y="2620102"/>
            <a:ext cx="1485385" cy="417982"/>
            <a:chOff x="7698960" y="3437117"/>
            <a:chExt cx="1499779" cy="396331"/>
          </a:xfrm>
          <a:solidFill>
            <a:srgbClr val="AE002B"/>
          </a:solidFill>
        </p:grpSpPr>
        <p:sp>
          <p:nvSpPr>
            <p:cNvPr id="48" name="Round Same Side Corner 淘宝店chenying0907出品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Group 20"/>
          <p:cNvGrpSpPr/>
          <p:nvPr/>
        </p:nvGrpSpPr>
        <p:grpSpPr>
          <a:xfrm>
            <a:off x="7989124" y="2215530"/>
            <a:ext cx="489711" cy="490548"/>
            <a:chOff x="9145588" y="4435475"/>
            <a:chExt cx="464344" cy="465138"/>
          </a:xfrm>
          <a:solidFill>
            <a:schemeClr val="bg1">
              <a:lumMod val="50000"/>
            </a:schemeClr>
          </a:solidFill>
        </p:grpSpPr>
        <p:sp>
          <p:nvSpPr>
            <p:cNvPr id="51"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30"/>
          <p:cNvGrpSpPr/>
          <p:nvPr/>
        </p:nvGrpSpPr>
        <p:grpSpPr>
          <a:xfrm>
            <a:off x="6711473" y="3166851"/>
            <a:ext cx="489711" cy="489711"/>
            <a:chOff x="7287419" y="2577307"/>
            <a:chExt cx="464344" cy="464344"/>
          </a:xfrm>
          <a:solidFill>
            <a:srgbClr val="AE002B"/>
          </a:solidFill>
        </p:grpSpPr>
        <p:sp>
          <p:nvSpPr>
            <p:cNvPr id="61" name="AutoShape 56"/>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2"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3" name="AutoShape 58"/>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AutoShape 59"/>
          <p:cNvSpPr>
            <a:spLocks/>
          </p:cNvSpPr>
          <p:nvPr/>
        </p:nvSpPr>
        <p:spPr bwMode="auto">
          <a:xfrm>
            <a:off x="2016966" y="2218780"/>
            <a:ext cx="490548" cy="4897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476">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 name="Group 38"/>
          <p:cNvGrpSpPr/>
          <p:nvPr/>
        </p:nvGrpSpPr>
        <p:grpSpPr>
          <a:xfrm>
            <a:off x="3733862" y="3158058"/>
            <a:ext cx="490548" cy="412697"/>
            <a:chOff x="5368132" y="2625725"/>
            <a:chExt cx="465138" cy="391319"/>
          </a:xfrm>
          <a:solidFill>
            <a:srgbClr val="AE002B"/>
          </a:solidFill>
        </p:grpSpPr>
        <p:sp>
          <p:nvSpPr>
            <p:cNvPr id="66"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8"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42"/>
          <p:cNvGrpSpPr/>
          <p:nvPr/>
        </p:nvGrpSpPr>
        <p:grpSpPr>
          <a:xfrm>
            <a:off x="546001" y="3188194"/>
            <a:ext cx="489711" cy="382561"/>
            <a:chOff x="2581275" y="1710532"/>
            <a:chExt cx="464344" cy="362744"/>
          </a:xfrm>
          <a:solidFill>
            <a:srgbClr val="AE002B"/>
          </a:solidFill>
        </p:grpSpPr>
        <p:sp>
          <p:nvSpPr>
            <p:cNvPr id="70"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1"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2"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5"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6"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Group 52"/>
          <p:cNvGrpSpPr/>
          <p:nvPr/>
        </p:nvGrpSpPr>
        <p:grpSpPr>
          <a:xfrm>
            <a:off x="5357738" y="2215530"/>
            <a:ext cx="336520" cy="490548"/>
            <a:chOff x="5441157" y="4440238"/>
            <a:chExt cx="319088" cy="465138"/>
          </a:xfrm>
          <a:solidFill>
            <a:schemeClr val="bg1">
              <a:lumMod val="50000"/>
            </a:schemeClr>
          </a:solidFill>
        </p:grpSpPr>
        <p:sp>
          <p:nvSpPr>
            <p:cNvPr id="78" name="AutoShape 97"/>
            <p:cNvSpPr>
              <a:spLocks/>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9" name="AutoShape 98"/>
            <p:cNvSpPr>
              <a:spLocks/>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0" name="AutoShape 99"/>
            <p:cNvSpPr>
              <a:spLocks/>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lnSpc>
                  <a:spcPct val="130000"/>
                </a:lnSpc>
              </a:pPr>
              <a:endParaRPr lang="en-US" sz="1266">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90" name="TextBox 24"/>
          <p:cNvSpPr txBox="1"/>
          <p:nvPr/>
        </p:nvSpPr>
        <p:spPr>
          <a:xfrm>
            <a:off x="132516" y="2058084"/>
            <a:ext cx="1415772" cy="461665"/>
          </a:xfrm>
          <a:prstGeom prst="rect">
            <a:avLst/>
          </a:prstGeom>
          <a:noFill/>
        </p:spPr>
        <p:txBody>
          <a:bodyPr wrap="none" rtlCol="0">
            <a:spAutoFit/>
          </a:bodyPr>
          <a:lstStyle/>
          <a:p>
            <a:r>
              <a:rPr lang="zh-CN" altLang="en-US" sz="1200" b="1" dirty="0" smtClean="0">
                <a:ea typeface="微软雅黑" panose="020B0503020204020204" pitchFamily="34" charset="-122"/>
              </a:rPr>
              <a:t>掌握噪声危害现状</a:t>
            </a:r>
            <a:endParaRPr lang="en-US" altLang="zh-CN" sz="1200" b="1" dirty="0" smtClean="0">
              <a:ea typeface="微软雅黑" panose="020B0503020204020204" pitchFamily="34" charset="-122"/>
            </a:endParaRPr>
          </a:p>
          <a:p>
            <a:r>
              <a:rPr lang="zh-CN" altLang="en-US" sz="1200" b="1" dirty="0" smtClean="0">
                <a:ea typeface="微软雅黑" panose="020B0503020204020204" pitchFamily="34" charset="-122"/>
              </a:rPr>
              <a:t>制定计划组织实施</a:t>
            </a:r>
            <a:endParaRPr lang="zh-CN" altLang="en-US" sz="1200" b="1" dirty="0">
              <a:ea typeface="微软雅黑" panose="020B0503020204020204" pitchFamily="34" charset="-122"/>
            </a:endParaRPr>
          </a:p>
        </p:txBody>
      </p:sp>
      <p:sp>
        <p:nvSpPr>
          <p:cNvPr id="93" name="TextBox 24"/>
          <p:cNvSpPr txBox="1"/>
          <p:nvPr/>
        </p:nvSpPr>
        <p:spPr>
          <a:xfrm>
            <a:off x="1782839" y="3398782"/>
            <a:ext cx="1107996" cy="461665"/>
          </a:xfrm>
          <a:prstGeom prst="rect">
            <a:avLst/>
          </a:prstGeom>
          <a:noFill/>
        </p:spPr>
        <p:txBody>
          <a:bodyPr wrap="none" rtlCol="0">
            <a:spAutoFit/>
          </a:bodyPr>
          <a:lstStyle/>
          <a:p>
            <a:r>
              <a:rPr lang="zh-CN" altLang="en-US" sz="1200" b="1" dirty="0" smtClean="0">
                <a:ea typeface="微软雅黑" panose="020B0503020204020204" pitchFamily="34" charset="-122"/>
              </a:rPr>
              <a:t>噪声控制设备</a:t>
            </a:r>
            <a:endParaRPr lang="en-US" altLang="zh-CN" sz="1200" b="1" dirty="0" smtClean="0">
              <a:ea typeface="微软雅黑" panose="020B0503020204020204" pitchFamily="34" charset="-122"/>
            </a:endParaRPr>
          </a:p>
          <a:p>
            <a:r>
              <a:rPr lang="zh-CN" altLang="en-US" sz="1200" b="1" dirty="0" smtClean="0">
                <a:ea typeface="微软雅黑" panose="020B0503020204020204" pitchFamily="34" charset="-122"/>
              </a:rPr>
              <a:t>的维护与管理</a:t>
            </a:r>
            <a:endParaRPr lang="zh-CN" altLang="en-US" sz="1200" b="1" dirty="0">
              <a:ea typeface="微软雅黑" panose="020B0503020204020204" pitchFamily="34" charset="-122"/>
            </a:endParaRPr>
          </a:p>
        </p:txBody>
      </p:sp>
      <p:sp>
        <p:nvSpPr>
          <p:cNvPr id="94" name="TextBox 24"/>
          <p:cNvSpPr txBox="1"/>
          <p:nvPr/>
        </p:nvSpPr>
        <p:spPr>
          <a:xfrm>
            <a:off x="3482062" y="2067295"/>
            <a:ext cx="1107996" cy="461665"/>
          </a:xfrm>
          <a:prstGeom prst="rect">
            <a:avLst/>
          </a:prstGeom>
          <a:noFill/>
        </p:spPr>
        <p:txBody>
          <a:bodyPr wrap="none" rtlCol="0">
            <a:spAutoFit/>
          </a:bodyPr>
          <a:lstStyle/>
          <a:p>
            <a:r>
              <a:rPr lang="zh-CN" altLang="en-US" sz="1200" b="1" dirty="0" smtClean="0">
                <a:ea typeface="微软雅黑" panose="020B0503020204020204" pitchFamily="34" charset="-122"/>
              </a:rPr>
              <a:t>高噪声区域</a:t>
            </a:r>
            <a:endParaRPr lang="en-US" altLang="zh-CN" sz="1200" b="1" dirty="0" smtClean="0">
              <a:ea typeface="微软雅黑" panose="020B0503020204020204" pitchFamily="34" charset="-122"/>
            </a:endParaRPr>
          </a:p>
          <a:p>
            <a:r>
              <a:rPr lang="zh-CN" altLang="en-US" sz="1200" b="1" dirty="0" smtClean="0">
                <a:ea typeface="微软雅黑" panose="020B0503020204020204" pitchFamily="34" charset="-122"/>
              </a:rPr>
              <a:t>设置警示标识</a:t>
            </a:r>
            <a:endParaRPr lang="zh-CN" altLang="en-US" sz="1200" b="1" dirty="0">
              <a:ea typeface="微软雅黑" panose="020B0503020204020204" pitchFamily="34" charset="-122"/>
            </a:endParaRPr>
          </a:p>
        </p:txBody>
      </p:sp>
      <p:sp>
        <p:nvSpPr>
          <p:cNvPr id="95" name="TextBox 24"/>
          <p:cNvSpPr txBox="1"/>
          <p:nvPr/>
        </p:nvSpPr>
        <p:spPr>
          <a:xfrm>
            <a:off x="4956340" y="3422837"/>
            <a:ext cx="1261884" cy="461665"/>
          </a:xfrm>
          <a:prstGeom prst="rect">
            <a:avLst/>
          </a:prstGeom>
          <a:noFill/>
        </p:spPr>
        <p:txBody>
          <a:bodyPr wrap="none" rtlCol="0">
            <a:spAutoFit/>
          </a:bodyPr>
          <a:lstStyle/>
          <a:p>
            <a:r>
              <a:rPr lang="zh-CN" altLang="en-US" sz="1200" b="1" dirty="0" smtClean="0">
                <a:ea typeface="微软雅黑" panose="020B0503020204020204" pitchFamily="34" charset="-122"/>
              </a:rPr>
              <a:t>减少噪声区人数</a:t>
            </a:r>
            <a:endParaRPr lang="en-US" altLang="zh-CN" sz="1200" b="1" dirty="0" smtClean="0">
              <a:ea typeface="微软雅黑" panose="020B0503020204020204" pitchFamily="34" charset="-122"/>
            </a:endParaRPr>
          </a:p>
          <a:p>
            <a:r>
              <a:rPr lang="zh-CN" altLang="en-US" sz="1200" b="1" dirty="0" smtClean="0">
                <a:ea typeface="微软雅黑" panose="020B0503020204020204" pitchFamily="34" charset="-122"/>
              </a:rPr>
              <a:t>及停留时间</a:t>
            </a:r>
            <a:endParaRPr lang="zh-CN" altLang="en-US" sz="1200" b="1" dirty="0">
              <a:ea typeface="微软雅黑" panose="020B0503020204020204" pitchFamily="34" charset="-122"/>
            </a:endParaRPr>
          </a:p>
        </p:txBody>
      </p:sp>
      <p:sp>
        <p:nvSpPr>
          <p:cNvPr id="96" name="TextBox 24"/>
          <p:cNvSpPr txBox="1"/>
          <p:nvPr/>
        </p:nvSpPr>
        <p:spPr>
          <a:xfrm>
            <a:off x="6310180" y="2045807"/>
            <a:ext cx="1261884" cy="461665"/>
          </a:xfrm>
          <a:prstGeom prst="rect">
            <a:avLst/>
          </a:prstGeom>
          <a:noFill/>
        </p:spPr>
        <p:txBody>
          <a:bodyPr wrap="none" rtlCol="0">
            <a:spAutoFit/>
          </a:bodyPr>
          <a:lstStyle/>
          <a:p>
            <a:r>
              <a:rPr lang="zh-CN" altLang="en-US" sz="1200" b="1" dirty="0" smtClean="0">
                <a:ea typeface="微软雅黑" panose="020B0503020204020204" pitchFamily="34" charset="-122"/>
              </a:rPr>
              <a:t>注重护耳设备的</a:t>
            </a:r>
            <a:endParaRPr lang="en-US" altLang="zh-CN" sz="1200" b="1" dirty="0" smtClean="0">
              <a:ea typeface="微软雅黑" panose="020B0503020204020204" pitchFamily="34" charset="-122"/>
            </a:endParaRPr>
          </a:p>
          <a:p>
            <a:r>
              <a:rPr lang="zh-CN" altLang="en-US" sz="1200" b="1" dirty="0" smtClean="0">
                <a:ea typeface="微软雅黑" panose="020B0503020204020204" pitchFamily="34" charset="-122"/>
              </a:rPr>
              <a:t>择、使用和维护</a:t>
            </a:r>
            <a:endParaRPr lang="zh-CN" altLang="en-US" sz="1200" b="1" dirty="0">
              <a:ea typeface="微软雅黑" panose="020B0503020204020204" pitchFamily="34" charset="-122"/>
            </a:endParaRPr>
          </a:p>
        </p:txBody>
      </p:sp>
      <p:sp>
        <p:nvSpPr>
          <p:cNvPr id="97" name="TextBox 24"/>
          <p:cNvSpPr txBox="1"/>
          <p:nvPr/>
        </p:nvSpPr>
        <p:spPr>
          <a:xfrm>
            <a:off x="7357913" y="3303057"/>
            <a:ext cx="1877437" cy="830997"/>
          </a:xfrm>
          <a:prstGeom prst="rect">
            <a:avLst/>
          </a:prstGeom>
          <a:noFill/>
        </p:spPr>
        <p:txBody>
          <a:bodyPr wrap="none" rtlCol="0">
            <a:spAutoFit/>
          </a:bodyPr>
          <a:lstStyle/>
          <a:p>
            <a:r>
              <a:rPr lang="zh-CN" altLang="en-US" sz="1200" b="1" dirty="0" smtClean="0">
                <a:ea typeface="微软雅黑" panose="020B0503020204020204" pitchFamily="34" charset="-122"/>
              </a:rPr>
              <a:t>建立职工健康监护档案</a:t>
            </a:r>
            <a:endParaRPr lang="en-US" altLang="zh-CN" sz="1200" b="1" dirty="0" smtClean="0">
              <a:ea typeface="微软雅黑" panose="020B0503020204020204" pitchFamily="34" charset="-122"/>
            </a:endParaRPr>
          </a:p>
          <a:p>
            <a:r>
              <a:rPr lang="zh-CN" altLang="en-US" sz="1200" b="1" dirty="0" smtClean="0">
                <a:ea typeface="微软雅黑" panose="020B0503020204020204" pitchFamily="34" charset="-122"/>
              </a:rPr>
              <a:t>对听力监测结果动态分析</a:t>
            </a:r>
            <a:endParaRPr lang="en-US" altLang="zh-CN" sz="1200" b="1" dirty="0" smtClean="0">
              <a:ea typeface="微软雅黑" panose="020B0503020204020204" pitchFamily="34" charset="-122"/>
            </a:endParaRPr>
          </a:p>
          <a:p>
            <a:r>
              <a:rPr lang="zh-CN" altLang="en-US" sz="1200" b="1" dirty="0" smtClean="0">
                <a:ea typeface="微软雅黑" panose="020B0503020204020204" pitchFamily="34" charset="-122"/>
              </a:rPr>
              <a:t>妥善处理噪声敏感者</a:t>
            </a:r>
            <a:endParaRPr lang="en-US" altLang="zh-CN" sz="1200" b="1" dirty="0" smtClean="0">
              <a:ea typeface="微软雅黑" panose="020B0503020204020204" pitchFamily="34" charset="-122"/>
            </a:endParaRPr>
          </a:p>
          <a:p>
            <a:r>
              <a:rPr lang="zh-CN" altLang="en-US" sz="1200" b="1" dirty="0" smtClean="0">
                <a:ea typeface="微软雅黑" panose="020B0503020204020204" pitchFamily="34" charset="-122"/>
              </a:rPr>
              <a:t>及职业性噪声聋病人</a:t>
            </a:r>
            <a:endParaRPr lang="zh-CN" altLang="en-US" sz="1200" b="1" dirty="0">
              <a:ea typeface="微软雅黑" panose="020B0503020204020204" pitchFamily="34" charset="-122"/>
            </a:endParaRPr>
          </a:p>
        </p:txBody>
      </p:sp>
    </p:spTree>
    <p:extLst>
      <p:ext uri="{BB962C8B-B14F-4D97-AF65-F5344CB8AC3E}">
        <p14:creationId xmlns:p14="http://schemas.microsoft.com/office/powerpoint/2010/main" val="476140097"/>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55370" y="33020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sp>
        <p:nvSpPr>
          <p:cNvPr id="2" name="文本框 1"/>
          <p:cNvSpPr txBox="1"/>
          <p:nvPr/>
        </p:nvSpPr>
        <p:spPr>
          <a:xfrm>
            <a:off x="388620" y="886460"/>
            <a:ext cx="4860290" cy="398780"/>
          </a:xfrm>
          <a:prstGeom prst="rect">
            <a:avLst/>
          </a:prstGeom>
          <a:noFill/>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《工业企业设计卫生标准》（</a:t>
            </a:r>
            <a:r>
              <a:rPr lang="en-US" altLang="zh-CN"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GBZI-2010</a:t>
            </a: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3" name="文本框 2"/>
          <p:cNvSpPr txBox="1"/>
          <p:nvPr/>
        </p:nvSpPr>
        <p:spPr>
          <a:xfrm>
            <a:off x="-11430" y="1188085"/>
            <a:ext cx="9166860" cy="3784600"/>
          </a:xfrm>
          <a:prstGeom prst="rect">
            <a:avLst/>
          </a:prstGeom>
          <a:noFill/>
        </p:spPr>
        <p:txBody>
          <a:bodyPr wrap="square" rtlCol="0">
            <a:spAutoFit/>
          </a:bodyPr>
          <a:lstStyle/>
          <a:p>
            <a:pPr marL="285750" indent="-285750" fontAlgn="auto">
              <a:lnSpc>
                <a:spcPct val="150000"/>
              </a:lnSpc>
              <a:buFont typeface="Wingdings" panose="05000000000000000000" charset="0"/>
              <a:buChar char="Ø"/>
            </a:pPr>
            <a:r>
              <a:rPr lang="zh-CN" altLang="en-US" sz="2000" b="1">
                <a:latin typeface="微软雅黑" panose="020B0503020204020204" pitchFamily="34" charset="-122"/>
                <a:ea typeface="微软雅黑" panose="020B0503020204020204" pitchFamily="34" charset="-122"/>
              </a:rPr>
              <a:t>生产噪声的车间与非噪声作业车间、高噪声车间与低噪声车间应分开布置；</a:t>
            </a:r>
          </a:p>
          <a:p>
            <a:pPr marL="285750" indent="-285750" fontAlgn="auto">
              <a:lnSpc>
                <a:spcPct val="150000"/>
              </a:lnSpc>
              <a:buFont typeface="Wingdings" panose="05000000000000000000" charset="0"/>
              <a:buChar char="Ø"/>
            </a:pPr>
            <a:r>
              <a:rPr lang="zh-CN" altLang="en-US" sz="2000" b="1">
                <a:latin typeface="微软雅黑" panose="020B0503020204020204" pitchFamily="34" charset="-122"/>
                <a:ea typeface="微软雅黑" panose="020B0503020204020204" pitchFamily="34" charset="-122"/>
              </a:rPr>
              <a:t>工业企业设计中宜选用噪声较低的设备；</a:t>
            </a:r>
          </a:p>
          <a:p>
            <a:pPr marL="285750" indent="-285750" fontAlgn="auto">
              <a:lnSpc>
                <a:spcPct val="150000"/>
              </a:lnSpc>
              <a:buFont typeface="Wingdings" panose="05000000000000000000" charset="0"/>
              <a:buChar char="Ø"/>
            </a:pPr>
            <a:r>
              <a:rPr lang="zh-CN" altLang="en-US" sz="2000" b="1">
                <a:latin typeface="微软雅黑" panose="020B0503020204020204" pitchFamily="34" charset="-122"/>
                <a:ea typeface="微软雅黑" panose="020B0503020204020204" pitchFamily="34" charset="-122"/>
              </a:rPr>
              <a:t>在满足工艺流程要求的前提下，宜将高噪声设备相对集中，并采取相应的隔声、吸声、消声、减振等控制措施；</a:t>
            </a:r>
          </a:p>
          <a:p>
            <a:pPr marL="285750" indent="-285750" fontAlgn="auto">
              <a:lnSpc>
                <a:spcPct val="150000"/>
              </a:lnSpc>
              <a:buFont typeface="Wingdings" panose="05000000000000000000" charset="0"/>
              <a:buChar char="Ø"/>
            </a:pPr>
            <a:r>
              <a:rPr lang="zh-CN" altLang="en-US" sz="2000" b="1">
                <a:latin typeface="微软雅黑" panose="020B0503020204020204" pitchFamily="34" charset="-122"/>
                <a:ea typeface="微软雅黑" panose="020B0503020204020204" pitchFamily="34" charset="-122"/>
              </a:rPr>
              <a:t>为减少噪声的传播，宜设置隔声室。隔声室的天棚、墙体、门窗均应符合隔声、吸声的要求；</a:t>
            </a:r>
          </a:p>
          <a:p>
            <a:pPr marL="285750" indent="-285750" fontAlgn="auto">
              <a:lnSpc>
                <a:spcPct val="150000"/>
              </a:lnSpc>
              <a:buFont typeface="Wingdings" panose="05000000000000000000" charset="0"/>
              <a:buChar char="Ø"/>
            </a:pPr>
            <a:r>
              <a:rPr lang="zh-CN" altLang="en-US" sz="2000" b="1">
                <a:latin typeface="微软雅黑" panose="020B0503020204020204" pitchFamily="34" charset="-122"/>
                <a:ea typeface="微软雅黑" panose="020B0503020204020204" pitchFamily="34" charset="-122"/>
              </a:rPr>
              <a:t>产生噪声的车间，应在控制噪声的基础上，对厂房的建筑设计采取减轻噪声影响的措施，注意增加隔声、吸声措施。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55370" y="33782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grpSp>
        <p:nvGrpSpPr>
          <p:cNvPr id="144389" name="Group 3"/>
          <p:cNvGrpSpPr/>
          <p:nvPr/>
        </p:nvGrpSpPr>
        <p:grpSpPr bwMode="auto">
          <a:xfrm>
            <a:off x="811213" y="1157288"/>
            <a:ext cx="1511300" cy="1450975"/>
            <a:chOff x="0" y="0"/>
            <a:chExt cx="1148" cy="1207"/>
          </a:xfrm>
        </p:grpSpPr>
        <p:sp>
          <p:nvSpPr>
            <p:cNvPr id="7" name="Rectangle 4"/>
            <p:cNvSpPr>
              <a:spLocks noChangeArrowheads="1"/>
            </p:cNvSpPr>
            <p:nvPr/>
          </p:nvSpPr>
          <p:spPr bwMode="auto">
            <a:xfrm>
              <a:off x="2" y="913"/>
              <a:ext cx="1078" cy="294"/>
            </a:xfrm>
            <a:prstGeom prst="rect">
              <a:avLst/>
            </a:prstGeom>
            <a:noFill/>
            <a:ln>
              <a:noFill/>
            </a:ln>
            <a:effectLst/>
          </p:spPr>
          <p:txBody>
            <a:bodyPr lIns="90488" tIns="44450" rIns="90488" bIns="44450"/>
            <a:lstStyle/>
            <a:p>
              <a:pPr algn="ctr" defTabSz="762000" eaLnBrk="0" fontAlgn="auto" hangingPunct="0">
                <a:spcBef>
                  <a:spcPct val="100000"/>
                </a:spcBef>
                <a:spcAft>
                  <a:spcPts val="0"/>
                </a:spcAft>
                <a:defRPr/>
              </a:pPr>
              <a:r>
                <a:rPr lang="zh-CN" altLang="en-US" sz="2400" b="1">
                  <a:effectLst/>
                  <a:latin typeface="微软雅黑" panose="020B0503020204020204" pitchFamily="34" charset="-122"/>
                  <a:ea typeface="微软雅黑" panose="020B0503020204020204" pitchFamily="34" charset="-122"/>
                </a:rPr>
                <a:t>控制声源</a:t>
              </a:r>
            </a:p>
          </p:txBody>
        </p:sp>
        <p:graphicFrame>
          <p:nvGraphicFramePr>
            <p:cNvPr id="144391" name="Object 7">
              <a:hlinkClick r:id="" action="ppaction://ole?verb=1"/>
            </p:cNvPr>
            <p:cNvGraphicFramePr/>
            <p:nvPr/>
          </p:nvGraphicFramePr>
          <p:xfrm>
            <a:off x="0" y="0"/>
            <a:ext cx="1148" cy="920"/>
          </p:xfrm>
          <a:graphic>
            <a:graphicData uri="http://schemas.openxmlformats.org/presentationml/2006/ole">
              <mc:AlternateContent xmlns:mc="http://schemas.openxmlformats.org/markup-compatibility/2006">
                <mc:Choice xmlns:v="urn:schemas-microsoft-com:vml" Requires="v">
                  <p:oleObj spid="_x0000_s3211" r:id="rId4" imgW="1822450" imgH="1460500" progId="">
                    <p:embed/>
                  </p:oleObj>
                </mc:Choice>
                <mc:Fallback>
                  <p:oleObj r:id="rId4" imgW="1822450" imgH="1460500" progId="">
                    <p:embed/>
                    <p:pic>
                      <p:nvPicPr>
                        <p:cNvPr id="0" name="图片 3072"/>
                        <p:cNvPicPr/>
                        <p:nvPr/>
                      </p:nvPicPr>
                      <p:blipFill>
                        <a:blip r:embed="rId5"/>
                        <a:stretch>
                          <a:fillRect/>
                        </a:stretch>
                      </p:blipFill>
                      <p:spPr>
                        <a:xfrm>
                          <a:off x="0" y="0"/>
                          <a:ext cx="1148" cy="920"/>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grpSp>
      <p:grpSp>
        <p:nvGrpSpPr>
          <p:cNvPr id="144392" name="Group 6"/>
          <p:cNvGrpSpPr/>
          <p:nvPr/>
        </p:nvGrpSpPr>
        <p:grpSpPr bwMode="auto">
          <a:xfrm>
            <a:off x="2395538" y="1157288"/>
            <a:ext cx="1851025" cy="1450975"/>
            <a:chOff x="0" y="0"/>
            <a:chExt cx="1311" cy="1203"/>
          </a:xfrm>
        </p:grpSpPr>
        <p:sp>
          <p:nvSpPr>
            <p:cNvPr id="10" name="Rectangle 7"/>
            <p:cNvSpPr>
              <a:spLocks noChangeArrowheads="1"/>
            </p:cNvSpPr>
            <p:nvPr/>
          </p:nvSpPr>
          <p:spPr bwMode="auto">
            <a:xfrm>
              <a:off x="207" y="908"/>
              <a:ext cx="1104" cy="295"/>
            </a:xfrm>
            <a:prstGeom prst="rect">
              <a:avLst/>
            </a:prstGeom>
            <a:noFill/>
            <a:ln>
              <a:noFill/>
            </a:ln>
            <a:effectLst/>
          </p:spPr>
          <p:txBody>
            <a:bodyPr lIns="90488" tIns="44450" rIns="90488" bIns="44450"/>
            <a:lstStyle/>
            <a:p>
              <a:pPr algn="ctr" defTabSz="762000" eaLnBrk="0" fontAlgn="auto" hangingPunct="0">
                <a:spcBef>
                  <a:spcPct val="100000"/>
                </a:spcBef>
                <a:spcAft>
                  <a:spcPts val="0"/>
                </a:spcAft>
                <a:defRPr/>
              </a:pPr>
              <a:r>
                <a:rPr lang="zh-CN" altLang="en-US" sz="2400" b="1">
                  <a:effectLst/>
                  <a:latin typeface="微软雅黑" panose="020B0503020204020204" pitchFamily="34" charset="-122"/>
                  <a:ea typeface="微软雅黑" panose="020B0503020204020204" pitchFamily="34" charset="-122"/>
                </a:rPr>
                <a:t>隔声</a:t>
              </a:r>
            </a:p>
          </p:txBody>
        </p:sp>
        <p:sp>
          <p:nvSpPr>
            <p:cNvPr id="144394" name="AutoShape 8"/>
            <p:cNvSpPr>
              <a:spLocks noChangeArrowheads="1"/>
            </p:cNvSpPr>
            <p:nvPr/>
          </p:nvSpPr>
          <p:spPr bwMode="auto">
            <a:xfrm rot="5400000">
              <a:off x="-79" y="358"/>
              <a:ext cx="336" cy="177"/>
            </a:xfrm>
            <a:prstGeom prst="triangle">
              <a:avLst>
                <a:gd name="adj" fmla="val 49986"/>
              </a:avLst>
            </a:prstGeom>
            <a:solidFill>
              <a:srgbClr val="FFFF00"/>
            </a:solidFill>
            <a:ln w="9525">
              <a:noFill/>
              <a:miter lim="800000"/>
            </a:ln>
          </p:spPr>
          <p:txBody>
            <a:bodyPr wrap="none" anchor="ctr"/>
            <a:lstStyle/>
            <a:p>
              <a:endParaRPr lang="zh-CN" altLang="en-US">
                <a:ea typeface="幼圆" panose="02010509060101010101" pitchFamily="49" charset="-122"/>
              </a:endParaRPr>
            </a:p>
          </p:txBody>
        </p:sp>
        <p:sp>
          <p:nvSpPr>
            <p:cNvPr id="144395" name="Rectangle 9"/>
            <p:cNvSpPr>
              <a:spLocks noChangeArrowheads="1"/>
            </p:cNvSpPr>
            <p:nvPr/>
          </p:nvSpPr>
          <p:spPr bwMode="auto">
            <a:xfrm>
              <a:off x="225" y="0"/>
              <a:ext cx="1056" cy="904"/>
            </a:xfrm>
            <a:prstGeom prst="rect">
              <a:avLst/>
            </a:prstGeom>
            <a:solidFill>
              <a:schemeClr val="tx1"/>
            </a:solidFill>
            <a:ln w="12699">
              <a:solidFill>
                <a:schemeClr val="tx1"/>
              </a:solidFill>
              <a:miter lim="800000"/>
            </a:ln>
          </p:spPr>
          <p:txBody>
            <a:bodyPr wrap="none" anchor="ctr"/>
            <a:lstStyle/>
            <a:p>
              <a:endParaRPr lang="zh-CN" altLang="en-US">
                <a:ea typeface="幼圆" panose="02010509060101010101" pitchFamily="49" charset="-122"/>
              </a:endParaRPr>
            </a:p>
          </p:txBody>
        </p:sp>
        <p:graphicFrame>
          <p:nvGraphicFramePr>
            <p:cNvPr id="144396" name="Object 12">
              <a:hlinkClick r:id="" action="ppaction://ole?verb=1"/>
            </p:cNvPr>
            <p:cNvGraphicFramePr/>
            <p:nvPr/>
          </p:nvGraphicFramePr>
          <p:xfrm>
            <a:off x="388" y="101"/>
            <a:ext cx="732" cy="717"/>
          </p:xfrm>
          <a:graphic>
            <a:graphicData uri="http://schemas.openxmlformats.org/presentationml/2006/ole">
              <mc:AlternateContent xmlns:mc="http://schemas.openxmlformats.org/markup-compatibility/2006">
                <mc:Choice xmlns:v="urn:schemas-microsoft-com:vml" Requires="v">
                  <p:oleObj spid="_x0000_s3212" r:id="rId6" imgW="1162050" imgH="1138555" progId="">
                    <p:embed/>
                  </p:oleObj>
                </mc:Choice>
                <mc:Fallback>
                  <p:oleObj r:id="rId6" imgW="1162050" imgH="1138555" progId="">
                    <p:embed/>
                    <p:pic>
                      <p:nvPicPr>
                        <p:cNvPr id="0" name="图片 3073"/>
                        <p:cNvPicPr/>
                        <p:nvPr/>
                      </p:nvPicPr>
                      <p:blipFill>
                        <a:blip r:embed="rId7"/>
                        <a:stretch>
                          <a:fillRect/>
                        </a:stretch>
                      </p:blipFill>
                      <p:spPr>
                        <a:xfrm>
                          <a:off x="388" y="101"/>
                          <a:ext cx="732" cy="717"/>
                        </a:xfrm>
                        <a:prstGeom prst="rect">
                          <a:avLst/>
                        </a:prstGeom>
                        <a:noFill/>
                        <a:ln w="9525">
                          <a:noFill/>
                        </a:ln>
                      </p:spPr>
                    </p:pic>
                  </p:oleObj>
                </mc:Fallback>
              </mc:AlternateContent>
            </a:graphicData>
          </a:graphic>
        </p:graphicFrame>
      </p:grpSp>
      <p:grpSp>
        <p:nvGrpSpPr>
          <p:cNvPr id="144397" name="Group 11"/>
          <p:cNvGrpSpPr/>
          <p:nvPr/>
        </p:nvGrpSpPr>
        <p:grpSpPr bwMode="auto">
          <a:xfrm>
            <a:off x="4267200" y="1157288"/>
            <a:ext cx="1912938" cy="1450975"/>
            <a:chOff x="0" y="0"/>
            <a:chExt cx="1291" cy="1207"/>
          </a:xfrm>
        </p:grpSpPr>
        <p:sp>
          <p:nvSpPr>
            <p:cNvPr id="15" name="Rectangle 12"/>
            <p:cNvSpPr>
              <a:spLocks noChangeArrowheads="1"/>
            </p:cNvSpPr>
            <p:nvPr/>
          </p:nvSpPr>
          <p:spPr bwMode="auto">
            <a:xfrm>
              <a:off x="222" y="913"/>
              <a:ext cx="1019" cy="294"/>
            </a:xfrm>
            <a:prstGeom prst="rect">
              <a:avLst/>
            </a:prstGeom>
            <a:noFill/>
            <a:ln>
              <a:noFill/>
            </a:ln>
            <a:effectLst/>
          </p:spPr>
          <p:txBody>
            <a:bodyPr lIns="90488" tIns="44450" rIns="90488" bIns="44450"/>
            <a:lstStyle/>
            <a:p>
              <a:pPr algn="ctr" defTabSz="762000" eaLnBrk="0" fontAlgn="auto" hangingPunct="0">
                <a:spcBef>
                  <a:spcPct val="100000"/>
                </a:spcBef>
                <a:spcAft>
                  <a:spcPts val="0"/>
                </a:spcAft>
                <a:defRPr/>
              </a:pPr>
              <a:r>
                <a:rPr lang="zh-CN" altLang="en-US" sz="2400" b="1">
                  <a:effectLst/>
                  <a:latin typeface="微软雅黑" panose="020B0503020204020204" pitchFamily="34" charset="-122"/>
                  <a:ea typeface="微软雅黑" panose="020B0503020204020204" pitchFamily="34" charset="-122"/>
                </a:rPr>
                <a:t>隔离</a:t>
              </a:r>
            </a:p>
          </p:txBody>
        </p:sp>
        <p:graphicFrame>
          <p:nvGraphicFramePr>
            <p:cNvPr id="144399" name="Object 15">
              <a:hlinkClick r:id="" action="ppaction://ole?verb=1"/>
            </p:cNvPr>
            <p:cNvGraphicFramePr/>
            <p:nvPr/>
          </p:nvGraphicFramePr>
          <p:xfrm>
            <a:off x="179" y="0"/>
            <a:ext cx="1112" cy="920"/>
          </p:xfrm>
          <a:graphic>
            <a:graphicData uri="http://schemas.openxmlformats.org/presentationml/2006/ole">
              <mc:AlternateContent xmlns:mc="http://schemas.openxmlformats.org/markup-compatibility/2006">
                <mc:Choice xmlns:v="urn:schemas-microsoft-com:vml" Requires="v">
                  <p:oleObj spid="_x0000_s3213" r:id="rId8" imgW="1765300" imgH="1460500" progId="">
                    <p:embed/>
                  </p:oleObj>
                </mc:Choice>
                <mc:Fallback>
                  <p:oleObj r:id="rId8" imgW="1765300" imgH="1460500" progId="">
                    <p:embed/>
                    <p:pic>
                      <p:nvPicPr>
                        <p:cNvPr id="0" name="图片 3074"/>
                        <p:cNvPicPr/>
                        <p:nvPr/>
                      </p:nvPicPr>
                      <p:blipFill>
                        <a:blip r:embed="rId9"/>
                        <a:stretch>
                          <a:fillRect/>
                        </a:stretch>
                      </p:blipFill>
                      <p:spPr>
                        <a:xfrm>
                          <a:off x="179" y="0"/>
                          <a:ext cx="1112" cy="920"/>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sp>
          <p:nvSpPr>
            <p:cNvPr id="144400" name="AutoShape 14"/>
            <p:cNvSpPr>
              <a:spLocks noChangeArrowheads="1"/>
            </p:cNvSpPr>
            <p:nvPr/>
          </p:nvSpPr>
          <p:spPr bwMode="auto">
            <a:xfrm rot="5400000">
              <a:off x="-79" y="367"/>
              <a:ext cx="336" cy="178"/>
            </a:xfrm>
            <a:prstGeom prst="triangle">
              <a:avLst>
                <a:gd name="adj" fmla="val 49986"/>
              </a:avLst>
            </a:prstGeom>
            <a:solidFill>
              <a:srgbClr val="FFFF00"/>
            </a:solidFill>
            <a:ln w="9525">
              <a:noFill/>
              <a:miter lim="800000"/>
            </a:ln>
          </p:spPr>
          <p:txBody>
            <a:bodyPr wrap="none" anchor="ctr"/>
            <a:lstStyle/>
            <a:p>
              <a:endParaRPr lang="zh-CN" altLang="en-US">
                <a:ea typeface="幼圆" panose="02010509060101010101" pitchFamily="49" charset="-122"/>
              </a:endParaRPr>
            </a:p>
          </p:txBody>
        </p:sp>
      </p:grpSp>
      <p:grpSp>
        <p:nvGrpSpPr>
          <p:cNvPr id="144401" name="Group 15"/>
          <p:cNvGrpSpPr/>
          <p:nvPr/>
        </p:nvGrpSpPr>
        <p:grpSpPr bwMode="auto">
          <a:xfrm>
            <a:off x="1098550" y="2600325"/>
            <a:ext cx="4991100" cy="808038"/>
            <a:chOff x="0" y="0"/>
            <a:chExt cx="3582" cy="679"/>
          </a:xfrm>
        </p:grpSpPr>
        <p:sp>
          <p:nvSpPr>
            <p:cNvPr id="144402" name="Line 16"/>
            <p:cNvSpPr>
              <a:spLocks noChangeShapeType="1"/>
            </p:cNvSpPr>
            <p:nvPr/>
          </p:nvSpPr>
          <p:spPr bwMode="auto">
            <a:xfrm>
              <a:off x="0" y="9"/>
              <a:ext cx="0" cy="463"/>
            </a:xfrm>
            <a:prstGeom prst="line">
              <a:avLst/>
            </a:prstGeom>
            <a:noFill/>
            <a:ln w="25399">
              <a:solidFill>
                <a:schemeClr val="tx1"/>
              </a:solidFill>
              <a:round/>
            </a:ln>
          </p:spPr>
          <p:txBody>
            <a:bodyPr wrap="none" anchor="ctr"/>
            <a:lstStyle/>
            <a:p>
              <a:endParaRPr lang="zh-CN" altLang="en-US"/>
            </a:p>
          </p:txBody>
        </p:sp>
        <p:sp>
          <p:nvSpPr>
            <p:cNvPr id="144403" name="Line 17"/>
            <p:cNvSpPr>
              <a:spLocks noChangeShapeType="1"/>
            </p:cNvSpPr>
            <p:nvPr/>
          </p:nvSpPr>
          <p:spPr bwMode="auto">
            <a:xfrm>
              <a:off x="8" y="480"/>
              <a:ext cx="642" cy="0"/>
            </a:xfrm>
            <a:prstGeom prst="line">
              <a:avLst/>
            </a:prstGeom>
            <a:noFill/>
            <a:ln w="25399">
              <a:solidFill>
                <a:schemeClr val="tx1"/>
              </a:solidFill>
              <a:round/>
            </a:ln>
          </p:spPr>
          <p:txBody>
            <a:bodyPr wrap="none" anchor="ctr"/>
            <a:lstStyle/>
            <a:p>
              <a:endParaRPr lang="zh-CN" altLang="en-US"/>
            </a:p>
          </p:txBody>
        </p:sp>
        <p:sp>
          <p:nvSpPr>
            <p:cNvPr id="21" name="Rectangle 18"/>
            <p:cNvSpPr>
              <a:spLocks noChangeArrowheads="1"/>
            </p:cNvSpPr>
            <p:nvPr/>
          </p:nvSpPr>
          <p:spPr bwMode="auto">
            <a:xfrm>
              <a:off x="651" y="240"/>
              <a:ext cx="2063" cy="439"/>
            </a:xfrm>
            <a:prstGeom prst="rect">
              <a:avLst/>
            </a:prstGeom>
            <a:noFill/>
            <a:ln w="9525">
              <a:solidFill>
                <a:schemeClr val="tx1"/>
              </a:solidFill>
              <a:miter lim="800000"/>
            </a:ln>
            <a:effectLst/>
          </p:spPr>
          <p:txBody>
            <a:bodyPr lIns="90488" tIns="44450" rIns="90488" bIns="44450"/>
            <a:lstStyle/>
            <a:p>
              <a:pPr algn="ctr" defTabSz="762000" eaLnBrk="0" fontAlgn="auto" hangingPunct="0">
                <a:spcBef>
                  <a:spcPct val="100000"/>
                </a:spcBef>
                <a:spcAft>
                  <a:spcPts val="0"/>
                </a:spcAft>
                <a:defRPr/>
              </a:pPr>
              <a:r>
                <a:rPr lang="zh-CN" altLang="en-US" sz="2400" b="1">
                  <a:gradFill>
                    <a:gsLst>
                      <a:gs pos="0">
                        <a:srgbClr val="E30000"/>
                      </a:gs>
                      <a:gs pos="100000">
                        <a:srgbClr val="760303"/>
                      </a:gs>
                    </a:gsLst>
                    <a:lin scaled="0"/>
                  </a:gradFill>
                  <a:effectLst/>
                  <a:latin typeface="微软雅黑" panose="020B0503020204020204" pitchFamily="34" charset="-122"/>
                  <a:ea typeface="微软雅黑" panose="020B0503020204020204" pitchFamily="34" charset="-122"/>
                </a:rPr>
                <a:t>工程控制噪声源</a:t>
              </a:r>
            </a:p>
          </p:txBody>
        </p:sp>
        <p:sp>
          <p:nvSpPr>
            <p:cNvPr id="144405" name="Line 19"/>
            <p:cNvSpPr>
              <a:spLocks noChangeShapeType="1"/>
            </p:cNvSpPr>
            <p:nvPr/>
          </p:nvSpPr>
          <p:spPr bwMode="auto">
            <a:xfrm>
              <a:off x="2714" y="480"/>
              <a:ext cx="868" cy="0"/>
            </a:xfrm>
            <a:prstGeom prst="line">
              <a:avLst/>
            </a:prstGeom>
            <a:noFill/>
            <a:ln w="25399">
              <a:solidFill>
                <a:schemeClr val="tx1"/>
              </a:solidFill>
              <a:round/>
            </a:ln>
          </p:spPr>
          <p:txBody>
            <a:bodyPr wrap="none" anchor="ctr"/>
            <a:lstStyle/>
            <a:p>
              <a:endParaRPr lang="zh-CN" altLang="en-US"/>
            </a:p>
          </p:txBody>
        </p:sp>
        <p:sp>
          <p:nvSpPr>
            <p:cNvPr id="144406" name="Line 20"/>
            <p:cNvSpPr>
              <a:spLocks noChangeShapeType="1"/>
            </p:cNvSpPr>
            <p:nvPr/>
          </p:nvSpPr>
          <p:spPr bwMode="auto">
            <a:xfrm>
              <a:off x="3578" y="0"/>
              <a:ext cx="0" cy="463"/>
            </a:xfrm>
            <a:prstGeom prst="line">
              <a:avLst/>
            </a:prstGeom>
            <a:noFill/>
            <a:ln w="25399">
              <a:solidFill>
                <a:schemeClr val="tx1"/>
              </a:solidFill>
              <a:round/>
            </a:ln>
          </p:spPr>
          <p:txBody>
            <a:bodyPr wrap="none" anchor="ctr"/>
            <a:lstStyle/>
            <a:p>
              <a:endParaRPr lang="zh-CN" altLang="en-US"/>
            </a:p>
          </p:txBody>
        </p:sp>
      </p:grpSp>
      <p:grpSp>
        <p:nvGrpSpPr>
          <p:cNvPr id="144407" name="Group 21"/>
          <p:cNvGrpSpPr/>
          <p:nvPr/>
        </p:nvGrpSpPr>
        <p:grpSpPr bwMode="auto">
          <a:xfrm>
            <a:off x="6170613" y="887413"/>
            <a:ext cx="2435225" cy="3346593"/>
            <a:chOff x="0" y="0"/>
            <a:chExt cx="1725" cy="2525"/>
          </a:xfrm>
        </p:grpSpPr>
        <p:sp>
          <p:nvSpPr>
            <p:cNvPr id="25" name="Rectangle 22"/>
            <p:cNvSpPr>
              <a:spLocks noChangeArrowheads="1"/>
            </p:cNvSpPr>
            <p:nvPr/>
          </p:nvSpPr>
          <p:spPr bwMode="auto">
            <a:xfrm>
              <a:off x="222" y="1152"/>
              <a:ext cx="1373" cy="296"/>
            </a:xfrm>
            <a:prstGeom prst="rect">
              <a:avLst/>
            </a:prstGeom>
            <a:noFill/>
            <a:ln>
              <a:noFill/>
            </a:ln>
            <a:effectLst/>
          </p:spPr>
          <p:txBody>
            <a:bodyPr lIns="90488" tIns="44450" rIns="90488" bIns="44450"/>
            <a:lstStyle/>
            <a:p>
              <a:pPr algn="ctr" defTabSz="762000" eaLnBrk="0" fontAlgn="auto" hangingPunct="0">
                <a:spcBef>
                  <a:spcPct val="100000"/>
                </a:spcBef>
                <a:spcAft>
                  <a:spcPts val="0"/>
                </a:spcAft>
                <a:defRPr/>
              </a:pPr>
              <a:r>
                <a:rPr lang="zh-CN" altLang="en-US" sz="2400" b="1">
                  <a:effectLst/>
                  <a:latin typeface="微软雅黑" panose="020B0503020204020204" pitchFamily="34" charset="-122"/>
                  <a:ea typeface="微软雅黑" panose="020B0503020204020204" pitchFamily="34" charset="-122"/>
                </a:rPr>
                <a:t>护耳器</a:t>
              </a:r>
            </a:p>
          </p:txBody>
        </p:sp>
        <p:graphicFrame>
          <p:nvGraphicFramePr>
            <p:cNvPr id="144409" name="Object 25">
              <a:hlinkClick r:id="" action="ppaction://ole?verb=1"/>
            </p:cNvPr>
            <p:cNvGraphicFramePr/>
            <p:nvPr/>
          </p:nvGraphicFramePr>
          <p:xfrm>
            <a:off x="165" y="0"/>
            <a:ext cx="1496" cy="1160"/>
          </p:xfrm>
          <a:graphic>
            <a:graphicData uri="http://schemas.openxmlformats.org/presentationml/2006/ole">
              <mc:AlternateContent xmlns:mc="http://schemas.openxmlformats.org/markup-compatibility/2006">
                <mc:Choice xmlns:v="urn:schemas-microsoft-com:vml" Requires="v">
                  <p:oleObj spid="_x0000_s3214" r:id="rId10" imgW="2374900" imgH="1841500" progId="">
                    <p:embed/>
                  </p:oleObj>
                </mc:Choice>
                <mc:Fallback>
                  <p:oleObj r:id="rId10" imgW="2374900" imgH="1841500" progId="">
                    <p:embed/>
                    <p:pic>
                      <p:nvPicPr>
                        <p:cNvPr id="0" name="图片 3075"/>
                        <p:cNvPicPr/>
                        <p:nvPr/>
                      </p:nvPicPr>
                      <p:blipFill>
                        <a:blip r:embed="rId11"/>
                        <a:stretch>
                          <a:fillRect/>
                        </a:stretch>
                      </p:blipFill>
                      <p:spPr>
                        <a:xfrm>
                          <a:off x="165" y="0"/>
                          <a:ext cx="1496" cy="1160"/>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sp>
          <p:nvSpPr>
            <p:cNvPr id="27" name="Rectangle 24"/>
            <p:cNvSpPr>
              <a:spLocks noChangeArrowheads="1"/>
            </p:cNvSpPr>
            <p:nvPr/>
          </p:nvSpPr>
          <p:spPr bwMode="auto">
            <a:xfrm>
              <a:off x="222" y="1580"/>
              <a:ext cx="1503" cy="945"/>
            </a:xfrm>
            <a:prstGeom prst="rect">
              <a:avLst/>
            </a:prstGeom>
            <a:noFill/>
            <a:ln w="9525">
              <a:solidFill>
                <a:schemeClr val="tx1"/>
              </a:solidFill>
              <a:miter lim="800000"/>
            </a:ln>
            <a:effectLst/>
          </p:spPr>
          <p:txBody>
            <a:bodyPr lIns="90488" tIns="44450" rIns="90488" bIns="44450"/>
            <a:lstStyle/>
            <a:p>
              <a:pPr algn="ctr" defTabSz="762000" eaLnBrk="0" fontAlgn="auto" hangingPunct="0">
                <a:spcBef>
                  <a:spcPct val="100000"/>
                </a:spcBef>
                <a:spcAft>
                  <a:spcPts val="0"/>
                </a:spcAft>
                <a:defRPr/>
              </a:pPr>
              <a:r>
                <a:rPr lang="zh-CN" altLang="en-US" sz="2400" b="1" dirty="0">
                  <a:solidFill>
                    <a:srgbClr val="002060"/>
                  </a:solidFill>
                  <a:effectLst/>
                  <a:latin typeface="微软雅黑" panose="020B0503020204020204" pitchFamily="34" charset="-122"/>
                  <a:ea typeface="微软雅黑" panose="020B0503020204020204" pitchFamily="34" charset="-122"/>
                </a:rPr>
                <a:t>个体防护、健康监护、合理的劳动组织</a:t>
              </a:r>
              <a:endParaRPr lang="en-US" altLang="zh-CN" sz="2400" b="1" dirty="0">
                <a:solidFill>
                  <a:srgbClr val="002060"/>
                </a:solidFill>
                <a:effectLst/>
                <a:latin typeface="微软雅黑" panose="020B0503020204020204" pitchFamily="34" charset="-122"/>
                <a:ea typeface="微软雅黑" panose="020B0503020204020204" pitchFamily="34" charset="-122"/>
              </a:endParaRPr>
            </a:p>
            <a:p>
              <a:pPr algn="ctr" defTabSz="762000" eaLnBrk="0" fontAlgn="auto" hangingPunct="0">
                <a:spcBef>
                  <a:spcPct val="100000"/>
                </a:spcBef>
                <a:spcAft>
                  <a:spcPts val="0"/>
                </a:spcAft>
                <a:defRPr/>
              </a:pPr>
              <a:endParaRPr lang="en-US" altLang="zh-CN" sz="2400" b="1" dirty="0">
                <a:gradFill>
                  <a:gsLst>
                    <a:gs pos="0">
                      <a:srgbClr val="7B32B2"/>
                    </a:gs>
                    <a:gs pos="100000">
                      <a:srgbClr val="401A5D"/>
                    </a:gs>
                  </a:gsLst>
                  <a:lin scaled="0"/>
                </a:gradFill>
                <a:effectLst/>
                <a:latin typeface="微软雅黑" panose="020B0503020204020204" pitchFamily="34" charset="-122"/>
                <a:ea typeface="微软雅黑" panose="020B0503020204020204" pitchFamily="34" charset="-122"/>
              </a:endParaRPr>
            </a:p>
          </p:txBody>
        </p:sp>
        <p:sp>
          <p:nvSpPr>
            <p:cNvPr id="144411" name="AutoShape 25"/>
            <p:cNvSpPr>
              <a:spLocks noChangeArrowheads="1"/>
            </p:cNvSpPr>
            <p:nvPr/>
          </p:nvSpPr>
          <p:spPr bwMode="auto">
            <a:xfrm rot="5400000">
              <a:off x="-79" y="607"/>
              <a:ext cx="336" cy="178"/>
            </a:xfrm>
            <a:prstGeom prst="triangle">
              <a:avLst>
                <a:gd name="adj" fmla="val 49986"/>
              </a:avLst>
            </a:prstGeom>
            <a:solidFill>
              <a:srgbClr val="FFFF00"/>
            </a:solidFill>
            <a:ln w="9525">
              <a:noFill/>
              <a:miter lim="800000"/>
            </a:ln>
          </p:spPr>
          <p:txBody>
            <a:bodyPr wrap="none" anchor="ctr"/>
            <a:lstStyle/>
            <a:p>
              <a:endParaRPr lang="zh-CN" altLang="en-US">
                <a:ea typeface="幼圆" panose="02010509060101010101" pitchFamily="49" charset="-122"/>
              </a:endParaRPr>
            </a:p>
          </p:txBody>
        </p:sp>
        <p:sp>
          <p:nvSpPr>
            <p:cNvPr id="144412" name="Line 28"/>
            <p:cNvSpPr>
              <a:spLocks noChangeShapeType="1"/>
            </p:cNvSpPr>
            <p:nvPr/>
          </p:nvSpPr>
          <p:spPr bwMode="auto">
            <a:xfrm>
              <a:off x="227" y="1920"/>
              <a:ext cx="36" cy="0"/>
            </a:xfrm>
            <a:prstGeom prst="line">
              <a:avLst/>
            </a:prstGeom>
            <a:noFill/>
            <a:ln w="12699">
              <a:solidFill>
                <a:schemeClr val="tx1"/>
              </a:solidFill>
              <a:round/>
            </a:ln>
          </p:spPr>
          <p:txBody>
            <a:bodyPr wrap="none" anchor="ctr"/>
            <a:lstStyle/>
            <a:p>
              <a:endParaRPr lang="zh-CN" altLang="en-US"/>
            </a:p>
          </p:txBody>
        </p:sp>
        <p:sp>
          <p:nvSpPr>
            <p:cNvPr id="144413" name="Line 29"/>
            <p:cNvSpPr>
              <a:spLocks noChangeShapeType="1"/>
            </p:cNvSpPr>
            <p:nvPr/>
          </p:nvSpPr>
          <p:spPr bwMode="auto">
            <a:xfrm>
              <a:off x="1556" y="1920"/>
              <a:ext cx="36" cy="0"/>
            </a:xfrm>
            <a:prstGeom prst="line">
              <a:avLst/>
            </a:prstGeom>
            <a:noFill/>
            <a:ln w="12699">
              <a:solidFill>
                <a:schemeClr val="tx1"/>
              </a:solidFill>
              <a:round/>
            </a:ln>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8408" y="293761"/>
            <a:ext cx="2433955" cy="460375"/>
          </a:xfrm>
          <a:prstGeom prst="rect">
            <a:avLst/>
          </a:prstGeom>
          <a:noFill/>
        </p:spPr>
        <p:txBody>
          <a:bodyPr wrap="square" rtlCol="0">
            <a:spAutoFit/>
          </a:bodyPr>
          <a:lstStyle/>
          <a:p>
            <a:r>
              <a:rPr lang="zh-CN" altLang="en-US" sz="2400" b="1"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案例分析：</a:t>
            </a:r>
            <a:endParaRPr lang="zh-CN" altLang="en-US" sz="2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sp>
        <p:nvSpPr>
          <p:cNvPr id="5" name="文本框 4"/>
          <p:cNvSpPr txBox="1"/>
          <p:nvPr/>
        </p:nvSpPr>
        <p:spPr>
          <a:xfrm>
            <a:off x="164123" y="1101969"/>
            <a:ext cx="8663353" cy="1938992"/>
          </a:xfrm>
          <a:prstGeom prst="rect">
            <a:avLst/>
          </a:prstGeom>
          <a:noFill/>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老魏是某机械制造企业工程制造部的员工，从事铆焊已</a:t>
            </a:r>
            <a:r>
              <a:rPr lang="en-US" altLang="zh-CN" sz="2000" b="1" dirty="0" smtClean="0">
                <a:latin typeface="微软雅黑" panose="020B0503020204020204" pitchFamily="34" charset="-122"/>
                <a:ea typeface="微软雅黑" panose="020B0503020204020204" pitchFamily="34" charset="-122"/>
              </a:rPr>
              <a:t>11</a:t>
            </a:r>
            <a:r>
              <a:rPr lang="zh-CN" altLang="en-US" sz="2000" b="1" dirty="0" smtClean="0">
                <a:latin typeface="微软雅黑" panose="020B0503020204020204" pitchFamily="34" charset="-122"/>
                <a:ea typeface="微软雅黑" panose="020B0503020204020204" pitchFamily="34" charset="-122"/>
              </a:rPr>
              <a:t>年，其工作场所是大车间。近年来，老魏时常感觉耳膜阵痛，与同事、朋友日常交谈也力不从心。于是老魏便前往疾控部门进行职业健康体检，经专家检查，老魏被确诊为职业性重度噪声聋。</a:t>
            </a:r>
            <a:endParaRPr lang="zh-CN" altLang="en-US" sz="20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0" y="3508032"/>
            <a:ext cx="9144001" cy="646331"/>
          </a:xfrm>
          <a:prstGeom prst="rect">
            <a:avLst/>
          </a:prstGeom>
          <a:noFill/>
        </p:spPr>
        <p:txBody>
          <a:bodyPr wrap="square" rtlCol="0">
            <a:spAutoFit/>
          </a:bodyPr>
          <a:lstStyle/>
          <a:p>
            <a:pPr algn="ctr">
              <a:lnSpc>
                <a:spcPct val="150000"/>
              </a:lnSpc>
            </a:pPr>
            <a:r>
              <a:rPr lang="zh-CN" altLang="en-US" sz="2400" b="1"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从事噪声作业的从业者请正确佩戴护耳器</a:t>
            </a:r>
            <a:endParaRPr lang="en-US" altLang="zh-CN" sz="2400" b="1"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94130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55370" y="33782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grpSp>
        <p:nvGrpSpPr>
          <p:cNvPr id="145413" name="组合 29"/>
          <p:cNvGrpSpPr/>
          <p:nvPr/>
        </p:nvGrpSpPr>
        <p:grpSpPr bwMode="auto">
          <a:xfrm>
            <a:off x="894632" y="1522095"/>
            <a:ext cx="7040328" cy="3565980"/>
            <a:chOff x="-291" y="634"/>
            <a:chExt cx="5149" cy="2338"/>
          </a:xfrm>
        </p:grpSpPr>
        <p:graphicFrame>
          <p:nvGraphicFramePr>
            <p:cNvPr id="145414" name="Object 6"/>
            <p:cNvGraphicFramePr/>
            <p:nvPr/>
          </p:nvGraphicFramePr>
          <p:xfrm>
            <a:off x="3616" y="1882"/>
            <a:ext cx="958" cy="856"/>
          </p:xfrm>
          <a:graphic>
            <a:graphicData uri="http://schemas.openxmlformats.org/presentationml/2006/ole">
              <mc:AlternateContent xmlns:mc="http://schemas.openxmlformats.org/markup-compatibility/2006">
                <mc:Choice xmlns:v="urn:schemas-microsoft-com:vml" Requires="v">
                  <p:oleObj spid="_x0000_s4167" r:id="rId4" imgW="72790050" imgH="64931925" progId="">
                    <p:embed/>
                  </p:oleObj>
                </mc:Choice>
                <mc:Fallback>
                  <p:oleObj r:id="rId4" imgW="72790050" imgH="64931925" progId="">
                    <p:embed/>
                    <p:pic>
                      <p:nvPicPr>
                        <p:cNvPr id="0" name="图片 4096"/>
                        <p:cNvPicPr/>
                        <p:nvPr/>
                      </p:nvPicPr>
                      <p:blipFill>
                        <a:blip r:embed="rId5"/>
                        <a:stretch>
                          <a:fillRect/>
                        </a:stretch>
                      </p:blipFill>
                      <p:spPr>
                        <a:xfrm>
                          <a:off x="3616" y="1882"/>
                          <a:ext cx="958" cy="856"/>
                        </a:xfrm>
                        <a:prstGeom prst="rect">
                          <a:avLst/>
                        </a:prstGeom>
                        <a:noFill/>
                        <a:ln w="38100">
                          <a:noFill/>
                        </a:ln>
                      </p:spPr>
                    </p:pic>
                  </p:oleObj>
                </mc:Fallback>
              </mc:AlternateContent>
            </a:graphicData>
          </a:graphic>
        </p:graphicFrame>
        <p:sp>
          <p:nvSpPr>
            <p:cNvPr id="145416" name="直接连接符 34"/>
            <p:cNvSpPr>
              <a:spLocks noChangeShapeType="1"/>
            </p:cNvSpPr>
            <p:nvPr/>
          </p:nvSpPr>
          <p:spPr bwMode="auto">
            <a:xfrm>
              <a:off x="154" y="2746"/>
              <a:ext cx="4704" cy="0"/>
            </a:xfrm>
            <a:prstGeom prst="line">
              <a:avLst/>
            </a:prstGeom>
            <a:noFill/>
            <a:ln w="25400">
              <a:solidFill>
                <a:schemeClr val="tx1"/>
              </a:solidFill>
              <a:round/>
            </a:ln>
          </p:spPr>
          <p:txBody>
            <a:bodyPr/>
            <a:lstStyle/>
            <a:p>
              <a:endParaRPr lang="zh-CN" altLang="en-US"/>
            </a:p>
          </p:txBody>
        </p:sp>
        <p:sp>
          <p:nvSpPr>
            <p:cNvPr id="145417" name="直接连接符 35"/>
            <p:cNvSpPr>
              <a:spLocks noChangeShapeType="1"/>
            </p:cNvSpPr>
            <p:nvPr/>
          </p:nvSpPr>
          <p:spPr bwMode="auto">
            <a:xfrm>
              <a:off x="154" y="634"/>
              <a:ext cx="4656" cy="0"/>
            </a:xfrm>
            <a:prstGeom prst="line">
              <a:avLst/>
            </a:prstGeom>
            <a:noFill/>
            <a:ln w="25400">
              <a:solidFill>
                <a:schemeClr val="tx1"/>
              </a:solidFill>
              <a:round/>
            </a:ln>
          </p:spPr>
          <p:txBody>
            <a:bodyPr/>
            <a:lstStyle/>
            <a:p>
              <a:endParaRPr lang="zh-CN" altLang="en-US"/>
            </a:p>
          </p:txBody>
        </p:sp>
        <p:sp>
          <p:nvSpPr>
            <p:cNvPr id="145418" name="矩形 36"/>
            <p:cNvSpPr>
              <a:spLocks noChangeArrowheads="1"/>
            </p:cNvSpPr>
            <p:nvPr/>
          </p:nvSpPr>
          <p:spPr bwMode="auto">
            <a:xfrm>
              <a:off x="402" y="786"/>
              <a:ext cx="3008" cy="80"/>
            </a:xfrm>
            <a:prstGeom prst="rect">
              <a:avLst/>
            </a:prstGeom>
            <a:solidFill>
              <a:srgbClr val="FB8502"/>
            </a:solidFill>
            <a:ln w="25400">
              <a:solidFill>
                <a:schemeClr val="tx1"/>
              </a:solidFill>
              <a:prstDash val="lgDash"/>
              <a:miter lim="800000"/>
            </a:ln>
          </p:spPr>
          <p:txBody>
            <a:bodyPr/>
            <a:lstStyle/>
            <a:p>
              <a:endParaRPr lang="zh-CN" altLang="en-US">
                <a:ea typeface="微软雅黑" panose="020B0503020204020204" pitchFamily="34" charset="-122"/>
              </a:endParaRPr>
            </a:p>
          </p:txBody>
        </p:sp>
        <p:sp>
          <p:nvSpPr>
            <p:cNvPr id="145419" name="矩形 37"/>
            <p:cNvSpPr>
              <a:spLocks noChangeArrowheads="1"/>
            </p:cNvSpPr>
            <p:nvPr/>
          </p:nvSpPr>
          <p:spPr bwMode="auto">
            <a:xfrm>
              <a:off x="3426" y="786"/>
              <a:ext cx="80" cy="1952"/>
            </a:xfrm>
            <a:prstGeom prst="rect">
              <a:avLst/>
            </a:prstGeom>
            <a:solidFill>
              <a:srgbClr val="B760F9"/>
            </a:solidFill>
            <a:ln w="25400">
              <a:solidFill>
                <a:schemeClr val="tx1"/>
              </a:solidFill>
              <a:prstDash val="lgDash"/>
              <a:miter lim="800000"/>
            </a:ln>
          </p:spPr>
          <p:txBody>
            <a:bodyPr/>
            <a:lstStyle/>
            <a:p>
              <a:endParaRPr lang="zh-CN" altLang="en-US">
                <a:ea typeface="微软雅黑" panose="020B0503020204020204" pitchFamily="34" charset="-122"/>
              </a:endParaRPr>
            </a:p>
          </p:txBody>
        </p:sp>
        <p:sp>
          <p:nvSpPr>
            <p:cNvPr id="145420" name="矩形 38"/>
            <p:cNvSpPr>
              <a:spLocks noChangeArrowheads="1"/>
            </p:cNvSpPr>
            <p:nvPr/>
          </p:nvSpPr>
          <p:spPr bwMode="auto">
            <a:xfrm>
              <a:off x="162" y="1506"/>
              <a:ext cx="1424" cy="1232"/>
            </a:xfrm>
            <a:prstGeom prst="rect">
              <a:avLst/>
            </a:prstGeom>
            <a:noFill/>
            <a:ln w="25400">
              <a:solidFill>
                <a:schemeClr val="tx1"/>
              </a:solidFill>
              <a:prstDash val="lgDash"/>
              <a:miter lim="800000"/>
            </a:ln>
          </p:spPr>
          <p:txBody>
            <a:bodyPr/>
            <a:lstStyle/>
            <a:p>
              <a:endParaRPr lang="zh-CN" altLang="en-US">
                <a:ea typeface="微软雅黑" panose="020B0503020204020204" pitchFamily="34" charset="-122"/>
              </a:endParaRPr>
            </a:p>
          </p:txBody>
        </p:sp>
        <p:sp>
          <p:nvSpPr>
            <p:cNvPr id="145421" name="矩形 39"/>
            <p:cNvSpPr>
              <a:spLocks noChangeArrowheads="1"/>
            </p:cNvSpPr>
            <p:nvPr/>
          </p:nvSpPr>
          <p:spPr bwMode="auto">
            <a:xfrm>
              <a:off x="1698" y="1842"/>
              <a:ext cx="80" cy="896"/>
            </a:xfrm>
            <a:prstGeom prst="rect">
              <a:avLst/>
            </a:prstGeom>
            <a:solidFill>
              <a:schemeClr val="accent1"/>
            </a:solidFill>
            <a:ln w="25400">
              <a:solidFill>
                <a:schemeClr val="tx1"/>
              </a:solidFill>
              <a:miter lim="800000"/>
            </a:ln>
          </p:spPr>
          <p:txBody>
            <a:bodyPr/>
            <a:lstStyle/>
            <a:p>
              <a:endParaRPr lang="zh-CN" altLang="en-US">
                <a:ea typeface="微软雅黑" panose="020B0503020204020204" pitchFamily="34" charset="-122"/>
              </a:endParaRPr>
            </a:p>
          </p:txBody>
        </p:sp>
        <p:graphicFrame>
          <p:nvGraphicFramePr>
            <p:cNvPr id="145422" name="Object 14"/>
            <p:cNvGraphicFramePr/>
            <p:nvPr/>
          </p:nvGraphicFramePr>
          <p:xfrm>
            <a:off x="448" y="1690"/>
            <a:ext cx="860" cy="1057"/>
          </p:xfrm>
          <a:graphic>
            <a:graphicData uri="http://schemas.openxmlformats.org/presentationml/2006/ole">
              <mc:AlternateContent xmlns:mc="http://schemas.openxmlformats.org/markup-compatibility/2006">
                <mc:Choice xmlns:v="urn:schemas-microsoft-com:vml" Requires="v">
                  <p:oleObj spid="_x0000_s4168" r:id="rId6" imgW="26708100" imgH="32775525" progId="">
                    <p:embed/>
                  </p:oleObj>
                </mc:Choice>
                <mc:Fallback>
                  <p:oleObj r:id="rId6" imgW="26708100" imgH="32775525" progId="">
                    <p:embed/>
                    <p:pic>
                      <p:nvPicPr>
                        <p:cNvPr id="0" name="图片 4097"/>
                        <p:cNvPicPr/>
                        <p:nvPr/>
                      </p:nvPicPr>
                      <p:blipFill>
                        <a:blip r:embed="rId7"/>
                        <a:stretch>
                          <a:fillRect/>
                        </a:stretch>
                      </p:blipFill>
                      <p:spPr>
                        <a:xfrm>
                          <a:off x="448" y="1690"/>
                          <a:ext cx="860" cy="1057"/>
                        </a:xfrm>
                        <a:prstGeom prst="rect">
                          <a:avLst/>
                        </a:prstGeom>
                        <a:noFill/>
                        <a:ln w="38100">
                          <a:noFill/>
                        </a:ln>
                      </p:spPr>
                    </p:pic>
                  </p:oleObj>
                </mc:Fallback>
              </mc:AlternateContent>
            </a:graphicData>
          </a:graphic>
        </p:graphicFrame>
        <p:sp>
          <p:nvSpPr>
            <p:cNvPr id="145423" name="直接连接符 41"/>
            <p:cNvSpPr>
              <a:spLocks noChangeShapeType="1"/>
            </p:cNvSpPr>
            <p:nvPr/>
          </p:nvSpPr>
          <p:spPr bwMode="auto">
            <a:xfrm>
              <a:off x="154" y="778"/>
              <a:ext cx="4656" cy="0"/>
            </a:xfrm>
            <a:prstGeom prst="line">
              <a:avLst/>
            </a:prstGeom>
            <a:noFill/>
            <a:ln w="25400">
              <a:solidFill>
                <a:schemeClr val="tx1"/>
              </a:solidFill>
              <a:round/>
            </a:ln>
          </p:spPr>
          <p:txBody>
            <a:bodyPr/>
            <a:lstStyle/>
            <a:p>
              <a:endParaRPr lang="zh-CN" altLang="en-US"/>
            </a:p>
          </p:txBody>
        </p:sp>
        <p:sp>
          <p:nvSpPr>
            <p:cNvPr id="145424" name="矩形 42"/>
            <p:cNvSpPr>
              <a:spLocks noChangeArrowheads="1"/>
            </p:cNvSpPr>
            <p:nvPr/>
          </p:nvSpPr>
          <p:spPr bwMode="auto">
            <a:xfrm>
              <a:off x="878" y="2702"/>
              <a:ext cx="424" cy="40"/>
            </a:xfrm>
            <a:prstGeom prst="rect">
              <a:avLst/>
            </a:prstGeom>
            <a:solidFill>
              <a:srgbClr val="FAFD00"/>
            </a:solidFill>
            <a:ln w="12700">
              <a:solidFill>
                <a:schemeClr val="tx1"/>
              </a:solidFill>
              <a:miter lim="800000"/>
            </a:ln>
          </p:spPr>
          <p:txBody>
            <a:bodyPr/>
            <a:lstStyle/>
            <a:p>
              <a:endParaRPr lang="zh-CN" altLang="en-US">
                <a:ea typeface="微软雅黑" panose="020B0503020204020204" pitchFamily="34" charset="-122"/>
              </a:endParaRPr>
            </a:p>
          </p:txBody>
        </p:sp>
        <p:sp>
          <p:nvSpPr>
            <p:cNvPr id="145425" name="直接连接符 43"/>
            <p:cNvSpPr>
              <a:spLocks noChangeShapeType="1"/>
            </p:cNvSpPr>
            <p:nvPr/>
          </p:nvSpPr>
          <p:spPr bwMode="auto">
            <a:xfrm flipV="1">
              <a:off x="1114" y="778"/>
              <a:ext cx="1200" cy="1488"/>
            </a:xfrm>
            <a:prstGeom prst="line">
              <a:avLst/>
            </a:prstGeom>
            <a:noFill/>
            <a:ln w="25400">
              <a:solidFill>
                <a:schemeClr val="hlink"/>
              </a:solidFill>
              <a:round/>
            </a:ln>
          </p:spPr>
          <p:txBody>
            <a:bodyPr/>
            <a:lstStyle/>
            <a:p>
              <a:endParaRPr lang="zh-CN" altLang="en-US"/>
            </a:p>
          </p:txBody>
        </p:sp>
        <p:sp>
          <p:nvSpPr>
            <p:cNvPr id="145426" name="直接连接符 44"/>
            <p:cNvSpPr>
              <a:spLocks noChangeShapeType="1"/>
            </p:cNvSpPr>
            <p:nvPr/>
          </p:nvSpPr>
          <p:spPr bwMode="auto">
            <a:xfrm>
              <a:off x="2314" y="778"/>
              <a:ext cx="912" cy="720"/>
            </a:xfrm>
            <a:prstGeom prst="line">
              <a:avLst/>
            </a:prstGeom>
            <a:noFill/>
            <a:ln w="25400">
              <a:solidFill>
                <a:schemeClr val="hlink"/>
              </a:solidFill>
              <a:round/>
              <a:tailEnd type="stealth" w="med" len="lg"/>
            </a:ln>
          </p:spPr>
          <p:txBody>
            <a:bodyPr/>
            <a:lstStyle/>
            <a:p>
              <a:endParaRPr lang="zh-CN" altLang="en-US"/>
            </a:p>
          </p:txBody>
        </p:sp>
        <p:sp>
          <p:nvSpPr>
            <p:cNvPr id="145427" name="直接连接符 45"/>
            <p:cNvSpPr>
              <a:spLocks noChangeShapeType="1"/>
            </p:cNvSpPr>
            <p:nvPr/>
          </p:nvSpPr>
          <p:spPr bwMode="auto">
            <a:xfrm>
              <a:off x="1162" y="2314"/>
              <a:ext cx="528" cy="0"/>
            </a:xfrm>
            <a:prstGeom prst="line">
              <a:avLst/>
            </a:prstGeom>
            <a:noFill/>
            <a:ln w="25400">
              <a:solidFill>
                <a:schemeClr val="hlink"/>
              </a:solidFill>
              <a:round/>
              <a:tailEnd type="stealth" w="med" len="lg"/>
            </a:ln>
          </p:spPr>
          <p:txBody>
            <a:bodyPr/>
            <a:lstStyle/>
            <a:p>
              <a:endParaRPr lang="zh-CN" altLang="en-US"/>
            </a:p>
          </p:txBody>
        </p:sp>
        <p:sp>
          <p:nvSpPr>
            <p:cNvPr id="145428" name="直接连接符 46"/>
            <p:cNvSpPr>
              <a:spLocks noChangeShapeType="1"/>
            </p:cNvSpPr>
            <p:nvPr/>
          </p:nvSpPr>
          <p:spPr bwMode="auto">
            <a:xfrm>
              <a:off x="1354" y="2554"/>
              <a:ext cx="2256" cy="0"/>
            </a:xfrm>
            <a:prstGeom prst="line">
              <a:avLst/>
            </a:prstGeom>
            <a:noFill/>
            <a:ln w="25400">
              <a:solidFill>
                <a:srgbClr val="60C900"/>
              </a:solidFill>
              <a:round/>
              <a:headEnd type="stealth" w="med" len="lg"/>
              <a:tailEnd type="stealth" w="med" len="lg"/>
            </a:ln>
          </p:spPr>
          <p:txBody>
            <a:bodyPr/>
            <a:lstStyle/>
            <a:p>
              <a:endParaRPr lang="zh-CN" altLang="en-US"/>
            </a:p>
          </p:txBody>
        </p:sp>
        <p:sp>
          <p:nvSpPr>
            <p:cNvPr id="145429" name="矩形 47"/>
            <p:cNvSpPr>
              <a:spLocks noChangeArrowheads="1"/>
            </p:cNvSpPr>
            <p:nvPr/>
          </p:nvSpPr>
          <p:spPr bwMode="auto">
            <a:xfrm>
              <a:off x="624" y="1243"/>
              <a:ext cx="684" cy="241"/>
            </a:xfrm>
            <a:prstGeom prst="rect">
              <a:avLst/>
            </a:prstGeom>
            <a:noFill/>
            <a:ln w="9525">
              <a:noFill/>
              <a:miter lim="800000"/>
            </a:ln>
          </p:spPr>
          <p:txBody>
            <a:bodyPr wrap="square" lIns="92075" tIns="46038" rIns="92075" bIns="46038">
              <a:spAutoFit/>
            </a:bodyPr>
            <a:lstStyle/>
            <a:p>
              <a:pPr defTabSz="762000" eaLnBrk="0" hangingPunct="0"/>
              <a:r>
                <a:rPr lang="zh-CN" altLang="en-US" b="1" i="1">
                  <a:latin typeface="Times New Roman" panose="02020603050405020304" pitchFamily="18" charset="0"/>
                  <a:ea typeface="微软雅黑" panose="020B0503020204020204" pitchFamily="34" charset="-122"/>
                </a:rPr>
                <a:t>围墙</a:t>
              </a:r>
            </a:p>
          </p:txBody>
        </p:sp>
        <p:sp>
          <p:nvSpPr>
            <p:cNvPr id="145430" name="矩形 48"/>
            <p:cNvSpPr>
              <a:spLocks noChangeArrowheads="1"/>
            </p:cNvSpPr>
            <p:nvPr/>
          </p:nvSpPr>
          <p:spPr bwMode="auto">
            <a:xfrm>
              <a:off x="-291" y="2026"/>
              <a:ext cx="970" cy="241"/>
            </a:xfrm>
            <a:prstGeom prst="rect">
              <a:avLst/>
            </a:prstGeom>
            <a:noFill/>
            <a:ln w="9525">
              <a:noFill/>
              <a:miter lim="800000"/>
            </a:ln>
          </p:spPr>
          <p:txBody>
            <a:bodyPr wrap="square" lIns="92075" tIns="46038" rIns="92075" bIns="46038">
              <a:spAutoFit/>
            </a:bodyPr>
            <a:lstStyle/>
            <a:p>
              <a:pPr defTabSz="762000" eaLnBrk="0" hangingPunct="0"/>
              <a:r>
                <a:rPr lang="zh-CN" altLang="en-US" b="1" i="1">
                  <a:latin typeface="Times New Roman" panose="02020603050405020304" pitchFamily="18" charset="0"/>
                  <a:ea typeface="微软雅黑" panose="020B0503020204020204" pitchFamily="34" charset="-122"/>
                </a:rPr>
                <a:t>佩带耳罩</a:t>
              </a:r>
            </a:p>
          </p:txBody>
        </p:sp>
        <p:sp>
          <p:nvSpPr>
            <p:cNvPr id="145431" name="矩形 49"/>
            <p:cNvSpPr>
              <a:spLocks noChangeArrowheads="1"/>
            </p:cNvSpPr>
            <p:nvPr/>
          </p:nvSpPr>
          <p:spPr bwMode="auto">
            <a:xfrm>
              <a:off x="624" y="2731"/>
              <a:ext cx="962" cy="241"/>
            </a:xfrm>
            <a:prstGeom prst="rect">
              <a:avLst/>
            </a:prstGeom>
            <a:noFill/>
            <a:ln w="9525">
              <a:noFill/>
              <a:miter lim="800000"/>
            </a:ln>
          </p:spPr>
          <p:txBody>
            <a:bodyPr wrap="square" lIns="92075" tIns="46038" rIns="92075" bIns="46038">
              <a:spAutoFit/>
            </a:bodyPr>
            <a:lstStyle/>
            <a:p>
              <a:pPr defTabSz="762000" eaLnBrk="0" hangingPunct="0"/>
              <a:r>
                <a:rPr lang="zh-CN" altLang="en-US" b="1" i="1">
                  <a:latin typeface="Times New Roman" panose="02020603050405020304" pitchFamily="18" charset="0"/>
                  <a:ea typeface="微软雅黑" panose="020B0503020204020204" pitchFamily="34" charset="-122"/>
                </a:rPr>
                <a:t>隔振装置</a:t>
              </a:r>
            </a:p>
          </p:txBody>
        </p:sp>
        <p:sp>
          <p:nvSpPr>
            <p:cNvPr id="145432" name="矩形 50"/>
            <p:cNvSpPr>
              <a:spLocks noChangeArrowheads="1"/>
            </p:cNvSpPr>
            <p:nvPr/>
          </p:nvSpPr>
          <p:spPr bwMode="auto">
            <a:xfrm>
              <a:off x="1824" y="1867"/>
              <a:ext cx="390" cy="423"/>
            </a:xfrm>
            <a:prstGeom prst="rect">
              <a:avLst/>
            </a:prstGeom>
            <a:noFill/>
            <a:ln w="9525">
              <a:noFill/>
              <a:miter lim="800000"/>
            </a:ln>
          </p:spPr>
          <p:txBody>
            <a:bodyPr wrap="square" lIns="92075" tIns="46038" rIns="92075" bIns="46038">
              <a:spAutoFit/>
            </a:bodyPr>
            <a:lstStyle/>
            <a:p>
              <a:pPr defTabSz="762000" eaLnBrk="0" hangingPunct="0"/>
              <a:r>
                <a:rPr lang="zh-CN" altLang="en-US" b="1" i="1">
                  <a:latin typeface="Times New Roman" panose="02020603050405020304" pitchFamily="18" charset="0"/>
                  <a:ea typeface="微软雅黑" panose="020B0503020204020204" pitchFamily="34" charset="-122"/>
                </a:rPr>
                <a:t>屏风</a:t>
              </a:r>
            </a:p>
          </p:txBody>
        </p:sp>
        <p:sp>
          <p:nvSpPr>
            <p:cNvPr id="145433" name="矩形 51"/>
            <p:cNvSpPr>
              <a:spLocks noChangeArrowheads="1"/>
            </p:cNvSpPr>
            <p:nvPr/>
          </p:nvSpPr>
          <p:spPr bwMode="auto">
            <a:xfrm>
              <a:off x="2160" y="2299"/>
              <a:ext cx="986" cy="241"/>
            </a:xfrm>
            <a:prstGeom prst="rect">
              <a:avLst/>
            </a:prstGeom>
            <a:noFill/>
            <a:ln w="9525">
              <a:noFill/>
              <a:miter lim="800000"/>
            </a:ln>
          </p:spPr>
          <p:txBody>
            <a:bodyPr wrap="square" lIns="92075" tIns="46038" rIns="92075" bIns="46038">
              <a:spAutoFit/>
            </a:bodyPr>
            <a:lstStyle/>
            <a:p>
              <a:pPr defTabSz="762000" eaLnBrk="0" hangingPunct="0"/>
              <a:r>
                <a:rPr lang="zh-CN" altLang="en-US" b="1" i="1">
                  <a:latin typeface="Times New Roman" panose="02020603050405020304" pitchFamily="18" charset="0"/>
                  <a:ea typeface="微软雅黑" panose="020B0503020204020204" pitchFamily="34" charset="-122"/>
                </a:rPr>
                <a:t>增加距离</a:t>
              </a:r>
            </a:p>
          </p:txBody>
        </p:sp>
        <p:sp>
          <p:nvSpPr>
            <p:cNvPr id="145434" name="矩形 52"/>
            <p:cNvSpPr>
              <a:spLocks noChangeArrowheads="1"/>
            </p:cNvSpPr>
            <p:nvPr/>
          </p:nvSpPr>
          <p:spPr bwMode="auto">
            <a:xfrm>
              <a:off x="517" y="859"/>
              <a:ext cx="1392" cy="241"/>
            </a:xfrm>
            <a:prstGeom prst="rect">
              <a:avLst/>
            </a:prstGeom>
            <a:noFill/>
            <a:ln w="9525">
              <a:noFill/>
              <a:miter lim="800000"/>
            </a:ln>
          </p:spPr>
          <p:txBody>
            <a:bodyPr wrap="square" lIns="92075" tIns="46038" rIns="92075" bIns="46038">
              <a:spAutoFit/>
            </a:bodyPr>
            <a:lstStyle/>
            <a:p>
              <a:pPr defTabSz="762000" eaLnBrk="0" hangingPunct="0"/>
              <a:r>
                <a:rPr lang="zh-CN" altLang="en-US" b="1" i="1">
                  <a:latin typeface="Times New Roman" panose="02020603050405020304" pitchFamily="18" charset="0"/>
                  <a:ea typeface="微软雅黑" panose="020B0503020204020204" pitchFamily="34" charset="-122"/>
                </a:rPr>
                <a:t>声音吸收顶棚</a:t>
              </a:r>
            </a:p>
          </p:txBody>
        </p:sp>
        <p:sp>
          <p:nvSpPr>
            <p:cNvPr id="145435" name="矩形 53"/>
            <p:cNvSpPr>
              <a:spLocks noChangeArrowheads="1"/>
            </p:cNvSpPr>
            <p:nvPr/>
          </p:nvSpPr>
          <p:spPr bwMode="auto">
            <a:xfrm>
              <a:off x="3552" y="1099"/>
              <a:ext cx="1022" cy="241"/>
            </a:xfrm>
            <a:prstGeom prst="rect">
              <a:avLst/>
            </a:prstGeom>
            <a:noFill/>
            <a:ln w="9525">
              <a:noFill/>
              <a:miter lim="800000"/>
            </a:ln>
          </p:spPr>
          <p:txBody>
            <a:bodyPr wrap="square" lIns="92075" tIns="46038" rIns="92075" bIns="46038">
              <a:spAutoFit/>
            </a:bodyPr>
            <a:lstStyle/>
            <a:p>
              <a:pPr defTabSz="762000" eaLnBrk="0" hangingPunct="0"/>
              <a:r>
                <a:rPr lang="zh-CN" altLang="en-US" b="1" i="1">
                  <a:latin typeface="Times New Roman" panose="02020603050405020304" pitchFamily="18" charset="0"/>
                  <a:ea typeface="微软雅黑" panose="020B0503020204020204" pitchFamily="34" charset="-122"/>
                </a:rPr>
                <a:t>隔声板</a:t>
              </a:r>
              <a:r>
                <a:rPr lang="en-US" altLang="zh-CN" b="1" i="1">
                  <a:latin typeface="Times New Roman" panose="02020603050405020304" pitchFamily="18" charset="0"/>
                  <a:ea typeface="微软雅黑" panose="020B0503020204020204" pitchFamily="34" charset="-122"/>
                </a:rPr>
                <a:t>(</a:t>
              </a:r>
              <a:r>
                <a:rPr lang="zh-CN" altLang="en-US" b="1" i="1">
                  <a:latin typeface="Times New Roman" panose="02020603050405020304" pitchFamily="18" charset="0"/>
                  <a:ea typeface="微软雅黑" panose="020B0503020204020204" pitchFamily="34" charset="-122"/>
                </a:rPr>
                <a:t>墙</a:t>
              </a:r>
              <a:r>
                <a:rPr lang="en-US" altLang="zh-CN" b="1" i="1">
                  <a:latin typeface="Times New Roman" panose="02020603050405020304" pitchFamily="18" charset="0"/>
                  <a:ea typeface="微软雅黑" panose="020B0503020204020204" pitchFamily="34" charset="-122"/>
                </a:rPr>
                <a:t>)</a:t>
              </a:r>
            </a:p>
          </p:txBody>
        </p:sp>
      </p:grpSp>
      <p:sp>
        <p:nvSpPr>
          <p:cNvPr id="2" name="文本框 1"/>
          <p:cNvSpPr txBox="1"/>
          <p:nvPr/>
        </p:nvSpPr>
        <p:spPr>
          <a:xfrm>
            <a:off x="3603292" y="904499"/>
            <a:ext cx="2905760" cy="460375"/>
          </a:xfrm>
          <a:prstGeom prst="rect">
            <a:avLst/>
          </a:prstGeom>
          <a:noFill/>
        </p:spPr>
        <p:txBody>
          <a:bodyPr wrap="square" rtlCol="0">
            <a:spAutoFit/>
          </a:bodyPr>
          <a:lstStyle/>
          <a:p>
            <a:r>
              <a:rPr lang="zh-CN" altLang="en-US" sz="2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工程控制方法</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2"/>
            </p:custDataLst>
          </p:nvPr>
        </p:nvSpPr>
        <p:spPr>
          <a:xfrm>
            <a:off x="2168871" y="1672205"/>
            <a:ext cx="1134665" cy="1173956"/>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srgbClr val="FFFFFF"/>
              </a:solidFill>
              <a:ea typeface="微软雅黑" panose="020B0503020204020204" pitchFamily="34" charset="-122"/>
            </a:endParaRPr>
          </a:p>
        </p:txBody>
      </p:sp>
      <p:sp>
        <p:nvSpPr>
          <p:cNvPr id="6" name="MH_SubTitle_1"/>
          <p:cNvSpPr/>
          <p:nvPr>
            <p:custDataLst>
              <p:tags r:id="rId3"/>
            </p:custDataLst>
          </p:nvPr>
        </p:nvSpPr>
        <p:spPr>
          <a:xfrm rot="588792">
            <a:off x="1959239" y="2643078"/>
            <a:ext cx="1553931" cy="563328"/>
          </a:xfrm>
          <a:prstGeom prst="roundRect">
            <a:avLst>
              <a:gd name="adj" fmla="val 11293"/>
            </a:avLst>
          </a:prstGeom>
          <a:solidFill>
            <a:srgbClr val="EAA7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2700" b="1" dirty="0" smtClean="0">
                <a:solidFill>
                  <a:srgbClr val="002060"/>
                </a:solidFill>
                <a:ea typeface="微软雅黑" panose="020B0503020204020204" pitchFamily="34" charset="-122"/>
              </a:rPr>
              <a:t>耳塞</a:t>
            </a:r>
            <a:endParaRPr lang="zh-CN" altLang="en-US" sz="2700" b="1" dirty="0">
              <a:solidFill>
                <a:srgbClr val="002060"/>
              </a:solidFill>
              <a:ea typeface="微软雅黑" panose="020B0503020204020204" pitchFamily="34" charset="-122"/>
            </a:endParaRPr>
          </a:p>
        </p:txBody>
      </p:sp>
      <p:sp>
        <p:nvSpPr>
          <p:cNvPr id="7" name="MH_Other_2"/>
          <p:cNvSpPr/>
          <p:nvPr>
            <p:custDataLst>
              <p:tags r:id="rId4"/>
            </p:custDataLst>
          </p:nvPr>
        </p:nvSpPr>
        <p:spPr>
          <a:xfrm>
            <a:off x="2513556" y="1345494"/>
            <a:ext cx="445294" cy="446485"/>
          </a:xfrm>
          <a:prstGeom prst="ellipse">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a:solidFill>
                  <a:srgbClr val="FFFFFF"/>
                </a:solidFill>
                <a:ea typeface="微软雅黑" panose="020B0503020204020204" pitchFamily="34" charset="-122"/>
              </a:rPr>
              <a:t>01</a:t>
            </a:r>
            <a:endParaRPr lang="zh-CN" altLang="en-US">
              <a:solidFill>
                <a:srgbClr val="FFFFFF"/>
              </a:solidFill>
              <a:ea typeface="微软雅黑" panose="020B0503020204020204" pitchFamily="34" charset="-122"/>
            </a:endParaRPr>
          </a:p>
        </p:txBody>
      </p:sp>
      <p:sp>
        <p:nvSpPr>
          <p:cNvPr id="9" name="MH_Other_3"/>
          <p:cNvSpPr/>
          <p:nvPr>
            <p:custDataLst>
              <p:tags r:id="rId5"/>
            </p:custDataLst>
          </p:nvPr>
        </p:nvSpPr>
        <p:spPr>
          <a:xfrm>
            <a:off x="4050506" y="3061665"/>
            <a:ext cx="1134666" cy="1173956"/>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srgbClr val="FFFFFF"/>
              </a:solidFill>
              <a:ea typeface="微软雅黑" panose="020B0503020204020204" pitchFamily="34" charset="-122"/>
            </a:endParaRPr>
          </a:p>
        </p:txBody>
      </p:sp>
      <p:sp>
        <p:nvSpPr>
          <p:cNvPr id="10" name="MH_SubTitle_2"/>
          <p:cNvSpPr/>
          <p:nvPr>
            <p:custDataLst>
              <p:tags r:id="rId6"/>
            </p:custDataLst>
          </p:nvPr>
        </p:nvSpPr>
        <p:spPr>
          <a:xfrm rot="588792">
            <a:off x="3664841" y="3928692"/>
            <a:ext cx="1545028" cy="612364"/>
          </a:xfrm>
          <a:prstGeom prst="roundRect">
            <a:avLst>
              <a:gd name="adj" fmla="val 11293"/>
            </a:avLst>
          </a:prstGeom>
          <a:solidFill>
            <a:srgbClr val="C000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2700" b="1" dirty="0" smtClean="0">
                <a:solidFill>
                  <a:schemeClr val="bg1"/>
                </a:solidFill>
                <a:ea typeface="微软雅黑" panose="020B0503020204020204" pitchFamily="34" charset="-122"/>
              </a:rPr>
              <a:t>耳罩</a:t>
            </a:r>
            <a:endParaRPr lang="zh-CN" altLang="en-US" sz="2700" b="1" dirty="0">
              <a:solidFill>
                <a:schemeClr val="bg1"/>
              </a:solidFill>
              <a:ea typeface="微软雅黑" panose="020B0503020204020204" pitchFamily="34" charset="-122"/>
            </a:endParaRPr>
          </a:p>
        </p:txBody>
      </p:sp>
      <p:sp>
        <p:nvSpPr>
          <p:cNvPr id="11" name="MH_Other_4"/>
          <p:cNvSpPr/>
          <p:nvPr>
            <p:custDataLst>
              <p:tags r:id="rId7"/>
            </p:custDataLst>
          </p:nvPr>
        </p:nvSpPr>
        <p:spPr>
          <a:xfrm>
            <a:off x="4349354" y="2846161"/>
            <a:ext cx="445294" cy="4452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a:solidFill>
                  <a:srgbClr val="FFFFFF"/>
                </a:solidFill>
                <a:ea typeface="微软雅黑" panose="020B0503020204020204" pitchFamily="34" charset="-122"/>
              </a:rPr>
              <a:t>02</a:t>
            </a:r>
            <a:endParaRPr lang="zh-CN" altLang="en-US">
              <a:solidFill>
                <a:srgbClr val="FFFFFF"/>
              </a:solidFill>
              <a:ea typeface="微软雅黑" panose="020B0503020204020204" pitchFamily="34" charset="-122"/>
            </a:endParaRPr>
          </a:p>
        </p:txBody>
      </p:sp>
      <p:sp>
        <p:nvSpPr>
          <p:cNvPr id="13" name="MH_Other_5"/>
          <p:cNvSpPr/>
          <p:nvPr>
            <p:custDataLst>
              <p:tags r:id="rId8"/>
            </p:custDataLst>
          </p:nvPr>
        </p:nvSpPr>
        <p:spPr>
          <a:xfrm>
            <a:off x="5904310" y="1750786"/>
            <a:ext cx="1134665" cy="1173956"/>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66C7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500">
              <a:solidFill>
                <a:srgbClr val="FFFFFF"/>
              </a:solidFill>
              <a:ea typeface="微软雅黑" panose="020B0503020204020204" pitchFamily="34" charset="-122"/>
            </a:endParaRPr>
          </a:p>
        </p:txBody>
      </p:sp>
      <p:sp>
        <p:nvSpPr>
          <p:cNvPr id="14" name="MH_SubTitle_3"/>
          <p:cNvSpPr/>
          <p:nvPr>
            <p:custDataLst>
              <p:tags r:id="rId9"/>
            </p:custDataLst>
          </p:nvPr>
        </p:nvSpPr>
        <p:spPr>
          <a:xfrm rot="588792">
            <a:off x="5486352" y="2629173"/>
            <a:ext cx="1794069" cy="631350"/>
          </a:xfrm>
          <a:prstGeom prst="roundRect">
            <a:avLst>
              <a:gd name="adj" fmla="val 11293"/>
            </a:avLst>
          </a:prstGeom>
          <a:solidFill>
            <a:srgbClr val="66C7EA"/>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eaLnBrk="1" fontAlgn="auto" hangingPunct="1">
              <a:spcBef>
                <a:spcPts val="0"/>
              </a:spcBef>
              <a:spcAft>
                <a:spcPts val="0"/>
              </a:spcAft>
              <a:defRPr/>
            </a:pPr>
            <a:r>
              <a:rPr lang="zh-CN" altLang="en-US" sz="2700" b="1" dirty="0" smtClean="0">
                <a:solidFill>
                  <a:srgbClr val="002060"/>
                </a:solidFill>
                <a:ea typeface="微软雅黑" panose="020B0503020204020204" pitchFamily="34" charset="-122"/>
              </a:rPr>
              <a:t>防噪声头盔</a:t>
            </a:r>
            <a:endParaRPr lang="zh-CN" altLang="en-US" sz="2700" b="1" dirty="0">
              <a:solidFill>
                <a:srgbClr val="002060"/>
              </a:solidFill>
              <a:ea typeface="微软雅黑" panose="020B0503020204020204" pitchFamily="34" charset="-122"/>
            </a:endParaRPr>
          </a:p>
        </p:txBody>
      </p:sp>
      <p:sp>
        <p:nvSpPr>
          <p:cNvPr id="15" name="MH_Other_6"/>
          <p:cNvSpPr/>
          <p:nvPr>
            <p:custDataLst>
              <p:tags r:id="rId10"/>
            </p:custDataLst>
          </p:nvPr>
        </p:nvSpPr>
        <p:spPr>
          <a:xfrm>
            <a:off x="6203156" y="1534092"/>
            <a:ext cx="446485" cy="446485"/>
          </a:xfrm>
          <a:prstGeom prst="ellipse">
            <a:avLst/>
          </a:prstGeom>
          <a:solidFill>
            <a:srgbClr val="66C7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a:solidFill>
                  <a:srgbClr val="FFFFFF"/>
                </a:solidFill>
                <a:ea typeface="微软雅黑" panose="020B0503020204020204" pitchFamily="34" charset="-122"/>
              </a:rPr>
              <a:t>03</a:t>
            </a:r>
            <a:endParaRPr lang="zh-CN" altLang="en-US">
              <a:solidFill>
                <a:srgbClr val="FFFFFF"/>
              </a:solidFill>
              <a:ea typeface="微软雅黑" panose="020B0503020204020204" pitchFamily="34" charset="-122"/>
            </a:endParaRPr>
          </a:p>
        </p:txBody>
      </p:sp>
      <p:sp>
        <p:nvSpPr>
          <p:cNvPr id="16" name="Rectangle 4"/>
          <p:cNvSpPr>
            <a:spLocks noChangeArrowheads="1"/>
          </p:cNvSpPr>
          <p:nvPr/>
        </p:nvSpPr>
        <p:spPr bwMode="auto">
          <a:xfrm>
            <a:off x="1772841" y="86916"/>
            <a:ext cx="5086350" cy="671513"/>
          </a:xfrm>
          <a:prstGeom prst="rect">
            <a:avLst/>
          </a:prstGeom>
          <a:noFill/>
          <a:ln>
            <a:noFill/>
          </a:ln>
          <a:effectLst/>
        </p:spPr>
        <p:txBody>
          <a:bodyPr lIns="69056" tIns="34528" rIns="69056" bIns="34528" anchor="ctr"/>
          <a:lstStyle/>
          <a:p>
            <a:pPr fontAlgn="auto">
              <a:spcBef>
                <a:spcPts val="0"/>
              </a:spcBef>
              <a:spcAft>
                <a:spcPts val="0"/>
              </a:spcAft>
              <a:defRPr/>
            </a:pPr>
            <a:r>
              <a:rPr lang="en-US" altLang="zh-CN" b="1" dirty="0">
                <a:solidFill>
                  <a:schemeClr val="bg1"/>
                </a:solidFill>
                <a:latin typeface="+mj-ea"/>
                <a:ea typeface="+mj-ea"/>
                <a:cs typeface="+mn-cs"/>
              </a:rPr>
              <a:t>3.2.3 </a:t>
            </a:r>
            <a:r>
              <a:rPr lang="zh-CN" altLang="en-US" b="1" dirty="0">
                <a:solidFill>
                  <a:schemeClr val="bg1"/>
                </a:solidFill>
                <a:latin typeface="+mj-ea"/>
                <a:ea typeface="+mj-ea"/>
                <a:cs typeface="+mn-cs"/>
              </a:rPr>
              <a:t>听力护具</a:t>
            </a:r>
            <a:r>
              <a:rPr lang="zh-CN" altLang="en-US" b="1" dirty="0" smtClean="0">
                <a:solidFill>
                  <a:schemeClr val="bg1"/>
                </a:solidFill>
                <a:latin typeface="+mj-ea"/>
                <a:ea typeface="+mj-ea"/>
                <a:cs typeface="+mn-cs"/>
              </a:rPr>
              <a:t>的选择与佩戴</a:t>
            </a:r>
            <a:endParaRPr lang="zh-CN" altLang="en-US" b="1" dirty="0">
              <a:solidFill>
                <a:schemeClr val="bg1"/>
              </a:solidFill>
              <a:latin typeface="+mj-ea"/>
              <a:ea typeface="+mj-ea"/>
              <a:cs typeface="+mn-cs"/>
            </a:endParaRPr>
          </a:p>
        </p:txBody>
      </p:sp>
      <p:pic>
        <p:nvPicPr>
          <p:cNvPr id="17" name="Picture 4"/>
          <p:cNvPicPr>
            <a:picLocks noChangeAspect="1" noChangeArrowheads="1"/>
          </p:cNvPicPr>
          <p:nvPr/>
        </p:nvPicPr>
        <p:blipFill>
          <a:blip r:embed="rId13" cstate="print"/>
          <a:srcRect/>
          <a:stretch>
            <a:fillRect/>
          </a:stretch>
        </p:blipFill>
        <p:spPr bwMode="auto">
          <a:xfrm>
            <a:off x="1892558" y="3408775"/>
            <a:ext cx="1292987" cy="1047449"/>
          </a:xfrm>
          <a:prstGeom prst="rect">
            <a:avLst/>
          </a:prstGeom>
          <a:noFill/>
          <a:ln w="9525">
            <a:noFill/>
            <a:miter lim="800000"/>
            <a:headEnd/>
            <a:tailEnd/>
          </a:ln>
        </p:spPr>
      </p:pic>
      <p:pic>
        <p:nvPicPr>
          <p:cNvPr id="18" name="Picture 8" descr="1005657"/>
          <p:cNvPicPr>
            <a:picLocks noChangeAspect="1" noChangeArrowheads="1"/>
          </p:cNvPicPr>
          <p:nvPr/>
        </p:nvPicPr>
        <p:blipFill>
          <a:blip r:embed="rId14" cstate="print"/>
          <a:srcRect/>
          <a:stretch>
            <a:fillRect/>
          </a:stretch>
        </p:blipFill>
        <p:spPr bwMode="auto">
          <a:xfrm>
            <a:off x="3668580" y="1049075"/>
            <a:ext cx="1806840" cy="1485807"/>
          </a:xfrm>
          <a:prstGeom prst="rect">
            <a:avLst/>
          </a:prstGeom>
          <a:noFill/>
          <a:ln w="9525">
            <a:noFill/>
            <a:miter lim="800000"/>
            <a:headEnd/>
            <a:tailEnd/>
          </a:ln>
        </p:spPr>
      </p:pic>
      <p:pic>
        <p:nvPicPr>
          <p:cNvPr id="8194" name="Picture 2" descr="http://p1.so.qhmsg.com/bdr/_240_/t01e1b95e0489b73dc6.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87415" y="3510271"/>
            <a:ext cx="1672623" cy="144920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048385" y="315595"/>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sp>
        <p:nvSpPr>
          <p:cNvPr id="4" name="文本框 3"/>
          <p:cNvSpPr txBox="1"/>
          <p:nvPr/>
        </p:nvSpPr>
        <p:spPr>
          <a:xfrm>
            <a:off x="3565882" y="544646"/>
            <a:ext cx="2905760" cy="460375"/>
          </a:xfrm>
          <a:prstGeom prst="rect">
            <a:avLst/>
          </a:prstGeom>
          <a:noFill/>
        </p:spPr>
        <p:txBody>
          <a:bodyPr wrap="square" rtlCol="0">
            <a:spAutoFit/>
          </a:bodyPr>
          <a:lstStyle/>
          <a:p>
            <a:r>
              <a:rPr lang="zh-CN" altLang="en-US" sz="2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听力护具的种类</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42985" y="657860"/>
            <a:ext cx="2405387" cy="490855"/>
            <a:chOff x="-4754" y="2025"/>
            <a:chExt cx="12931" cy="773"/>
          </a:xfrm>
        </p:grpSpPr>
        <p:sp>
          <p:nvSpPr>
            <p:cNvPr id="7" name="文本框 6"/>
            <p:cNvSpPr txBox="1"/>
            <p:nvPr/>
          </p:nvSpPr>
          <p:spPr>
            <a:xfrm>
              <a:off x="-4754" y="2025"/>
              <a:ext cx="12818" cy="662"/>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常见听力防护设备</a:t>
              </a:r>
              <a:endParaRPr lang="zh-CN" b="1" spc="200" dirty="0">
                <a:solidFill>
                  <a:schemeClr val="bg1"/>
                </a:solidFill>
                <a:uFillTx/>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86"/>
              <a:ext cx="12931" cy="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aphicFrame>
        <p:nvGraphicFramePr>
          <p:cNvPr id="11" name="表格 10"/>
          <p:cNvGraphicFramePr>
            <a:graphicFrameLocks noGrp="1"/>
          </p:cNvGraphicFramePr>
          <p:nvPr>
            <p:custDataLst>
              <p:tags r:id="rId1"/>
            </p:custDataLst>
          </p:nvPr>
        </p:nvGraphicFramePr>
        <p:xfrm>
          <a:off x="1152000" y="1304291"/>
          <a:ext cx="6840000" cy="3626740"/>
        </p:xfrm>
        <a:graphic>
          <a:graphicData uri="http://schemas.openxmlformats.org/drawingml/2006/table">
            <a:tbl>
              <a:tblPr firstRow="1" bandRow="1">
                <a:tableStyleId>{5C22544A-7EE6-4342-B048-85BDC9FD1C3A}</a:tableStyleId>
              </a:tblPr>
              <a:tblGrid>
                <a:gridCol w="540000">
                  <a:extLst>
                    <a:ext uri="{9D8B030D-6E8A-4147-A177-3AD203B41FA5}">
                      <a16:colId xmlns="" xmlns:a16="http://schemas.microsoft.com/office/drawing/2014/main" val="20000"/>
                    </a:ext>
                  </a:extLst>
                </a:gridCol>
                <a:gridCol w="2160000">
                  <a:extLst>
                    <a:ext uri="{9D8B030D-6E8A-4147-A177-3AD203B41FA5}">
                      <a16:colId xmlns="" xmlns:a16="http://schemas.microsoft.com/office/drawing/2014/main" val="20001"/>
                    </a:ext>
                  </a:extLst>
                </a:gridCol>
                <a:gridCol w="1980000">
                  <a:extLst>
                    <a:ext uri="{9D8B030D-6E8A-4147-A177-3AD203B41FA5}">
                      <a16:colId xmlns="" xmlns:a16="http://schemas.microsoft.com/office/drawing/2014/main" val="20002"/>
                    </a:ext>
                  </a:extLst>
                </a:gridCol>
                <a:gridCol w="2160000">
                  <a:extLst>
                    <a:ext uri="{9D8B030D-6E8A-4147-A177-3AD203B41FA5}">
                      <a16:colId xmlns="" xmlns:a16="http://schemas.microsoft.com/office/drawing/2014/main" val="20003"/>
                    </a:ext>
                  </a:extLst>
                </a:gridCol>
              </a:tblGrid>
              <a:tr h="252000">
                <a:tc>
                  <a:txBody>
                    <a:bodyPr/>
                    <a:lstStyle/>
                    <a:p>
                      <a:pPr marL="0" marR="0" lvl="0" indent="0" algn="l" defTabSz="914400" rtl="0" eaLnBrk="1" fontAlgn="base" latinLnBrk="0" hangingPunct="1">
                        <a:lnSpc>
                          <a:spcPts val="2200"/>
                        </a:lnSpc>
                        <a:spcBef>
                          <a:spcPct val="0"/>
                        </a:spcBef>
                        <a:spcAft>
                          <a:spcPct val="0"/>
                        </a:spcAft>
                        <a:buClr>
                          <a:srgbClr val="C6BE74"/>
                        </a:buClr>
                        <a:buSzPct val="80000"/>
                        <a:buFont typeface="Wingdings 2" panose="05020102010507070707" pitchFamily="18" charset="2"/>
                        <a:buNone/>
                      </a:pPr>
                      <a:endParaRPr kumimoji="0" lang="zh-CN" altLang="zh-CN" sz="1200" b="0" i="0" u="none" strike="noStrike" cap="none" normalizeH="0" baseline="0" dirty="0">
                        <a:ln>
                          <a:noFill/>
                        </a:ln>
                        <a:solidFill>
                          <a:schemeClr val="bg2"/>
                        </a:solidFill>
                        <a:effectLst/>
                        <a:latin typeface="楷体" panose="02010609060101010101" pitchFamily="18" charset="-122"/>
                        <a:ea typeface="楷体" panose="02010609060101010101" pitchFamily="18" charset="-122"/>
                        <a:cs typeface="Frutiger 45 Light"/>
                      </a:endParaRPr>
                    </a:p>
                  </a:txBody>
                  <a:tcPr marL="68580" marR="68580" marT="34290" marB="34290" anchor="ctr" horzOverflow="overflow">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80000"/>
                        <a:buFont typeface="Arial" panose="020B0604020202020204" pitchFamily="34" charset="0"/>
                        <a:buNone/>
                      </a:pPr>
                      <a:r>
                        <a:rPr kumimoji="0" lang="zh-CN" altLang="en-US" sz="1400" b="1" i="0" u="none" strike="noStrike" cap="none" spc="100"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耳  塞</a:t>
                      </a:r>
                    </a:p>
                  </a:txBody>
                  <a:tcPr marL="68580" marR="68580" marT="34290" marB="34290" anchor="ctr" horzOverflow="overflow">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80000"/>
                        <a:buFont typeface="Arial" panose="020B0604020202020204" pitchFamily="34" charset="0"/>
                        <a:buNone/>
                      </a:pPr>
                      <a:r>
                        <a:rPr kumimoji="0" lang="zh-CN" altLang="en-US" sz="1400" b="1" i="0" u="none" strike="noStrike" cap="none" spc="100"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耳  帽</a:t>
                      </a:r>
                    </a:p>
                  </a:txBody>
                  <a:tcPr marL="68580" marR="68580" marT="34290" marB="34290" anchor="ctr" horzOverflow="overflow">
                    <a:solidFill>
                      <a:srgbClr val="595959"/>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80000"/>
                        <a:buFont typeface="Arial" panose="020B0604020202020204" pitchFamily="34" charset="0"/>
                        <a:buNone/>
                      </a:pPr>
                      <a:r>
                        <a:rPr kumimoji="0" lang="zh-CN" altLang="en-US" sz="1400" b="1" i="0" u="none" strike="noStrike" cap="none" spc="100" normalizeH="0" baseline="0" dirty="0">
                          <a:ln>
                            <a:noFill/>
                          </a:ln>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耳  罩</a:t>
                      </a:r>
                    </a:p>
                  </a:txBody>
                  <a:tcPr marL="68580" marR="68580" marT="34290" marB="34290" anchor="ctr" horzOverflow="overflow">
                    <a:solidFill>
                      <a:srgbClr val="595959"/>
                    </a:solidFill>
                  </a:tcPr>
                </a:tc>
                <a:extLst>
                  <a:ext uri="{0D108BD9-81ED-4DB2-BD59-A6C34878D82A}">
                    <a16:rowId xmlns="" xmlns:a16="http://schemas.microsoft.com/office/drawing/2014/main" val="10000"/>
                  </a:ext>
                </a:extLst>
              </a:tr>
              <a:tr h="1008000">
                <a:tc>
                  <a:txBody>
                    <a:bodyPr/>
                    <a:lstStyle/>
                    <a:p>
                      <a:pPr marL="0" marR="0" lvl="0" indent="0" algn="l" defTabSz="914400" rtl="0" eaLnBrk="1" fontAlgn="base" latinLnBrk="0" hangingPunct="1">
                        <a:lnSpc>
                          <a:spcPts val="2200"/>
                        </a:lnSpc>
                        <a:spcBef>
                          <a:spcPct val="0"/>
                        </a:spcBef>
                        <a:spcAft>
                          <a:spcPct val="0"/>
                        </a:spcAft>
                        <a:buClr>
                          <a:srgbClr val="C6BE74"/>
                        </a:buClr>
                        <a:buSzPct val="80000"/>
                        <a:buFont typeface="Wingdings 2" panose="05020102010507070707" pitchFamily="18" charset="2"/>
                        <a:buNone/>
                      </a:pPr>
                      <a:endParaRPr kumimoji="0" lang="zh-CN" altLang="zh-CN" sz="1200" b="0" i="0" u="none" strike="noStrike" cap="none" normalizeH="0" baseline="0" dirty="0">
                        <a:ln>
                          <a:noFill/>
                        </a:ln>
                        <a:solidFill>
                          <a:schemeClr val="bg2"/>
                        </a:solidFill>
                        <a:effectLst/>
                        <a:latin typeface="楷体" panose="02010609060101010101" pitchFamily="18" charset="-122"/>
                        <a:ea typeface="楷体" panose="02010609060101010101" pitchFamily="18" charset="-122"/>
                        <a:cs typeface="Frutiger 45 Light"/>
                      </a:endParaRPr>
                    </a:p>
                  </a:txBody>
                  <a:tcPr marL="68580" marR="68580" marT="34290" marB="34290" anchor="ctr" horzOverflow="overflow">
                    <a:solidFill>
                      <a:srgbClr val="595959"/>
                    </a:solidFill>
                  </a:tcPr>
                </a:tc>
                <a:tc>
                  <a:txBody>
                    <a:bodyPr/>
                    <a:lstStyle/>
                    <a:p>
                      <a:pPr marL="0" marR="0" lvl="0" indent="0" algn="l" defTabSz="914400" rtl="0" eaLnBrk="1" fontAlgn="base" latinLnBrk="0" hangingPunct="1">
                        <a:lnSpc>
                          <a:spcPts val="2200"/>
                        </a:lnSpc>
                        <a:spcBef>
                          <a:spcPct val="0"/>
                        </a:spcBef>
                        <a:spcAft>
                          <a:spcPct val="0"/>
                        </a:spcAft>
                        <a:buClr>
                          <a:srgbClr val="C6BE74"/>
                        </a:buClr>
                        <a:buSzPct val="80000"/>
                        <a:buFont typeface="Wingdings 2" panose="05020102010507070707" pitchFamily="18" charset="2"/>
                        <a:buNone/>
                      </a:pPr>
                      <a:endParaRPr kumimoji="0" lang="zh-CN" altLang="zh-CN" sz="1200" b="0" i="0" u="none" strike="noStrike" cap="none" normalizeH="0" baseline="0" dirty="0">
                        <a:ln>
                          <a:noFill/>
                        </a:ln>
                        <a:solidFill>
                          <a:schemeClr val="bg2"/>
                        </a:solidFill>
                        <a:effectLst/>
                        <a:latin typeface="楷体" panose="02010609060101010101" pitchFamily="18" charset="-122"/>
                        <a:ea typeface="楷体" panose="02010609060101010101" pitchFamily="18" charset="-122"/>
                        <a:cs typeface="Frutiger 45 Light"/>
                      </a:endParaRPr>
                    </a:p>
                  </a:txBody>
                  <a:tcPr marL="68580" marR="68580" marT="34290" marB="34290" anchor="ctr" horzOverflow="overflow">
                    <a:solidFill>
                      <a:srgbClr val="595959"/>
                    </a:solidFill>
                  </a:tcPr>
                </a:tc>
                <a:tc>
                  <a:txBody>
                    <a:bodyPr/>
                    <a:lstStyle/>
                    <a:p>
                      <a:pPr marL="0" marR="0" lvl="0" indent="0" algn="l" defTabSz="914400" rtl="0" eaLnBrk="1" fontAlgn="base" latinLnBrk="0" hangingPunct="1">
                        <a:lnSpc>
                          <a:spcPts val="2200"/>
                        </a:lnSpc>
                        <a:spcBef>
                          <a:spcPct val="0"/>
                        </a:spcBef>
                        <a:spcAft>
                          <a:spcPct val="0"/>
                        </a:spcAft>
                        <a:buClr>
                          <a:srgbClr val="C6BE74"/>
                        </a:buClr>
                        <a:buSzPct val="80000"/>
                        <a:buFont typeface="Wingdings 2" panose="05020102010507070707" pitchFamily="18" charset="2"/>
                        <a:buNone/>
                      </a:pPr>
                      <a:endParaRPr kumimoji="0" lang="zh-CN" altLang="zh-CN" sz="1200" b="0" i="0" u="none" strike="noStrike" cap="none" normalizeH="0" baseline="0" dirty="0">
                        <a:ln>
                          <a:noFill/>
                        </a:ln>
                        <a:solidFill>
                          <a:schemeClr val="bg2"/>
                        </a:solidFill>
                        <a:effectLst/>
                        <a:latin typeface="楷体" panose="02010609060101010101" pitchFamily="18" charset="-122"/>
                        <a:ea typeface="楷体" panose="02010609060101010101" pitchFamily="18" charset="-122"/>
                        <a:cs typeface="Frutiger 45 Light"/>
                      </a:endParaRPr>
                    </a:p>
                  </a:txBody>
                  <a:tcPr marL="68580" marR="68580" marT="34290" marB="34290" anchor="ctr" horzOverflow="overflow">
                    <a:solidFill>
                      <a:srgbClr val="595959"/>
                    </a:solidFill>
                  </a:tcPr>
                </a:tc>
                <a:tc>
                  <a:txBody>
                    <a:bodyPr/>
                    <a:lstStyle/>
                    <a:p>
                      <a:pPr marL="0" marR="0" lvl="0" indent="0" algn="l" defTabSz="914400" rtl="0" eaLnBrk="1" fontAlgn="base" latinLnBrk="0" hangingPunct="1">
                        <a:lnSpc>
                          <a:spcPts val="2200"/>
                        </a:lnSpc>
                        <a:spcBef>
                          <a:spcPct val="0"/>
                        </a:spcBef>
                        <a:spcAft>
                          <a:spcPct val="0"/>
                        </a:spcAft>
                        <a:buClr>
                          <a:srgbClr val="C6BE74"/>
                        </a:buClr>
                        <a:buSzPct val="80000"/>
                        <a:buFont typeface="Wingdings 2" panose="05020102010507070707" pitchFamily="18" charset="2"/>
                        <a:buNone/>
                      </a:pPr>
                      <a:endParaRPr kumimoji="0" lang="zh-CN" altLang="zh-CN" sz="1200" b="0" i="0" u="none" strike="noStrike" cap="none" normalizeH="0" baseline="0" dirty="0">
                        <a:ln>
                          <a:noFill/>
                        </a:ln>
                        <a:solidFill>
                          <a:schemeClr val="bg2"/>
                        </a:solidFill>
                        <a:effectLst/>
                        <a:latin typeface="楷体" panose="02010609060101010101" pitchFamily="18" charset="-122"/>
                        <a:ea typeface="楷体" panose="02010609060101010101" pitchFamily="18" charset="-122"/>
                        <a:cs typeface="Frutiger 45 Light"/>
                      </a:endParaRPr>
                    </a:p>
                  </a:txBody>
                  <a:tcPr marL="68580" marR="68580" marT="34290" marB="34290" anchor="ctr" horzOverflow="overflow">
                    <a:solidFill>
                      <a:srgbClr val="595959"/>
                    </a:solidFill>
                  </a:tcPr>
                </a:tc>
                <a:extLst>
                  <a:ext uri="{0D108BD9-81ED-4DB2-BD59-A6C34878D82A}">
                    <a16:rowId xmlns="" xmlns:a16="http://schemas.microsoft.com/office/drawing/2014/main" val="10001"/>
                  </a:ext>
                </a:extLst>
              </a:tr>
              <a:tr h="252000">
                <a:tc>
                  <a:txBody>
                    <a:bodyPr/>
                    <a:lstStyle/>
                    <a:p>
                      <a:pPr marL="0" marR="0" lvl="0" indent="0" algn="just" defTabSz="914400" rtl="0" eaLnBrk="1" fontAlgn="base" latinLnBrk="0" hangingPunct="1">
                        <a:lnSpc>
                          <a:spcPct val="100000"/>
                        </a:lnSpc>
                        <a:spcBef>
                          <a:spcPct val="0"/>
                        </a:spcBef>
                        <a:spcAft>
                          <a:spcPct val="0"/>
                        </a:spcAft>
                        <a:buClr>
                          <a:schemeClr val="bg1"/>
                        </a:buClr>
                        <a:buSzPct val="80000"/>
                        <a:buFont typeface="Arial" panose="020B0604020202020204" pitchFamily="34" charset="0"/>
                        <a:buNone/>
                      </a:pP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优点</a:t>
                      </a:r>
                    </a:p>
                  </a:txBody>
                  <a:tcPr marL="68580" marR="68580" marT="34290" marB="34290" anchor="ctr" horzOverflow="overflow">
                    <a:solidFill>
                      <a:srgbClr val="FFC000">
                        <a:alpha val="80000"/>
                      </a:srgbClr>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80000"/>
                        <a:buFont typeface="Arial" panose="020B0604020202020204" pitchFamily="34" charset="0"/>
                        <a:buNone/>
                      </a:pPr>
                      <a:r>
                        <a:rPr kumimoji="0" lang="en-US" altLang="zh-CN"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NRR</a:t>
                      </a: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29</a:t>
                      </a: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分贝</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小而轻便方便使用</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适合热和潮湿环境</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适合密闭空间</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子弹型轮廓效果出众 </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成本低 </a:t>
                      </a:r>
                    </a:p>
                  </a:txBody>
                  <a:tcPr marL="68580" marR="68580" marT="34290" marB="34290" anchor="ctr" horzOverflow="overflow">
                    <a:solidFill>
                      <a:srgbClr val="FFC000">
                        <a:alpha val="80000"/>
                      </a:srgbClr>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80000"/>
                        <a:buFont typeface="Arial" panose="020B0604020202020204" pitchFamily="34" charset="0"/>
                        <a:buNone/>
                      </a:pPr>
                      <a:r>
                        <a:rPr kumimoji="0" lang="en-US" altLang="zh-CN"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NRR</a:t>
                      </a: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23</a:t>
                      </a: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分贝</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易于发现</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易于贴合  </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适合间断使用 </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适合不同头型佩戴 </a:t>
                      </a:r>
                    </a:p>
                  </a:txBody>
                  <a:tcPr marL="68580" marR="68580" marT="34290" marB="34290" anchor="ctr" horzOverflow="overflow">
                    <a:solidFill>
                      <a:srgbClr val="FFC000">
                        <a:alpha val="80000"/>
                      </a:srgbClr>
                    </a:solid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80000"/>
                        <a:buFont typeface="Arial" panose="020B0604020202020204" pitchFamily="34" charset="0"/>
                        <a:buNone/>
                      </a:pPr>
                      <a:r>
                        <a:rPr kumimoji="0" lang="en-US" altLang="zh-CN"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NRR</a:t>
                      </a: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23-27</a:t>
                      </a: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分贝</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最易于贴合佩戴舒适</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易于发现 </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有小的耳疾时佩戴</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较理想的隔音效果</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经久耐用。</a:t>
                      </a: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8580" marR="68580" marT="34290" marB="34290" anchor="ctr" horzOverflow="overflow">
                    <a:solidFill>
                      <a:srgbClr val="FFC000">
                        <a:alpha val="80000"/>
                      </a:srgbClr>
                    </a:solidFill>
                  </a:tcPr>
                </a:tc>
                <a:extLst>
                  <a:ext uri="{0D108BD9-81ED-4DB2-BD59-A6C34878D82A}">
                    <a16:rowId xmlns="" xmlns:a16="http://schemas.microsoft.com/office/drawing/2014/main" val="10002"/>
                  </a:ext>
                </a:extLst>
              </a:tr>
              <a:tr h="252000">
                <a:tc>
                  <a:txBody>
                    <a:bodyPr/>
                    <a:lstStyle/>
                    <a:p>
                      <a:pPr marL="0" marR="0" lvl="0" indent="0" algn="just" defTabSz="914400" rtl="0" eaLnBrk="1" fontAlgn="base" latinLnBrk="0" hangingPunct="1">
                        <a:lnSpc>
                          <a:spcPct val="100000"/>
                        </a:lnSpc>
                        <a:spcBef>
                          <a:spcPct val="0"/>
                        </a:spcBef>
                        <a:spcAft>
                          <a:spcPct val="0"/>
                        </a:spcAft>
                        <a:buClr>
                          <a:schemeClr val="bg1"/>
                        </a:buClr>
                        <a:buSzPct val="80000"/>
                        <a:buFont typeface="Arial" panose="020B0604020202020204" pitchFamily="34" charset="0"/>
                        <a:buNone/>
                      </a:pPr>
                      <a:r>
                        <a:rPr kumimoji="0" lang="zh-CN" altLang="en-US" sz="1400" b="0" i="0" u="none" strike="noStrike"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缺点</a:t>
                      </a:r>
                    </a:p>
                  </a:txBody>
                  <a:tcPr marL="68580" marR="68580" marT="34290" marB="34290" anchor="ctr" horzOverflow="overflow">
                    <a:solidFill>
                      <a:srgbClr val="FFC000">
                        <a:alpha val="50000"/>
                      </a:srgbClr>
                    </a:solidFill>
                  </a:tcPr>
                </a:tc>
                <a:tc>
                  <a:txBody>
                    <a:bodyPr/>
                    <a:lstStyle/>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需要好的贴合 </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要求好的卫生习惯</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能引起耳道刺激 </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难于发现和监视使用</a:t>
                      </a:r>
                    </a:p>
                  </a:txBody>
                  <a:tcPr marL="68580" marR="68580" marT="34290" marB="34290" anchor="ctr" horzOverflow="overflow">
                    <a:solidFill>
                      <a:srgbClr val="FFC000">
                        <a:alpha val="50000"/>
                      </a:srgbClr>
                    </a:solidFill>
                  </a:tcPr>
                </a:tc>
                <a:tc>
                  <a:txBody>
                    <a:bodyPr/>
                    <a:lstStyle/>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需要时间贴合 </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不便携带</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防护功能较差</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难于保持清洁</a:t>
                      </a:r>
                    </a:p>
                  </a:txBody>
                  <a:tcPr marL="68580" marR="68580" marT="34290" marB="34290" anchor="ctr" horzOverflow="overflow">
                    <a:solidFill>
                      <a:srgbClr val="FFC000">
                        <a:alpha val="50000"/>
                      </a:srgbClr>
                    </a:solidFill>
                  </a:tcPr>
                </a:tc>
                <a:tc>
                  <a:txBody>
                    <a:bodyPr/>
                    <a:lstStyle/>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不便携带且较重</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可能妨碍其他</a:t>
                      </a:r>
                      <a:r>
                        <a:rPr kumimoji="0" lang="en-US" altLang="zh-CN"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PPE</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太热</a:t>
                      </a:r>
                    </a:p>
                    <a:p>
                      <a:pPr marL="285750" marR="0" lvl="0" indent="-285750" algn="just" defTabSz="914400" rtl="0" eaLnBrk="1" fontAlgn="base" latinLnBrk="0" hangingPunct="1">
                        <a:lnSpc>
                          <a:spcPct val="100000"/>
                        </a:lnSpc>
                        <a:spcBef>
                          <a:spcPct val="0"/>
                        </a:spcBef>
                        <a:spcAft>
                          <a:spcPct val="0"/>
                        </a:spcAft>
                        <a:buClr>
                          <a:schemeClr val="tx1">
                            <a:lumMod val="75000"/>
                            <a:lumOff val="25000"/>
                          </a:schemeClr>
                        </a:buClr>
                        <a:buSzPct val="50000"/>
                        <a:buFont typeface="Wingdings" panose="05000000000000000000" pitchFamily="2" charset="2"/>
                        <a:buChar char="l"/>
                      </a:pPr>
                      <a:r>
                        <a:rPr kumimoji="0" lang="zh-CN" altLang="en-US" sz="1400" b="0" i="0" u="none" strike="noStrike" kern="1200" cap="none" spc="100" normalizeH="0" baseline="0" dirty="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Arial" panose="020B0604020202020204" pitchFamily="34" charset="0"/>
                        </a:rPr>
                        <a:t>价格最高</a:t>
                      </a:r>
                    </a:p>
                  </a:txBody>
                  <a:tcPr marL="68580" marR="68580" marT="34290" marB="34290" anchor="ctr" horzOverflow="overflow">
                    <a:solidFill>
                      <a:srgbClr val="FFC000">
                        <a:alpha val="50000"/>
                      </a:srgbClr>
                    </a:solidFill>
                  </a:tcPr>
                </a:tc>
                <a:extLst>
                  <a:ext uri="{0D108BD9-81ED-4DB2-BD59-A6C34878D82A}">
                    <a16:rowId xmlns="" xmlns:a16="http://schemas.microsoft.com/office/drawing/2014/main" val="10003"/>
                  </a:ext>
                </a:extLst>
              </a:tr>
            </a:tbl>
          </a:graphicData>
        </a:graphic>
      </p:graphicFrame>
      <p:pic>
        <p:nvPicPr>
          <p:cNvPr id="12" name="Picture 32"/>
          <p:cNvPicPr>
            <a:picLocks noChangeArrowheads="1"/>
          </p:cNvPicPr>
          <p:nvPr/>
        </p:nvPicPr>
        <p:blipFill>
          <a:blip r:embed="rId4"/>
          <a:srcRect/>
          <a:stretch>
            <a:fillRect/>
          </a:stretch>
        </p:blipFill>
        <p:spPr bwMode="auto">
          <a:xfrm>
            <a:off x="2219785" y="1670149"/>
            <a:ext cx="1053840" cy="920948"/>
          </a:xfrm>
          <a:prstGeom prst="rect">
            <a:avLst/>
          </a:prstGeom>
          <a:noFill/>
          <a:ln w="9525">
            <a:noFill/>
            <a:miter lim="800000"/>
            <a:headEnd/>
            <a:tailEnd/>
          </a:ln>
          <a:effectLst/>
        </p:spPr>
      </p:pic>
      <p:pic>
        <p:nvPicPr>
          <p:cNvPr id="15" name="Picture 33"/>
          <p:cNvPicPr>
            <a:picLocks noChangeArrowheads="1"/>
          </p:cNvPicPr>
          <p:nvPr/>
        </p:nvPicPr>
        <p:blipFill>
          <a:blip r:embed="rId5"/>
          <a:srcRect/>
          <a:stretch>
            <a:fillRect/>
          </a:stretch>
        </p:blipFill>
        <p:spPr bwMode="auto">
          <a:xfrm>
            <a:off x="4341409" y="1662430"/>
            <a:ext cx="978694" cy="925344"/>
          </a:xfrm>
          <a:prstGeom prst="rect">
            <a:avLst/>
          </a:prstGeom>
          <a:noFill/>
          <a:ln w="9525">
            <a:noFill/>
            <a:miter lim="800000"/>
            <a:headEnd/>
            <a:tailEnd/>
          </a:ln>
          <a:effectLst/>
        </p:spPr>
      </p:pic>
      <p:pic>
        <p:nvPicPr>
          <p:cNvPr id="17" name="Picture 34"/>
          <p:cNvPicPr>
            <a:picLocks noChangeArrowheads="1"/>
          </p:cNvPicPr>
          <p:nvPr/>
        </p:nvPicPr>
        <p:blipFill>
          <a:blip r:embed="rId6"/>
          <a:srcRect/>
          <a:stretch>
            <a:fillRect/>
          </a:stretch>
        </p:blipFill>
        <p:spPr bwMode="auto">
          <a:xfrm>
            <a:off x="6490028" y="1666875"/>
            <a:ext cx="895393" cy="920948"/>
          </a:xfrm>
          <a:prstGeom prst="rect">
            <a:avLst/>
          </a:prstGeom>
          <a:noFill/>
          <a:ln w="9525">
            <a:noFill/>
            <a:miter lim="800000"/>
            <a:headEnd/>
            <a:tailEnd/>
          </a:ln>
          <a:effectLst/>
        </p:spPr>
      </p:pic>
      <p:sp>
        <p:nvSpPr>
          <p:cNvPr id="3" name="文本框 2"/>
          <p:cNvSpPr txBox="1"/>
          <p:nvPr/>
        </p:nvSpPr>
        <p:spPr>
          <a:xfrm>
            <a:off x="1048385" y="315595"/>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58295" y="860425"/>
            <a:ext cx="4284000" cy="491490"/>
            <a:chOff x="-4754" y="2024"/>
            <a:chExt cx="9483" cy="774"/>
          </a:xfrm>
        </p:grpSpPr>
        <p:sp>
          <p:nvSpPr>
            <p:cNvPr id="7" name="文本框 6"/>
            <p:cNvSpPr txBox="1"/>
            <p:nvPr/>
          </p:nvSpPr>
          <p:spPr>
            <a:xfrm>
              <a:off x="-4754" y="2024"/>
              <a:ext cx="9483"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smtClean="0">
                  <a:solidFill>
                    <a:schemeClr val="bg1"/>
                  </a:solidFill>
                  <a:latin typeface="微软雅黑" panose="020B0503020204020204" pitchFamily="34" charset="-122"/>
                  <a:ea typeface="微软雅黑" panose="020B0503020204020204" pitchFamily="34" charset="-122"/>
                  <a:sym typeface="+mn-ea"/>
                </a:rPr>
                <a:t>耳塞正确</a:t>
              </a:r>
              <a:r>
                <a:rPr lang="zh-CN" altLang="en-US" b="1" spc="200" dirty="0">
                  <a:solidFill>
                    <a:schemeClr val="bg1"/>
                  </a:solidFill>
                  <a:latin typeface="微软雅黑" panose="020B0503020204020204" pitchFamily="34" charset="-122"/>
                  <a:ea typeface="微软雅黑" panose="020B0503020204020204" pitchFamily="34" charset="-122"/>
                  <a:sym typeface="+mn-ea"/>
                </a:rPr>
                <a:t>佩戴方法及注意事项</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9483"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048385" y="315595"/>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16" y="2178081"/>
            <a:ext cx="1946109" cy="1942162"/>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323" y="2085286"/>
            <a:ext cx="2046290" cy="2042139"/>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870" y="1978690"/>
            <a:ext cx="2153102" cy="2148735"/>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9229" y="2038271"/>
            <a:ext cx="2086204" cy="2081972"/>
          </a:xfrm>
          <a:prstGeom prst="rect">
            <a:avLst/>
          </a:prstGeom>
        </p:spPr>
      </p:pic>
      <p:sp>
        <p:nvSpPr>
          <p:cNvPr id="24" name="文本框 23"/>
          <p:cNvSpPr txBox="1"/>
          <p:nvPr/>
        </p:nvSpPr>
        <p:spPr>
          <a:xfrm>
            <a:off x="7209753" y="4806598"/>
            <a:ext cx="1085156" cy="246221"/>
          </a:xfrm>
          <a:prstGeom prst="rect">
            <a:avLst/>
          </a:prstGeom>
          <a:noFill/>
        </p:spPr>
        <p:txBody>
          <a:bodyPr wrap="square" rtlCol="0">
            <a:spAutoFit/>
          </a:bodyPr>
          <a:lstStyle/>
          <a:p>
            <a:r>
              <a:rPr lang="zh-CN" altLang="en-US" sz="1000" dirty="0" smtClean="0"/>
              <a:t>图片来源于网络</a:t>
            </a:r>
            <a:endParaRPr lang="zh-CN"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610340" y="721995"/>
            <a:ext cx="4284000" cy="491490"/>
            <a:chOff x="-4754" y="2024"/>
            <a:chExt cx="9483" cy="774"/>
          </a:xfrm>
        </p:grpSpPr>
        <p:sp>
          <p:nvSpPr>
            <p:cNvPr id="7" name="文本框 6"/>
            <p:cNvSpPr txBox="1"/>
            <p:nvPr/>
          </p:nvSpPr>
          <p:spPr>
            <a:xfrm>
              <a:off x="-4754" y="2024"/>
              <a:ext cx="9483"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smtClean="0">
                  <a:solidFill>
                    <a:schemeClr val="bg1"/>
                  </a:solidFill>
                  <a:latin typeface="微软雅黑" panose="020B0503020204020204" pitchFamily="34" charset="-122"/>
                  <a:ea typeface="微软雅黑" panose="020B0503020204020204" pitchFamily="34" charset="-122"/>
                  <a:sym typeface="+mn-ea"/>
                </a:rPr>
                <a:t>耳</a:t>
              </a:r>
              <a:r>
                <a:rPr lang="zh-CN" altLang="en-US" b="1" spc="200" dirty="0">
                  <a:solidFill>
                    <a:schemeClr val="bg1"/>
                  </a:solidFill>
                  <a:latin typeface="微软雅黑" panose="020B0503020204020204" pitchFamily="34" charset="-122"/>
                  <a:ea typeface="微软雅黑" panose="020B0503020204020204" pitchFamily="34" charset="-122"/>
                  <a:sym typeface="+mn-ea"/>
                </a:rPr>
                <a:t>罩正确佩戴方法及注意事项</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9483"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204686" y="1641518"/>
            <a:ext cx="6998608" cy="1465821"/>
            <a:chOff x="1073505" y="1728407"/>
            <a:chExt cx="5976829" cy="1017794"/>
          </a:xfrm>
        </p:grpSpPr>
        <p:pic>
          <p:nvPicPr>
            <p:cNvPr id="9" name="图片 8"/>
            <p:cNvPicPr>
              <a:picLocks noChangeAspect="1"/>
            </p:cNvPicPr>
            <p:nvPr/>
          </p:nvPicPr>
          <p:blipFill>
            <a:blip r:embed="rId5"/>
            <a:stretch>
              <a:fillRect/>
            </a:stretch>
          </p:blipFill>
          <p:spPr>
            <a:xfrm>
              <a:off x="1073505" y="1734177"/>
              <a:ext cx="1042506" cy="1012024"/>
            </a:xfrm>
            <a:prstGeom prst="rect">
              <a:avLst/>
            </a:prstGeom>
            <a:ln w="63500">
              <a:solidFill>
                <a:srgbClr val="FFC000"/>
              </a:solidFill>
              <a:miter lim="800000"/>
              <a:headEnd/>
              <a:tailEnd/>
            </a:ln>
          </p:spPr>
        </p:pic>
        <p:sp>
          <p:nvSpPr>
            <p:cNvPr id="24" name="矩形 23"/>
            <p:cNvSpPr/>
            <p:nvPr/>
          </p:nvSpPr>
          <p:spPr>
            <a:xfrm>
              <a:off x="2273937" y="2091284"/>
              <a:ext cx="1729172" cy="337185"/>
            </a:xfrm>
            <a:prstGeom prst="rect">
              <a:avLst/>
            </a:prstGeom>
          </p:spPr>
          <p:txBody>
            <a:bodyPr wrap="square">
              <a:spAutoFit/>
            </a:bodyPr>
            <a:lstStyle/>
            <a:p>
              <a:pPr algn="just"/>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将头带戴在头上</a:t>
              </a:r>
            </a:p>
          </p:txBody>
        </p:sp>
        <p:sp>
          <p:nvSpPr>
            <p:cNvPr id="33" name="矩形 32"/>
            <p:cNvSpPr/>
            <p:nvPr/>
          </p:nvSpPr>
          <p:spPr>
            <a:xfrm>
              <a:off x="5321162" y="2052890"/>
              <a:ext cx="1729172" cy="583565"/>
            </a:xfrm>
            <a:prstGeom prst="rect">
              <a:avLst/>
            </a:prstGeom>
          </p:spPr>
          <p:txBody>
            <a:bodyPr wrap="square">
              <a:spAutoFit/>
            </a:bodyPr>
            <a:lstStyle/>
            <a:p>
              <a:pPr algn="just"/>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耳罩要完全罩着耳朵及紧贴头部</a:t>
              </a:r>
            </a:p>
          </p:txBody>
        </p:sp>
        <p:pic>
          <p:nvPicPr>
            <p:cNvPr id="10" name="图片 9"/>
            <p:cNvPicPr>
              <a:picLocks noChangeAspect="1"/>
            </p:cNvPicPr>
            <p:nvPr/>
          </p:nvPicPr>
          <p:blipFill>
            <a:blip r:embed="rId6"/>
            <a:stretch>
              <a:fillRect/>
            </a:stretch>
          </p:blipFill>
          <p:spPr>
            <a:xfrm>
              <a:off x="4044986" y="1728407"/>
              <a:ext cx="1076373" cy="1012024"/>
            </a:xfrm>
            <a:prstGeom prst="rect">
              <a:avLst/>
            </a:prstGeom>
            <a:ln w="63500">
              <a:solidFill>
                <a:srgbClr val="FFC000"/>
              </a:solidFill>
              <a:miter lim="800000"/>
              <a:headEnd/>
              <a:tailEnd/>
            </a:ln>
          </p:spPr>
        </p:pic>
      </p:grpSp>
      <p:sp>
        <p:nvSpPr>
          <p:cNvPr id="2" name="文本框 1"/>
          <p:cNvSpPr txBox="1"/>
          <p:nvPr/>
        </p:nvSpPr>
        <p:spPr>
          <a:xfrm>
            <a:off x="996315" y="323215"/>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sp>
        <p:nvSpPr>
          <p:cNvPr id="15" name="MH_SubTitle_1"/>
          <p:cNvSpPr txBox="1">
            <a:spLocks noChangeArrowheads="1"/>
          </p:cNvSpPr>
          <p:nvPr>
            <p:custDataLst>
              <p:tags r:id="rId1"/>
            </p:custDataLst>
          </p:nvPr>
        </p:nvSpPr>
        <p:spPr bwMode="auto">
          <a:xfrm>
            <a:off x="760375" y="4003613"/>
            <a:ext cx="3065302" cy="323255"/>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buClr>
                <a:srgbClr val="595959"/>
              </a:buClr>
              <a:buSzPct val="75000"/>
              <a:buFont typeface="Wingdings" panose="05000000000000000000" pitchFamily="2" charset="2"/>
              <a:buChar char="l"/>
            </a:pPr>
            <a:r>
              <a:rPr lang="zh-CN" altLang="en-US" sz="1600" spc="100" dirty="0">
                <a:solidFill>
                  <a:schemeClr val="tx1"/>
                </a:solidFill>
                <a:latin typeface="微软雅黑" panose="020B0503020204020204" pitchFamily="34" charset="-122"/>
                <a:ea typeface="微软雅黑" panose="020B0503020204020204" pitchFamily="34" charset="-122"/>
              </a:rPr>
              <a:t>护耳器降噪值</a:t>
            </a:r>
            <a:r>
              <a:rPr lang="zh-CN" altLang="en-US" sz="1600" spc="100" dirty="0" smtClean="0">
                <a:solidFill>
                  <a:schemeClr val="tx1"/>
                </a:solidFill>
                <a:latin typeface="微软雅黑" panose="020B0503020204020204" pitchFamily="34" charset="-122"/>
                <a:ea typeface="微软雅黑" panose="020B0503020204020204" pitchFamily="34" charset="-122"/>
              </a:rPr>
              <a:t>越大越好</a:t>
            </a:r>
            <a:r>
              <a:rPr lang="zh-CN" altLang="en-US" sz="1600" spc="100" dirty="0">
                <a:solidFill>
                  <a:schemeClr val="tx1"/>
                </a:solidFill>
                <a:latin typeface="微软雅黑" panose="020B0503020204020204" pitchFamily="34" charset="-122"/>
                <a:ea typeface="微软雅黑" panose="020B0503020204020204" pitchFamily="34" charset="-122"/>
              </a:rPr>
              <a:t>。</a:t>
            </a:r>
            <a:endParaRPr lang="en-US" altLang="zh-CN" sz="1600" spc="100" dirty="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66507" y="3351901"/>
            <a:ext cx="2535382" cy="400110"/>
          </a:xfrm>
          <a:prstGeom prst="rect">
            <a:avLst/>
          </a:prstGeom>
          <a:noFill/>
        </p:spPr>
        <p:txBody>
          <a:bodyPr wrap="square" rtlCol="0">
            <a:spAutoFit/>
          </a:bodyPr>
          <a:lstStyle/>
          <a:p>
            <a:pPr algn="just"/>
            <a:r>
              <a:rPr lang="zh-CN" altLang="en-US" sz="2000" b="1" spc="1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护耳器使用</a:t>
            </a:r>
            <a:r>
              <a:rPr lang="zh-CN" altLang="en-US" sz="2000" b="1" spc="100"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误区：</a:t>
            </a:r>
            <a:endParaRPr lang="zh-CN" altLang="en-US" sz="2000" b="1" spc="1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sp>
        <p:nvSpPr>
          <p:cNvPr id="17" name="MH_SubTitle_1"/>
          <p:cNvSpPr txBox="1">
            <a:spLocks noChangeArrowheads="1"/>
          </p:cNvSpPr>
          <p:nvPr>
            <p:custDataLst>
              <p:tags r:id="rId2"/>
            </p:custDataLst>
          </p:nvPr>
        </p:nvSpPr>
        <p:spPr bwMode="auto">
          <a:xfrm>
            <a:off x="760374" y="4503345"/>
            <a:ext cx="4532391" cy="323255"/>
          </a:xfrm>
          <a:prstGeom prst="rect">
            <a:avLst/>
          </a:prstGeom>
          <a:noFill/>
          <a:ln>
            <a:noFill/>
          </a:ln>
          <a:extLst/>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buClr>
                <a:srgbClr val="595959"/>
              </a:buClr>
              <a:buSzPct val="75000"/>
              <a:buFont typeface="Wingdings" panose="05000000000000000000" pitchFamily="2" charset="2"/>
              <a:buChar char="l"/>
            </a:pPr>
            <a:r>
              <a:rPr lang="zh-CN" altLang="en-US" sz="1600" spc="100" dirty="0" smtClean="0">
                <a:solidFill>
                  <a:schemeClr val="tx1"/>
                </a:solidFill>
                <a:latin typeface="微软雅黑" panose="020B0503020204020204" pitchFamily="34" charset="-122"/>
                <a:ea typeface="微软雅黑" panose="020B0503020204020204" pitchFamily="34" charset="-122"/>
              </a:rPr>
              <a:t>护耳器戴一会就可以，不用长时间佩戴。</a:t>
            </a:r>
            <a:endParaRPr lang="en-US" altLang="zh-CN" sz="1600" spc="1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036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6315" y="323215"/>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sp>
        <p:nvSpPr>
          <p:cNvPr id="16" name="矩形 15"/>
          <p:cNvSpPr/>
          <p:nvPr/>
        </p:nvSpPr>
        <p:spPr>
          <a:xfrm>
            <a:off x="1" y="1112231"/>
            <a:ext cx="9143999" cy="461665"/>
          </a:xfrm>
          <a:prstGeom prst="rect">
            <a:avLst/>
          </a:prstGeom>
        </p:spPr>
        <p:txBody>
          <a:bodyPr wrap="square">
            <a:spAutoFit/>
          </a:bodyPr>
          <a:lstStyle/>
          <a:p>
            <a:pPr algn="ctr"/>
            <a:r>
              <a:rPr lang="zh-CN" altLang="en-US" sz="2400" b="1" spc="100"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耳机</a:t>
            </a:r>
            <a:r>
              <a:rPr lang="en-US" altLang="zh-CN" sz="2400" b="1" spc="100"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60/60</a:t>
            </a:r>
            <a:r>
              <a:rPr lang="zh-CN" altLang="en-US" sz="2400" b="1" spc="100"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原则</a:t>
            </a:r>
            <a:endParaRPr lang="zh-CN" altLang="en-US" sz="2400" b="1" spc="1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2257" y="2425799"/>
            <a:ext cx="3513493" cy="1298476"/>
            <a:chOff x="563207" y="2244824"/>
            <a:chExt cx="3513493" cy="1298476"/>
          </a:xfrm>
        </p:grpSpPr>
        <p:sp>
          <p:nvSpPr>
            <p:cNvPr id="18" name="圆角矩形 17"/>
            <p:cNvSpPr/>
            <p:nvPr/>
          </p:nvSpPr>
          <p:spPr>
            <a:xfrm>
              <a:off x="563207" y="2244824"/>
              <a:ext cx="3513493" cy="129847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6" tIns="50937" rIns="101876" bIns="50937" anchor="ctr"/>
            <a:lstStyle/>
            <a:p>
              <a:pPr algn="ctr"/>
              <a:endParaRPr lang="zh-CN" altLang="en-US">
                <a:solidFill>
                  <a:prstClr val="white"/>
                </a:solidFill>
              </a:endParaRPr>
            </a:p>
          </p:txBody>
        </p:sp>
        <p:grpSp>
          <p:nvGrpSpPr>
            <p:cNvPr id="19" name="组合 18"/>
            <p:cNvGrpSpPr/>
            <p:nvPr/>
          </p:nvGrpSpPr>
          <p:grpSpPr>
            <a:xfrm>
              <a:off x="657046" y="2423742"/>
              <a:ext cx="962203" cy="942010"/>
              <a:chOff x="4427568" y="1080577"/>
              <a:chExt cx="936000" cy="936000"/>
            </a:xfrm>
          </p:grpSpPr>
          <p:sp>
            <p:nvSpPr>
              <p:cNvPr id="20" name="MH_Other_10"/>
              <p:cNvSpPr/>
              <p:nvPr>
                <p:custDataLst>
                  <p:tags r:id="rId5"/>
                </p:custDataLst>
              </p:nvPr>
            </p:nvSpPr>
            <p:spPr>
              <a:xfrm>
                <a:off x="4427568" y="1080577"/>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endParaRPr>
              </a:p>
            </p:txBody>
          </p:sp>
          <p:sp>
            <p:nvSpPr>
              <p:cNvPr id="22" name="MH_Title_1"/>
              <p:cNvSpPr/>
              <p:nvPr>
                <p:custDataLst>
                  <p:tags r:id="rId6"/>
                </p:custDataLst>
              </p:nvPr>
            </p:nvSpPr>
            <p:spPr>
              <a:xfrm>
                <a:off x="4600269" y="1284582"/>
                <a:ext cx="590599" cy="590599"/>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700" dirty="0" smtClean="0">
                    <a:latin typeface="Impact" panose="020B0806030902050204" pitchFamily="34" charset="0"/>
                  </a:rPr>
                  <a:t>60</a:t>
                </a:r>
                <a:endParaRPr lang="en-US" altLang="zh-CN" sz="2700" dirty="0">
                  <a:latin typeface="Impact" panose="020B0806030902050204" pitchFamily="34" charset="0"/>
                </a:endParaRPr>
              </a:p>
            </p:txBody>
          </p:sp>
        </p:grpSp>
        <p:sp>
          <p:nvSpPr>
            <p:cNvPr id="27" name="MH_SubTitle_1"/>
            <p:cNvSpPr txBox="1">
              <a:spLocks noChangeArrowheads="1"/>
            </p:cNvSpPr>
            <p:nvPr>
              <p:custDataLst>
                <p:tags r:id="rId4"/>
              </p:custDataLst>
            </p:nvPr>
          </p:nvSpPr>
          <p:spPr bwMode="auto">
            <a:xfrm>
              <a:off x="1695051" y="3042497"/>
              <a:ext cx="2127516" cy="3232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2400" b="1" dirty="0" smtClean="0">
                  <a:latin typeface="方正粗黑宋简体" panose="02000000000000000000" pitchFamily="2" charset="-122"/>
                  <a:ea typeface="方正粗黑宋简体" panose="02000000000000000000" pitchFamily="2" charset="-122"/>
                  <a:cs typeface="+mn-ea"/>
                  <a:sym typeface="+mn-lt"/>
                </a:rPr>
                <a:t>不超过机器最大音量的</a:t>
              </a:r>
              <a:r>
                <a:rPr lang="en-US" altLang="zh-CN" sz="2400" b="1" dirty="0" smtClean="0">
                  <a:latin typeface="方正粗黑宋简体" panose="02000000000000000000" pitchFamily="2" charset="-122"/>
                  <a:ea typeface="方正粗黑宋简体" panose="02000000000000000000" pitchFamily="2" charset="-122"/>
                  <a:cs typeface="+mn-ea"/>
                  <a:sym typeface="+mn-lt"/>
                </a:rPr>
                <a:t>60%</a:t>
              </a:r>
              <a:endParaRPr lang="zh-CN" altLang="en-US" sz="2400" b="1" dirty="0">
                <a:latin typeface="方正粗黑宋简体" panose="02000000000000000000" pitchFamily="2" charset="-122"/>
                <a:ea typeface="方正粗黑宋简体" panose="02000000000000000000" pitchFamily="2" charset="-122"/>
                <a:cs typeface="+mn-ea"/>
                <a:sym typeface="+mn-lt"/>
              </a:endParaRPr>
            </a:p>
          </p:txBody>
        </p:sp>
      </p:grpSp>
      <p:grpSp>
        <p:nvGrpSpPr>
          <p:cNvPr id="28" name="组合 27"/>
          <p:cNvGrpSpPr/>
          <p:nvPr/>
        </p:nvGrpSpPr>
        <p:grpSpPr>
          <a:xfrm>
            <a:off x="4773257" y="2425799"/>
            <a:ext cx="3607332" cy="1298476"/>
            <a:chOff x="563207" y="2244824"/>
            <a:chExt cx="3607332" cy="1298476"/>
          </a:xfrm>
        </p:grpSpPr>
        <p:sp>
          <p:nvSpPr>
            <p:cNvPr id="29" name="圆角矩形 28"/>
            <p:cNvSpPr/>
            <p:nvPr/>
          </p:nvSpPr>
          <p:spPr>
            <a:xfrm>
              <a:off x="563207" y="2244824"/>
              <a:ext cx="3513493" cy="129847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76" tIns="50937" rIns="101876" bIns="50937" anchor="ctr"/>
            <a:lstStyle/>
            <a:p>
              <a:pPr algn="ctr"/>
              <a:endParaRPr lang="zh-CN" altLang="en-US">
                <a:solidFill>
                  <a:prstClr val="white"/>
                </a:solidFill>
              </a:endParaRPr>
            </a:p>
          </p:txBody>
        </p:sp>
        <p:grpSp>
          <p:nvGrpSpPr>
            <p:cNvPr id="30" name="组合 29"/>
            <p:cNvGrpSpPr/>
            <p:nvPr/>
          </p:nvGrpSpPr>
          <p:grpSpPr>
            <a:xfrm>
              <a:off x="657046" y="2423742"/>
              <a:ext cx="962203" cy="942010"/>
              <a:chOff x="4427568" y="1080577"/>
              <a:chExt cx="936000" cy="936000"/>
            </a:xfrm>
          </p:grpSpPr>
          <p:sp>
            <p:nvSpPr>
              <p:cNvPr id="34" name="MH_Other_10"/>
              <p:cNvSpPr/>
              <p:nvPr>
                <p:custDataLst>
                  <p:tags r:id="rId2"/>
                </p:custDataLst>
              </p:nvPr>
            </p:nvSpPr>
            <p:spPr>
              <a:xfrm>
                <a:off x="4427568" y="1080577"/>
                <a:ext cx="936000" cy="936000"/>
              </a:xfrm>
              <a:prstGeom prst="donut">
                <a:avLst>
                  <a:gd name="adj" fmla="val 9894"/>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prstClr val="white"/>
                  </a:solidFill>
                </a:endParaRPr>
              </a:p>
            </p:txBody>
          </p:sp>
          <p:sp>
            <p:nvSpPr>
              <p:cNvPr id="35" name="MH_Title_1"/>
              <p:cNvSpPr/>
              <p:nvPr>
                <p:custDataLst>
                  <p:tags r:id="rId3"/>
                </p:custDataLst>
              </p:nvPr>
            </p:nvSpPr>
            <p:spPr>
              <a:xfrm>
                <a:off x="4600269" y="1284582"/>
                <a:ext cx="590599" cy="590599"/>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700" dirty="0" smtClean="0">
                    <a:latin typeface="Impact" panose="020B0806030902050204" pitchFamily="34" charset="0"/>
                  </a:rPr>
                  <a:t>60</a:t>
                </a:r>
                <a:endParaRPr lang="en-US" altLang="zh-CN" sz="2700" dirty="0">
                  <a:latin typeface="Impact" panose="020B0806030902050204" pitchFamily="34" charset="0"/>
                </a:endParaRPr>
              </a:p>
            </p:txBody>
          </p:sp>
        </p:grpSp>
        <p:sp>
          <p:nvSpPr>
            <p:cNvPr id="32" name="MH_SubTitle_1"/>
            <p:cNvSpPr txBox="1">
              <a:spLocks noChangeArrowheads="1"/>
            </p:cNvSpPr>
            <p:nvPr>
              <p:custDataLst>
                <p:tags r:id="rId1"/>
              </p:custDataLst>
            </p:nvPr>
          </p:nvSpPr>
          <p:spPr bwMode="auto">
            <a:xfrm>
              <a:off x="1695051" y="3042497"/>
              <a:ext cx="2475488" cy="3232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2400" b="1" dirty="0" smtClean="0">
                  <a:latin typeface="方正粗黑宋简体" panose="02000000000000000000" pitchFamily="2" charset="-122"/>
                  <a:ea typeface="方正粗黑宋简体" panose="02000000000000000000" pitchFamily="2" charset="-122"/>
                  <a:cs typeface="+mn-ea"/>
                  <a:sym typeface="+mn-lt"/>
                </a:rPr>
                <a:t>连续听音乐时间不超过</a:t>
              </a:r>
              <a:r>
                <a:rPr lang="en-US" altLang="zh-CN" sz="2400" b="1" dirty="0" smtClean="0">
                  <a:latin typeface="方正粗黑宋简体" panose="02000000000000000000" pitchFamily="2" charset="-122"/>
                  <a:ea typeface="方正粗黑宋简体" panose="02000000000000000000" pitchFamily="2" charset="-122"/>
                  <a:cs typeface="+mn-ea"/>
                  <a:sym typeface="+mn-lt"/>
                </a:rPr>
                <a:t>60</a:t>
              </a:r>
              <a:r>
                <a:rPr lang="zh-CN" altLang="en-US" sz="2400" b="1" dirty="0" smtClean="0">
                  <a:latin typeface="方正粗黑宋简体" panose="02000000000000000000" pitchFamily="2" charset="-122"/>
                  <a:ea typeface="方正粗黑宋简体" panose="02000000000000000000" pitchFamily="2" charset="-122"/>
                  <a:cs typeface="+mn-ea"/>
                  <a:sym typeface="+mn-lt"/>
                </a:rPr>
                <a:t>分钟</a:t>
              </a:r>
              <a:endParaRPr lang="zh-CN" altLang="en-US" sz="2400" b="1" dirty="0">
                <a:latin typeface="方正粗黑宋简体" panose="02000000000000000000" pitchFamily="2" charset="-122"/>
                <a:ea typeface="方正粗黑宋简体" panose="02000000000000000000" pitchFamily="2" charset="-122"/>
                <a:cs typeface="+mn-ea"/>
                <a:sym typeface="+mn-lt"/>
              </a:endParaRPr>
            </a:p>
          </p:txBody>
        </p:sp>
      </p:grpSp>
    </p:spTree>
    <p:extLst>
      <p:ext uri="{BB962C8B-B14F-4D97-AF65-F5344CB8AC3E}">
        <p14:creationId xmlns:p14="http://schemas.microsoft.com/office/powerpoint/2010/main" val="70648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55370" y="33782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听力防护措施</a:t>
            </a:r>
          </a:p>
        </p:txBody>
      </p:sp>
      <p:sp>
        <p:nvSpPr>
          <p:cNvPr id="143362" name="TextBox 1"/>
          <p:cNvSpPr txBox="1">
            <a:spLocks noChangeArrowheads="1"/>
          </p:cNvSpPr>
          <p:nvPr/>
        </p:nvSpPr>
        <p:spPr bwMode="auto">
          <a:xfrm>
            <a:off x="86995" y="918845"/>
            <a:ext cx="8677275" cy="730885"/>
          </a:xfrm>
          <a:prstGeom prst="rect">
            <a:avLst/>
          </a:prstGeom>
          <a:noFill/>
          <a:ln w="9525">
            <a:noFill/>
            <a:miter lim="800000"/>
          </a:ln>
        </p:spPr>
        <p:txBody>
          <a:bodyPr>
            <a:spAutoFit/>
          </a:bodyPr>
          <a:lstStyle/>
          <a:p>
            <a:pPr>
              <a:lnSpc>
                <a:spcPct val="130000"/>
              </a:lnSpc>
            </a:pPr>
            <a:r>
              <a:rPr lang="zh-CN" altLang="en-US" sz="3200" b="1">
                <a:latin typeface="微软雅黑" panose="020B0503020204020204" pitchFamily="34" charset="-122"/>
                <a:ea typeface="微软雅黑" panose="020B0503020204020204" pitchFamily="34" charset="-122"/>
              </a:rPr>
              <a:t>   </a:t>
            </a:r>
            <a:r>
              <a:rPr lang="zh-CN" altLang="en-US" sz="3200" b="1">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护耳操现在开始</a:t>
            </a:r>
            <a:r>
              <a:rPr lang="en-US" altLang="zh-CN" sz="3200" b="1">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a:t>
            </a:r>
          </a:p>
        </p:txBody>
      </p:sp>
      <p:pic>
        <p:nvPicPr>
          <p:cNvPr id="143363" name="图片 2"/>
          <p:cNvPicPr>
            <a:picLocks noChangeAspect="1"/>
          </p:cNvPicPr>
          <p:nvPr/>
        </p:nvPicPr>
        <p:blipFill>
          <a:blip r:embed="rId3"/>
          <a:srcRect/>
          <a:stretch>
            <a:fillRect/>
          </a:stretch>
        </p:blipFill>
        <p:spPr bwMode="auto">
          <a:xfrm>
            <a:off x="2051050" y="1960775"/>
            <a:ext cx="4514850" cy="2488988"/>
          </a:xfrm>
          <a:prstGeom prst="rect">
            <a:avLst/>
          </a:prstGeom>
          <a:noFill/>
          <a:ln w="9525">
            <a:noFill/>
            <a:miter lim="800000"/>
            <a:headEnd/>
            <a:tailEnd/>
          </a:ln>
        </p:spPr>
      </p:pic>
      <p:sp>
        <p:nvSpPr>
          <p:cNvPr id="6" name="文本框 5"/>
          <p:cNvSpPr txBox="1"/>
          <p:nvPr/>
        </p:nvSpPr>
        <p:spPr>
          <a:xfrm>
            <a:off x="5530390" y="4203542"/>
            <a:ext cx="1085156" cy="246221"/>
          </a:xfrm>
          <a:prstGeom prst="rect">
            <a:avLst/>
          </a:prstGeom>
          <a:noFill/>
        </p:spPr>
        <p:txBody>
          <a:bodyPr wrap="square" rtlCol="0">
            <a:spAutoFit/>
          </a:bodyPr>
          <a:lstStyle/>
          <a:p>
            <a:r>
              <a:rPr lang="zh-CN" altLang="en-US" sz="1000" dirty="0" smtClean="0"/>
              <a:t>图片来源于网络</a:t>
            </a:r>
            <a:endParaRPr lang="zh-CN" alt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8"/>
          <p:cNvGrpSpPr/>
          <p:nvPr/>
        </p:nvGrpSpPr>
        <p:grpSpPr>
          <a:xfrm>
            <a:off x="3769541" y="1251108"/>
            <a:ext cx="3402966" cy="645795"/>
            <a:chOff x="3073848" y="977906"/>
            <a:chExt cx="6246812" cy="1171572"/>
          </a:xfrm>
        </p:grpSpPr>
        <p:grpSp>
          <p:nvGrpSpPr>
            <p:cNvPr id="5145" name="组合 3"/>
            <p:cNvGrpSpPr/>
            <p:nvPr/>
          </p:nvGrpSpPr>
          <p:grpSpPr>
            <a:xfrm>
              <a:off x="4075559" y="1838326"/>
              <a:ext cx="5245101" cy="165101"/>
              <a:chOff x="5086350" y="1193801"/>
              <a:chExt cx="5245101" cy="165101"/>
            </a:xfrm>
          </p:grpSpPr>
          <p:cxnSp>
            <p:nvCxnSpPr>
              <p:cNvPr id="5" name="直接连接符 4"/>
              <p:cNvCxnSpPr/>
              <p:nvPr/>
            </p:nvCxnSpPr>
            <p:spPr>
              <a:xfrm>
                <a:off x="5085703" y="1194572"/>
                <a:ext cx="351903" cy="157375"/>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7606" y="1358505"/>
                <a:ext cx="489384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 name="Freeform 9"/>
            <p:cNvSpPr/>
            <p:nvPr/>
          </p:nvSpPr>
          <p:spPr bwMode="auto">
            <a:xfrm rot="5400000">
              <a:off x="2999523" y="1052231"/>
              <a:ext cx="1171572" cy="1022921"/>
            </a:xfrm>
            <a:custGeom>
              <a:avLst/>
              <a:gdLst>
                <a:gd name="T0" fmla="*/ 230 w 965"/>
                <a:gd name="T1" fmla="*/ 826 h 842"/>
                <a:gd name="T2" fmla="*/ 6 w 965"/>
                <a:gd name="T3" fmla="*/ 438 h 842"/>
                <a:gd name="T4" fmla="*/ 6 w 965"/>
                <a:gd name="T5" fmla="*/ 405 h 842"/>
                <a:gd name="T6" fmla="*/ 230 w 965"/>
                <a:gd name="T7" fmla="*/ 17 h 842"/>
                <a:gd name="T8" fmla="*/ 258 w 965"/>
                <a:gd name="T9" fmla="*/ 0 h 842"/>
                <a:gd name="T10" fmla="*/ 707 w 965"/>
                <a:gd name="T11" fmla="*/ 0 h 842"/>
                <a:gd name="T12" fmla="*/ 735 w 965"/>
                <a:gd name="T13" fmla="*/ 17 h 842"/>
                <a:gd name="T14" fmla="*/ 959 w 965"/>
                <a:gd name="T15" fmla="*/ 405 h 842"/>
                <a:gd name="T16" fmla="*/ 959 w 965"/>
                <a:gd name="T17" fmla="*/ 438 h 842"/>
                <a:gd name="T18" fmla="*/ 735 w 965"/>
                <a:gd name="T19" fmla="*/ 826 h 842"/>
                <a:gd name="T20" fmla="*/ 707 w 965"/>
                <a:gd name="T21" fmla="*/ 842 h 842"/>
                <a:gd name="T22" fmla="*/ 258 w 965"/>
                <a:gd name="T23" fmla="*/ 842 h 842"/>
                <a:gd name="T24" fmla="*/ 230 w 965"/>
                <a:gd name="T25" fmla="*/ 82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5" h="842">
                  <a:moveTo>
                    <a:pt x="230" y="826"/>
                  </a:moveTo>
                  <a:cubicBezTo>
                    <a:pt x="6" y="438"/>
                    <a:pt x="6" y="438"/>
                    <a:pt x="6" y="438"/>
                  </a:cubicBezTo>
                  <a:cubicBezTo>
                    <a:pt x="0" y="428"/>
                    <a:pt x="0" y="415"/>
                    <a:pt x="6" y="405"/>
                  </a:cubicBezTo>
                  <a:cubicBezTo>
                    <a:pt x="230" y="17"/>
                    <a:pt x="230" y="17"/>
                    <a:pt x="230" y="17"/>
                  </a:cubicBezTo>
                  <a:cubicBezTo>
                    <a:pt x="236" y="7"/>
                    <a:pt x="246" y="0"/>
                    <a:pt x="258" y="0"/>
                  </a:cubicBezTo>
                  <a:cubicBezTo>
                    <a:pt x="707" y="0"/>
                    <a:pt x="707" y="0"/>
                    <a:pt x="707" y="0"/>
                  </a:cubicBezTo>
                  <a:cubicBezTo>
                    <a:pt x="718" y="0"/>
                    <a:pt x="729" y="7"/>
                    <a:pt x="735" y="17"/>
                  </a:cubicBezTo>
                  <a:cubicBezTo>
                    <a:pt x="959" y="405"/>
                    <a:pt x="959" y="405"/>
                    <a:pt x="959" y="405"/>
                  </a:cubicBezTo>
                  <a:cubicBezTo>
                    <a:pt x="965" y="415"/>
                    <a:pt x="965" y="428"/>
                    <a:pt x="959" y="438"/>
                  </a:cubicBezTo>
                  <a:cubicBezTo>
                    <a:pt x="735" y="826"/>
                    <a:pt x="735" y="826"/>
                    <a:pt x="735" y="826"/>
                  </a:cubicBezTo>
                  <a:cubicBezTo>
                    <a:pt x="729" y="836"/>
                    <a:pt x="718" y="842"/>
                    <a:pt x="707" y="842"/>
                  </a:cubicBezTo>
                  <a:cubicBezTo>
                    <a:pt x="258" y="842"/>
                    <a:pt x="258" y="842"/>
                    <a:pt x="258" y="842"/>
                  </a:cubicBezTo>
                  <a:cubicBezTo>
                    <a:pt x="246" y="842"/>
                    <a:pt x="236" y="836"/>
                    <a:pt x="230" y="826"/>
                  </a:cubicBezTo>
                  <a:close/>
                </a:path>
              </a:pathLst>
            </a:custGeom>
            <a:noFill/>
            <a:ln w="38100" cap="flat">
              <a:solidFill>
                <a:srgbClr val="C00000"/>
              </a:solidFill>
              <a:prstDash val="solid"/>
              <a:miter lim="800000"/>
            </a:ln>
            <a:effectLst>
              <a:outerShdw blurRad="88900" dist="38100" dir="3000000" algn="tl" rotWithShape="0">
                <a:prstClr val="black">
                  <a:alpha val="51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123" name="组合 9"/>
          <p:cNvGrpSpPr/>
          <p:nvPr/>
        </p:nvGrpSpPr>
        <p:grpSpPr>
          <a:xfrm>
            <a:off x="3761525" y="2302271"/>
            <a:ext cx="3411140" cy="638175"/>
            <a:chOff x="3073850" y="977905"/>
            <a:chExt cx="6262589" cy="1171572"/>
          </a:xfrm>
        </p:grpSpPr>
        <p:grpSp>
          <p:nvGrpSpPr>
            <p:cNvPr id="5140" name="组合 10"/>
            <p:cNvGrpSpPr/>
            <p:nvPr/>
          </p:nvGrpSpPr>
          <p:grpSpPr>
            <a:xfrm>
              <a:off x="4075559" y="1838326"/>
              <a:ext cx="5260880" cy="165101"/>
              <a:chOff x="5086350" y="1193801"/>
              <a:chExt cx="5260880" cy="165101"/>
            </a:xfrm>
          </p:grpSpPr>
          <p:cxnSp>
            <p:nvCxnSpPr>
              <p:cNvPr id="14" name="直接连接符 13"/>
              <p:cNvCxnSpPr/>
              <p:nvPr/>
            </p:nvCxnSpPr>
            <p:spPr>
              <a:xfrm>
                <a:off x="5085780" y="1194572"/>
                <a:ext cx="351929" cy="157375"/>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37708" y="1358504"/>
                <a:ext cx="490952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2" name="Freeform 9"/>
            <p:cNvSpPr/>
            <p:nvPr/>
          </p:nvSpPr>
          <p:spPr bwMode="auto">
            <a:xfrm rot="5400000">
              <a:off x="2999563" y="1052191"/>
              <a:ext cx="1171572" cy="1022999"/>
            </a:xfrm>
            <a:custGeom>
              <a:avLst/>
              <a:gdLst>
                <a:gd name="T0" fmla="*/ 230 w 965"/>
                <a:gd name="T1" fmla="*/ 826 h 842"/>
                <a:gd name="T2" fmla="*/ 6 w 965"/>
                <a:gd name="T3" fmla="*/ 438 h 842"/>
                <a:gd name="T4" fmla="*/ 6 w 965"/>
                <a:gd name="T5" fmla="*/ 405 h 842"/>
                <a:gd name="T6" fmla="*/ 230 w 965"/>
                <a:gd name="T7" fmla="*/ 17 h 842"/>
                <a:gd name="T8" fmla="*/ 258 w 965"/>
                <a:gd name="T9" fmla="*/ 0 h 842"/>
                <a:gd name="T10" fmla="*/ 707 w 965"/>
                <a:gd name="T11" fmla="*/ 0 h 842"/>
                <a:gd name="T12" fmla="*/ 735 w 965"/>
                <a:gd name="T13" fmla="*/ 17 h 842"/>
                <a:gd name="T14" fmla="*/ 959 w 965"/>
                <a:gd name="T15" fmla="*/ 405 h 842"/>
                <a:gd name="T16" fmla="*/ 959 w 965"/>
                <a:gd name="T17" fmla="*/ 438 h 842"/>
                <a:gd name="T18" fmla="*/ 735 w 965"/>
                <a:gd name="T19" fmla="*/ 826 h 842"/>
                <a:gd name="T20" fmla="*/ 707 w 965"/>
                <a:gd name="T21" fmla="*/ 842 h 842"/>
                <a:gd name="T22" fmla="*/ 258 w 965"/>
                <a:gd name="T23" fmla="*/ 842 h 842"/>
                <a:gd name="T24" fmla="*/ 230 w 965"/>
                <a:gd name="T25" fmla="*/ 82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5" h="842">
                  <a:moveTo>
                    <a:pt x="230" y="826"/>
                  </a:moveTo>
                  <a:cubicBezTo>
                    <a:pt x="6" y="438"/>
                    <a:pt x="6" y="438"/>
                    <a:pt x="6" y="438"/>
                  </a:cubicBezTo>
                  <a:cubicBezTo>
                    <a:pt x="0" y="428"/>
                    <a:pt x="0" y="415"/>
                    <a:pt x="6" y="405"/>
                  </a:cubicBezTo>
                  <a:cubicBezTo>
                    <a:pt x="230" y="17"/>
                    <a:pt x="230" y="17"/>
                    <a:pt x="230" y="17"/>
                  </a:cubicBezTo>
                  <a:cubicBezTo>
                    <a:pt x="236" y="7"/>
                    <a:pt x="246" y="0"/>
                    <a:pt x="258" y="0"/>
                  </a:cubicBezTo>
                  <a:cubicBezTo>
                    <a:pt x="707" y="0"/>
                    <a:pt x="707" y="0"/>
                    <a:pt x="707" y="0"/>
                  </a:cubicBezTo>
                  <a:cubicBezTo>
                    <a:pt x="718" y="0"/>
                    <a:pt x="729" y="7"/>
                    <a:pt x="735" y="17"/>
                  </a:cubicBezTo>
                  <a:cubicBezTo>
                    <a:pt x="959" y="405"/>
                    <a:pt x="959" y="405"/>
                    <a:pt x="959" y="405"/>
                  </a:cubicBezTo>
                  <a:cubicBezTo>
                    <a:pt x="965" y="415"/>
                    <a:pt x="965" y="428"/>
                    <a:pt x="959" y="438"/>
                  </a:cubicBezTo>
                  <a:cubicBezTo>
                    <a:pt x="735" y="826"/>
                    <a:pt x="735" y="826"/>
                    <a:pt x="735" y="826"/>
                  </a:cubicBezTo>
                  <a:cubicBezTo>
                    <a:pt x="729" y="836"/>
                    <a:pt x="718" y="842"/>
                    <a:pt x="707" y="842"/>
                  </a:cubicBezTo>
                  <a:cubicBezTo>
                    <a:pt x="258" y="842"/>
                    <a:pt x="258" y="842"/>
                    <a:pt x="258" y="842"/>
                  </a:cubicBezTo>
                  <a:cubicBezTo>
                    <a:pt x="246" y="842"/>
                    <a:pt x="236" y="836"/>
                    <a:pt x="230" y="826"/>
                  </a:cubicBezTo>
                  <a:close/>
                </a:path>
              </a:pathLst>
            </a:custGeom>
            <a:noFill/>
            <a:ln w="38100" cap="flat">
              <a:solidFill>
                <a:srgbClr val="C00000"/>
              </a:solidFill>
              <a:prstDash val="solid"/>
              <a:miter lim="800000"/>
            </a:ln>
            <a:effectLst>
              <a:outerShdw blurRad="88900" dist="38100" dir="3000000" algn="tl" rotWithShape="0">
                <a:prstClr val="black">
                  <a:alpha val="51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124" name="组合 15"/>
          <p:cNvGrpSpPr/>
          <p:nvPr/>
        </p:nvGrpSpPr>
        <p:grpSpPr>
          <a:xfrm>
            <a:off x="3761525" y="3349306"/>
            <a:ext cx="3411140" cy="638175"/>
            <a:chOff x="3073850" y="977905"/>
            <a:chExt cx="6262589" cy="1171572"/>
          </a:xfrm>
        </p:grpSpPr>
        <p:grpSp>
          <p:nvGrpSpPr>
            <p:cNvPr id="5135" name="组合 16"/>
            <p:cNvGrpSpPr/>
            <p:nvPr/>
          </p:nvGrpSpPr>
          <p:grpSpPr>
            <a:xfrm>
              <a:off x="4075559" y="1838326"/>
              <a:ext cx="5260880" cy="165101"/>
              <a:chOff x="5086350" y="1193801"/>
              <a:chExt cx="5260880" cy="165101"/>
            </a:xfrm>
          </p:grpSpPr>
          <p:cxnSp>
            <p:nvCxnSpPr>
              <p:cNvPr id="20" name="直接连接符 19"/>
              <p:cNvCxnSpPr/>
              <p:nvPr/>
            </p:nvCxnSpPr>
            <p:spPr>
              <a:xfrm>
                <a:off x="5085780" y="1194572"/>
                <a:ext cx="351929" cy="157375"/>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437708" y="1358505"/>
                <a:ext cx="490952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Freeform 9"/>
            <p:cNvSpPr/>
            <p:nvPr/>
          </p:nvSpPr>
          <p:spPr bwMode="auto">
            <a:xfrm rot="5400000">
              <a:off x="2999563" y="1052191"/>
              <a:ext cx="1171572" cy="1022999"/>
            </a:xfrm>
            <a:custGeom>
              <a:avLst/>
              <a:gdLst>
                <a:gd name="T0" fmla="*/ 230 w 965"/>
                <a:gd name="T1" fmla="*/ 826 h 842"/>
                <a:gd name="T2" fmla="*/ 6 w 965"/>
                <a:gd name="T3" fmla="*/ 438 h 842"/>
                <a:gd name="T4" fmla="*/ 6 w 965"/>
                <a:gd name="T5" fmla="*/ 405 h 842"/>
                <a:gd name="T6" fmla="*/ 230 w 965"/>
                <a:gd name="T7" fmla="*/ 17 h 842"/>
                <a:gd name="T8" fmla="*/ 258 w 965"/>
                <a:gd name="T9" fmla="*/ 0 h 842"/>
                <a:gd name="T10" fmla="*/ 707 w 965"/>
                <a:gd name="T11" fmla="*/ 0 h 842"/>
                <a:gd name="T12" fmla="*/ 735 w 965"/>
                <a:gd name="T13" fmla="*/ 17 h 842"/>
                <a:gd name="T14" fmla="*/ 959 w 965"/>
                <a:gd name="T15" fmla="*/ 405 h 842"/>
                <a:gd name="T16" fmla="*/ 959 w 965"/>
                <a:gd name="T17" fmla="*/ 438 h 842"/>
                <a:gd name="T18" fmla="*/ 735 w 965"/>
                <a:gd name="T19" fmla="*/ 826 h 842"/>
                <a:gd name="T20" fmla="*/ 707 w 965"/>
                <a:gd name="T21" fmla="*/ 842 h 842"/>
                <a:gd name="T22" fmla="*/ 258 w 965"/>
                <a:gd name="T23" fmla="*/ 842 h 842"/>
                <a:gd name="T24" fmla="*/ 230 w 965"/>
                <a:gd name="T25" fmla="*/ 826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5" h="842">
                  <a:moveTo>
                    <a:pt x="230" y="826"/>
                  </a:moveTo>
                  <a:cubicBezTo>
                    <a:pt x="6" y="438"/>
                    <a:pt x="6" y="438"/>
                    <a:pt x="6" y="438"/>
                  </a:cubicBezTo>
                  <a:cubicBezTo>
                    <a:pt x="0" y="428"/>
                    <a:pt x="0" y="415"/>
                    <a:pt x="6" y="405"/>
                  </a:cubicBezTo>
                  <a:cubicBezTo>
                    <a:pt x="230" y="17"/>
                    <a:pt x="230" y="17"/>
                    <a:pt x="230" y="17"/>
                  </a:cubicBezTo>
                  <a:cubicBezTo>
                    <a:pt x="236" y="7"/>
                    <a:pt x="246" y="0"/>
                    <a:pt x="258" y="0"/>
                  </a:cubicBezTo>
                  <a:cubicBezTo>
                    <a:pt x="707" y="0"/>
                    <a:pt x="707" y="0"/>
                    <a:pt x="707" y="0"/>
                  </a:cubicBezTo>
                  <a:cubicBezTo>
                    <a:pt x="718" y="0"/>
                    <a:pt x="729" y="7"/>
                    <a:pt x="735" y="17"/>
                  </a:cubicBezTo>
                  <a:cubicBezTo>
                    <a:pt x="959" y="405"/>
                    <a:pt x="959" y="405"/>
                    <a:pt x="959" y="405"/>
                  </a:cubicBezTo>
                  <a:cubicBezTo>
                    <a:pt x="965" y="415"/>
                    <a:pt x="965" y="428"/>
                    <a:pt x="959" y="438"/>
                  </a:cubicBezTo>
                  <a:cubicBezTo>
                    <a:pt x="735" y="826"/>
                    <a:pt x="735" y="826"/>
                    <a:pt x="735" y="826"/>
                  </a:cubicBezTo>
                  <a:cubicBezTo>
                    <a:pt x="729" y="836"/>
                    <a:pt x="718" y="842"/>
                    <a:pt x="707" y="842"/>
                  </a:cubicBezTo>
                  <a:cubicBezTo>
                    <a:pt x="258" y="842"/>
                    <a:pt x="258" y="842"/>
                    <a:pt x="258" y="842"/>
                  </a:cubicBezTo>
                  <a:cubicBezTo>
                    <a:pt x="246" y="842"/>
                    <a:pt x="236" y="836"/>
                    <a:pt x="230" y="826"/>
                  </a:cubicBezTo>
                  <a:close/>
                </a:path>
              </a:pathLst>
            </a:custGeom>
            <a:noFill/>
            <a:ln w="38100" cap="flat">
              <a:solidFill>
                <a:srgbClr val="C00000"/>
              </a:solidFill>
              <a:prstDash val="solid"/>
              <a:miter lim="800000"/>
            </a:ln>
            <a:effectLst>
              <a:outerShdw blurRad="88900" dist="38100" dir="3000000" algn="tl" rotWithShape="0">
                <a:prstClr val="black">
                  <a:alpha val="51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2" name="文本框 21"/>
          <p:cNvSpPr txBox="1"/>
          <p:nvPr/>
        </p:nvSpPr>
        <p:spPr>
          <a:xfrm>
            <a:off x="3838915" y="1344293"/>
            <a:ext cx="432197" cy="460375"/>
          </a:xfrm>
          <a:prstGeom prst="rect">
            <a:avLst/>
          </a:prstGeom>
          <a:noFill/>
        </p:spPr>
        <p:txBody>
          <a:bodyPr>
            <a:spAutoFit/>
          </a:bodyPr>
          <a:lstStyle/>
          <a:p>
            <a:pPr marR="0" algn="ctr" defTabSz="914400">
              <a:buClrTx/>
              <a:buSzTx/>
              <a:buFontTx/>
              <a:defRPr/>
            </a:pPr>
            <a:r>
              <a:rPr kumimoji="0" lang="en-US" altLang="zh-CN" sz="2400" b="1" kern="1200" cap="none" spc="0" normalizeH="0" baseline="0" noProof="0" dirty="0">
                <a:latin typeface="+mn-lt"/>
                <a:ea typeface="宋体" panose="02010600030101010101" pitchFamily="2" charset="-122"/>
                <a:cs typeface="+mn-cs"/>
              </a:rPr>
              <a:t>1</a:t>
            </a:r>
            <a:endParaRPr kumimoji="0" lang="zh-CN" altLang="en-US" sz="2400" b="1" kern="1200" cap="none" spc="0" normalizeH="0" baseline="0" noProof="0" dirty="0">
              <a:latin typeface="+mn-lt"/>
              <a:ea typeface="宋体" panose="02010600030101010101" pitchFamily="2" charset="-122"/>
              <a:cs typeface="+mn-cs"/>
            </a:endParaRPr>
          </a:p>
        </p:txBody>
      </p:sp>
      <p:sp>
        <p:nvSpPr>
          <p:cNvPr id="30" name="文本框 29"/>
          <p:cNvSpPr txBox="1"/>
          <p:nvPr/>
        </p:nvSpPr>
        <p:spPr>
          <a:xfrm>
            <a:off x="3838915" y="2390853"/>
            <a:ext cx="432197" cy="460375"/>
          </a:xfrm>
          <a:prstGeom prst="rect">
            <a:avLst/>
          </a:prstGeom>
          <a:noFill/>
        </p:spPr>
        <p:txBody>
          <a:bodyPr>
            <a:spAutoFit/>
          </a:bodyPr>
          <a:lstStyle/>
          <a:p>
            <a:pPr marR="0" algn="ctr" defTabSz="914400">
              <a:buClrTx/>
              <a:buSzTx/>
              <a:buFontTx/>
              <a:defRPr/>
            </a:pPr>
            <a:r>
              <a:rPr kumimoji="0" lang="en-US" altLang="zh-CN" sz="2400" b="1" kern="1200" cap="none" spc="0" normalizeH="0" baseline="0" noProof="0" dirty="0">
                <a:latin typeface="+mn-lt"/>
                <a:ea typeface="宋体" panose="02010600030101010101" pitchFamily="2" charset="-122"/>
                <a:cs typeface="+mn-cs"/>
              </a:rPr>
              <a:t>2</a:t>
            </a:r>
            <a:endParaRPr kumimoji="0" lang="zh-CN" altLang="en-US" sz="2400" b="1" kern="1200" cap="none" spc="0" normalizeH="0" baseline="0" noProof="0" dirty="0">
              <a:latin typeface="+mn-lt"/>
              <a:ea typeface="宋体" panose="02010600030101010101" pitchFamily="2" charset="-122"/>
              <a:cs typeface="+mn-cs"/>
            </a:endParaRPr>
          </a:p>
        </p:txBody>
      </p:sp>
      <p:sp>
        <p:nvSpPr>
          <p:cNvPr id="31" name="文本框 30"/>
          <p:cNvSpPr txBox="1"/>
          <p:nvPr/>
        </p:nvSpPr>
        <p:spPr>
          <a:xfrm>
            <a:off x="3838915" y="3456462"/>
            <a:ext cx="432197" cy="460375"/>
          </a:xfrm>
          <a:prstGeom prst="rect">
            <a:avLst/>
          </a:prstGeom>
          <a:noFill/>
        </p:spPr>
        <p:txBody>
          <a:bodyPr>
            <a:spAutoFit/>
          </a:bodyPr>
          <a:lstStyle/>
          <a:p>
            <a:pPr marR="0" algn="ctr" defTabSz="914400">
              <a:buClrTx/>
              <a:buSzTx/>
              <a:buFontTx/>
              <a:defRPr/>
            </a:pPr>
            <a:r>
              <a:rPr kumimoji="0" lang="en-US" altLang="zh-CN" sz="2400" b="1" kern="1200" cap="none" spc="0" normalizeH="0" baseline="0" noProof="0" dirty="0">
                <a:latin typeface="+mn-lt"/>
                <a:ea typeface="宋体" panose="02010600030101010101" pitchFamily="2" charset="-122"/>
                <a:cs typeface="+mn-cs"/>
              </a:rPr>
              <a:t>3</a:t>
            </a:r>
            <a:endParaRPr kumimoji="0" lang="zh-CN" altLang="en-US" sz="2400" b="1" kern="1200" cap="none" spc="0" normalizeH="0" baseline="0" noProof="0" dirty="0">
              <a:latin typeface="+mn-lt"/>
              <a:ea typeface="宋体" panose="02010600030101010101" pitchFamily="2" charset="-122"/>
              <a:cs typeface="+mn-cs"/>
            </a:endParaRPr>
          </a:p>
        </p:txBody>
      </p:sp>
      <p:sp>
        <p:nvSpPr>
          <p:cNvPr id="32" name="矩形 31"/>
          <p:cNvSpPr/>
          <p:nvPr/>
        </p:nvSpPr>
        <p:spPr>
          <a:xfrm>
            <a:off x="4473915" y="1296431"/>
            <a:ext cx="1960880" cy="3987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噪声的基本概述</a:t>
            </a:r>
          </a:p>
        </p:txBody>
      </p:sp>
      <p:sp>
        <p:nvSpPr>
          <p:cNvPr id="36" name="矩形 35"/>
          <p:cNvSpPr/>
          <p:nvPr/>
        </p:nvSpPr>
        <p:spPr>
          <a:xfrm>
            <a:off x="4473836" y="2372676"/>
            <a:ext cx="2722880" cy="3987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噪声对人体健康的影响</a:t>
            </a:r>
          </a:p>
        </p:txBody>
      </p:sp>
      <p:sp>
        <p:nvSpPr>
          <p:cNvPr id="37" name="矩形 36"/>
          <p:cNvSpPr/>
          <p:nvPr/>
        </p:nvSpPr>
        <p:spPr>
          <a:xfrm>
            <a:off x="4554560" y="3395026"/>
            <a:ext cx="1706880" cy="39878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听力防护措施</a:t>
            </a:r>
          </a:p>
        </p:txBody>
      </p:sp>
      <p:sp>
        <p:nvSpPr>
          <p:cNvPr id="38" name="矩形 37"/>
          <p:cNvSpPr/>
          <p:nvPr/>
        </p:nvSpPr>
        <p:spPr>
          <a:xfrm>
            <a:off x="2033588" y="1543050"/>
            <a:ext cx="839391" cy="8393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2033588" y="2809875"/>
            <a:ext cx="839391" cy="83939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33" name="文本框 39"/>
          <p:cNvSpPr txBox="1"/>
          <p:nvPr/>
        </p:nvSpPr>
        <p:spPr>
          <a:xfrm>
            <a:off x="1966913" y="1574006"/>
            <a:ext cx="972741" cy="852805"/>
          </a:xfrm>
          <a:prstGeom prst="rect">
            <a:avLst/>
          </a:prstGeom>
          <a:noFill/>
          <a:ln w="9525">
            <a:noFill/>
          </a:ln>
        </p:spPr>
        <p:txBody>
          <a:bodyPr>
            <a:spAutoFit/>
          </a:bodyPr>
          <a:lstStyle/>
          <a:p>
            <a:pPr algn="ctr"/>
            <a:r>
              <a:rPr lang="zh-CN" altLang="en-US" sz="4950" b="1" dirty="0">
                <a:solidFill>
                  <a:schemeClr val="bg1"/>
                </a:solidFill>
                <a:latin typeface="方正清刻本悦宋简体" pitchFamily="2" charset="-122"/>
                <a:ea typeface="方正清刻本悦宋简体" pitchFamily="2" charset="-122"/>
              </a:rPr>
              <a:t>目</a:t>
            </a:r>
          </a:p>
        </p:txBody>
      </p:sp>
      <p:sp>
        <p:nvSpPr>
          <p:cNvPr id="5134" name="文本框 40"/>
          <p:cNvSpPr txBox="1"/>
          <p:nvPr/>
        </p:nvSpPr>
        <p:spPr>
          <a:xfrm>
            <a:off x="1963341" y="2820591"/>
            <a:ext cx="971550" cy="852805"/>
          </a:xfrm>
          <a:prstGeom prst="rect">
            <a:avLst/>
          </a:prstGeom>
          <a:noFill/>
          <a:ln w="9525">
            <a:noFill/>
          </a:ln>
        </p:spPr>
        <p:txBody>
          <a:bodyPr>
            <a:spAutoFit/>
          </a:bodyPr>
          <a:lstStyle/>
          <a:p>
            <a:pPr algn="ctr"/>
            <a:r>
              <a:rPr lang="zh-CN" altLang="en-US" sz="4950" b="1" dirty="0">
                <a:solidFill>
                  <a:srgbClr val="C00000"/>
                </a:solidFill>
                <a:latin typeface="方正清刻本悦宋简体" pitchFamily="2" charset="-122"/>
                <a:ea typeface="方正清刻本悦宋简体" pitchFamily="2" charset="-122"/>
              </a:rPr>
              <a:t>录</a:t>
            </a: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91155" y="1566545"/>
            <a:ext cx="3361055" cy="72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噪声的基本概述</a:t>
            </a:r>
          </a:p>
        </p:txBody>
      </p:sp>
      <p:sp>
        <p:nvSpPr>
          <p:cNvPr id="2" name="菱形 1"/>
          <p:cNvSpPr/>
          <p:nvPr/>
        </p:nvSpPr>
        <p:spPr>
          <a:xfrm>
            <a:off x="1753094" y="1457960"/>
            <a:ext cx="890905" cy="94488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1</a:t>
            </a:r>
          </a:p>
        </p:txBody>
      </p:sp>
      <p:pic>
        <p:nvPicPr>
          <p:cNvPr id="105475" name="Picture 6"/>
          <p:cNvPicPr>
            <a:picLocks noChangeAspect="1" noChangeArrowheads="1"/>
          </p:cNvPicPr>
          <p:nvPr/>
        </p:nvPicPr>
        <p:blipFill>
          <a:blip r:embed="rId2" cstate="print"/>
          <a:srcRect/>
          <a:stretch>
            <a:fillRect/>
          </a:stretch>
        </p:blipFill>
        <p:spPr bwMode="auto">
          <a:xfrm>
            <a:off x="5558098" y="2987040"/>
            <a:ext cx="3438525" cy="2156460"/>
          </a:xfrm>
          <a:prstGeom prst="rect">
            <a:avLst/>
          </a:prstGeom>
          <a:noFill/>
          <a:ln w="9525">
            <a:noFill/>
            <a:miter lim="800000"/>
            <a:headEnd/>
            <a:tailEnd/>
          </a:ln>
        </p:spPr>
      </p:pic>
      <p:sp>
        <p:nvSpPr>
          <p:cNvPr id="3" name="文本框 2"/>
          <p:cNvSpPr txBox="1"/>
          <p:nvPr/>
        </p:nvSpPr>
        <p:spPr>
          <a:xfrm>
            <a:off x="7012826" y="4897279"/>
            <a:ext cx="1085156" cy="246221"/>
          </a:xfrm>
          <a:prstGeom prst="rect">
            <a:avLst/>
          </a:prstGeom>
          <a:noFill/>
        </p:spPr>
        <p:txBody>
          <a:bodyPr wrap="square" rtlCol="0">
            <a:spAutoFit/>
          </a:bodyPr>
          <a:lstStyle/>
          <a:p>
            <a:r>
              <a:rPr lang="zh-CN" altLang="en-US" sz="1000" dirty="0" smtClean="0"/>
              <a:t>图片来源于网络</a:t>
            </a:r>
            <a:endParaRPr lang="zh-CN" altLang="en-US" sz="1000" dirty="0"/>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50" y="345440"/>
            <a:ext cx="2980690" cy="398780"/>
          </a:xfrm>
          <a:prstGeom prst="rect">
            <a:avLst/>
          </a:prstGeom>
          <a:noFill/>
        </p:spPr>
        <p:txBody>
          <a:bodyPr wrap="square" rtlCol="0">
            <a:spAutoFit/>
          </a:bodyPr>
          <a:lstStyle/>
          <a:p>
            <a:r>
              <a:rPr lang="zh-CN" altLang="en-US" sz="2000" b="1">
                <a:solidFill>
                  <a:schemeClr val="tx1">
                    <a:lumMod val="50000"/>
                    <a:lumOff val="50000"/>
                  </a:schemeClr>
                </a:solidFill>
                <a:latin typeface="微软雅黑" panose="020B0503020204020204" pitchFamily="34" charset="-122"/>
                <a:ea typeface="微软雅黑" panose="020B0503020204020204" pitchFamily="34" charset="-122"/>
              </a:rPr>
              <a:t>噪声的基本概述</a:t>
            </a:r>
          </a:p>
        </p:txBody>
      </p:sp>
      <p:grpSp>
        <p:nvGrpSpPr>
          <p:cNvPr id="8199" name="组合 179216"/>
          <p:cNvGrpSpPr/>
          <p:nvPr/>
        </p:nvGrpSpPr>
        <p:grpSpPr>
          <a:xfrm>
            <a:off x="1224915" y="930275"/>
            <a:ext cx="3103880" cy="2201545"/>
            <a:chOff x="225" y="624"/>
            <a:chExt cx="2607" cy="2352"/>
          </a:xfrm>
        </p:grpSpPr>
        <p:sp>
          <p:nvSpPr>
            <p:cNvPr id="8200" name="矩形 179217"/>
            <p:cNvSpPr/>
            <p:nvPr/>
          </p:nvSpPr>
          <p:spPr>
            <a:xfrm>
              <a:off x="225" y="824"/>
              <a:ext cx="2607" cy="2152"/>
            </a:xfrm>
            <a:prstGeom prst="rect">
              <a:avLst/>
            </a:prstGeom>
            <a:ln>
              <a:headEnd type="none" w="med" len="med"/>
              <a:tailEnd type="none" w="med" len="med"/>
            </a:ln>
            <a:extLst>
              <a:ext uri="{909E8E84-426E-40DD-AFC4-6F175D3DCCD1}">
                <a14:hiddenFill xmlns:a14="http://schemas.microsoft.com/office/drawing/2010/main">
                  <a:solidFill>
                    <a:srgbClr val="FFFF00"/>
                  </a:solidFill>
                </a14:hiddenFill>
              </a:ext>
            </a:extLst>
          </p:spPr>
          <p:style>
            <a:lnRef idx="2">
              <a:schemeClr val="accent5"/>
            </a:lnRef>
            <a:fillRef idx="1">
              <a:schemeClr val="lt1"/>
            </a:fillRef>
            <a:effectRef idx="0">
              <a:schemeClr val="accent5"/>
            </a:effectRef>
            <a:fontRef idx="minor">
              <a:schemeClr val="dk1"/>
            </a:fontRef>
          </p:style>
          <p:txBody>
            <a:bodyPr anchor="t"/>
            <a:lstStyle/>
            <a:p>
              <a:pPr algn="ctr" eaLnBrk="0" hangingPunct="0"/>
              <a:endParaRPr lang="zh-CN" altLang="en-US" sz="1350">
                <a:latin typeface="楷体" panose="02010609060101010101" pitchFamily="18" charset="-122"/>
                <a:ea typeface="楷体" panose="02010609060101010101" pitchFamily="18" charset="-122"/>
              </a:endParaRPr>
            </a:p>
          </p:txBody>
        </p:sp>
        <p:sp>
          <p:nvSpPr>
            <p:cNvPr id="8201" name="矩形 179218"/>
            <p:cNvSpPr/>
            <p:nvPr/>
          </p:nvSpPr>
          <p:spPr>
            <a:xfrm>
              <a:off x="288" y="1104"/>
              <a:ext cx="2491" cy="960"/>
            </a:xfrm>
            <a:prstGeom prst="rect">
              <a:avLst/>
            </a:prstGeom>
            <a:noFill/>
            <a:ln w="9525">
              <a:noFill/>
            </a:ln>
          </p:spPr>
          <p:txBody>
            <a:bodyPr lIns="67866" tIns="33337" rIns="67866" bIns="33337" anchor="t"/>
            <a:lstStyle/>
            <a:p>
              <a:pPr marL="342900" indent="-342900" eaLnBrk="0" hangingPunct="0">
                <a:lnSpc>
                  <a:spcPct val="115000"/>
                </a:lnSpc>
                <a:spcBef>
                  <a:spcPct val="75000"/>
                </a:spcBef>
                <a:buClr>
                  <a:schemeClr val="hlink"/>
                </a:buClr>
                <a:buSzPct val="140000"/>
                <a:buChar char="•"/>
              </a:pPr>
              <a:r>
                <a:rPr lang="zh-CN" altLang="en-US" sz="20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微软雅黑" panose="020B0503020204020204" pitchFamily="34" charset="-122"/>
                </a:rPr>
                <a:t>通过空气传播的振动波，人耳可听到的舒适的感觉。</a:t>
              </a:r>
            </a:p>
          </p:txBody>
        </p:sp>
        <p:sp>
          <p:nvSpPr>
            <p:cNvPr id="179220" name="矩形 179219"/>
            <p:cNvSpPr/>
            <p:nvPr/>
          </p:nvSpPr>
          <p:spPr>
            <a:xfrm>
              <a:off x="1067" y="624"/>
              <a:ext cx="967" cy="376"/>
            </a:xfrm>
            <a:prstGeom prst="rect">
              <a:avLst/>
            </a:prstGeom>
            <a:gradFill>
              <a:gsLst>
                <a:gs pos="0">
                  <a:srgbClr val="E30000"/>
                </a:gs>
                <a:gs pos="100000">
                  <a:srgbClr val="760303"/>
                </a:gs>
              </a:gsLst>
              <a:lin scaled="0"/>
            </a:gradFill>
            <a:ln w="12699" cap="flat" cmpd="sng">
              <a:solidFill>
                <a:srgbClr val="FFFF00"/>
              </a:solidFill>
              <a:prstDash val="solid"/>
              <a:miter/>
              <a:headEnd type="none" w="med" len="med"/>
              <a:tailEnd type="none" w="med" len="med"/>
            </a:ln>
            <a:extLst/>
          </p:spPr>
          <p:txBody>
            <a:bodyPr wrap="none" lIns="67866" tIns="33337" rIns="67866" bIns="33337" anchor="ctr"/>
            <a:lstStyle/>
            <a:p>
              <a:pPr marL="0" marR="0" indent="0" algn="ctr" defTabSz="762000" rtl="0" eaLnBrk="0" fontAlgn="base" latinLnBrk="0" hangingPunct="0">
                <a:lnSpc>
                  <a:spcPct val="100000"/>
                </a:lnSpc>
                <a:spcBef>
                  <a:spcPct val="0"/>
                </a:spcBef>
                <a:spcAft>
                  <a:spcPct val="0"/>
                </a:spcAft>
                <a:buClrTx/>
                <a:buSzTx/>
                <a:buFontTx/>
                <a:buNone/>
              </a:pPr>
              <a:r>
                <a:rPr kumimoji="0" lang="zh-CN" altLang="en-US" sz="2400" b="1" i="0" u="none" strike="noStrike" kern="1200" cap="none" spc="0" normalizeH="0" baseline="0" noProof="1">
                  <a:solidFill>
                    <a:srgbClr val="FFFF00"/>
                  </a:solidFill>
                  <a:effectLst>
                    <a:outerShdw blurRad="38100" dist="38100" dir="2700000">
                      <a:srgbClr val="000000"/>
                    </a:outerShdw>
                  </a:effectLst>
                  <a:latin typeface="Arial" panose="020B0604020202020204" pitchFamily="34" charset="0"/>
                  <a:ea typeface="宋体" panose="02010600030101010101" pitchFamily="2" charset="-122"/>
                  <a:cs typeface="+mn-cs"/>
                </a:rPr>
                <a:t>声音</a:t>
              </a:r>
            </a:p>
          </p:txBody>
        </p:sp>
      </p:grpSp>
      <p:grpSp>
        <p:nvGrpSpPr>
          <p:cNvPr id="8195" name="组合 179214"/>
          <p:cNvGrpSpPr/>
          <p:nvPr/>
        </p:nvGrpSpPr>
        <p:grpSpPr>
          <a:xfrm>
            <a:off x="4561205" y="939165"/>
            <a:ext cx="3103880" cy="2192655"/>
            <a:chOff x="2928" y="632"/>
            <a:chExt cx="2607" cy="2344"/>
          </a:xfrm>
        </p:grpSpPr>
        <p:sp>
          <p:nvSpPr>
            <p:cNvPr id="8196" name="矩形 179201"/>
            <p:cNvSpPr/>
            <p:nvPr/>
          </p:nvSpPr>
          <p:spPr>
            <a:xfrm>
              <a:off x="2928" y="824"/>
              <a:ext cx="2607" cy="2152"/>
            </a:xfrm>
            <a:prstGeom prst="rect">
              <a:avLst/>
            </a:prstGeom>
            <a:ln>
              <a:headEnd type="none" w="med" len="med"/>
              <a:tailEnd type="none" w="med" len="med"/>
            </a:ln>
            <a:extLst>
              <a:ext uri="{909E8E84-426E-40DD-AFC4-6F175D3DCCD1}">
                <a14:hiddenFill xmlns:a14="http://schemas.microsoft.com/office/drawing/2010/main">
                  <a:gradFill rotWithShape="0">
                    <a:gsLst>
                      <a:gs pos="0">
                        <a:srgbClr val="1A1AFF"/>
                      </a:gs>
                      <a:gs pos="100000">
                        <a:srgbClr val="0000FF"/>
                      </a:gs>
                    </a:gsLst>
                    <a:lin ang="5400000" scaled="1"/>
                    <a:tileRect/>
                  </a:gradFill>
                </a14:hiddenFill>
              </a:ext>
            </a:extLst>
          </p:spPr>
          <p:style>
            <a:lnRef idx="2">
              <a:schemeClr val="dk1"/>
            </a:lnRef>
            <a:fillRef idx="1">
              <a:schemeClr val="lt1"/>
            </a:fillRef>
            <a:effectRef idx="0">
              <a:schemeClr val="dk1"/>
            </a:effectRef>
            <a:fontRef idx="minor">
              <a:schemeClr val="dk1"/>
            </a:fontRef>
          </p:style>
          <p:txBody>
            <a:bodyPr anchor="t"/>
            <a:lstStyle/>
            <a:p>
              <a:pPr algn="ctr" eaLnBrk="0" hangingPunct="0"/>
              <a:endParaRPr lang="zh-CN" altLang="en-US" sz="1350">
                <a:latin typeface="楷体" panose="02010609060101010101" pitchFamily="18" charset="-122"/>
                <a:ea typeface="楷体" panose="02010609060101010101" pitchFamily="18" charset="-122"/>
              </a:endParaRPr>
            </a:p>
          </p:txBody>
        </p:sp>
        <p:sp>
          <p:nvSpPr>
            <p:cNvPr id="8197" name="矩形 179207"/>
            <p:cNvSpPr/>
            <p:nvPr/>
          </p:nvSpPr>
          <p:spPr>
            <a:xfrm>
              <a:off x="3043" y="1104"/>
              <a:ext cx="2429" cy="960"/>
            </a:xfrm>
            <a:prstGeom prst="rect">
              <a:avLst/>
            </a:prstGeom>
            <a:noFill/>
            <a:ln w="9525">
              <a:noFill/>
            </a:ln>
          </p:spPr>
          <p:txBody>
            <a:bodyPr lIns="67866" tIns="33337" rIns="67866" bIns="33337" anchor="t"/>
            <a:lstStyle/>
            <a:p>
              <a:pPr marL="342900" indent="-342900" defTabSz="762000" eaLnBrk="0" hangingPunct="0">
                <a:buChar char="•"/>
              </a:pPr>
              <a:r>
                <a:rPr lang="zh-CN" altLang="en-US" sz="2100" b="1" dirty="0">
                  <a:solidFill>
                    <a:schemeClr val="tx1"/>
                  </a:solidFill>
                  <a:latin typeface="微软雅黑" panose="020B0503020204020204" pitchFamily="34" charset="-122"/>
                  <a:ea typeface="微软雅黑" panose="020B0503020204020204" pitchFamily="34" charset="-122"/>
                </a:rPr>
                <a:t>一切惹人讨厌、令人烦躁、对人有害、人们不愿意听的声音。</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9210" name="矩形 179209"/>
            <p:cNvSpPr/>
            <p:nvPr/>
          </p:nvSpPr>
          <p:spPr>
            <a:xfrm>
              <a:off x="3726" y="632"/>
              <a:ext cx="967" cy="376"/>
            </a:xfrm>
            <a:prstGeom prst="rect">
              <a:avLst/>
            </a:prstGeom>
            <a:solidFill>
              <a:srgbClr val="0070C0"/>
            </a:solidFill>
            <a:ln w="12699" cap="flat" cmpd="sng">
              <a:solidFill>
                <a:srgbClr val="0070C0"/>
              </a:solidFill>
              <a:prstDash val="solid"/>
              <a:miter/>
              <a:headEnd type="none" w="med" len="med"/>
              <a:tailEnd type="none" w="med" len="med"/>
            </a:ln>
          </p:spPr>
          <p:txBody>
            <a:bodyPr wrap="none" lIns="67866" tIns="33337" rIns="67866" bIns="33337" anchor="ctr"/>
            <a:lstStyle/>
            <a:p>
              <a:pPr marL="0" marR="0" indent="0" algn="ctr" defTabSz="762000" rtl="0" eaLnBrk="0" fontAlgn="base" latinLnBrk="0" hangingPunct="0">
                <a:lnSpc>
                  <a:spcPct val="100000"/>
                </a:lnSpc>
                <a:spcBef>
                  <a:spcPct val="0"/>
                </a:spcBef>
                <a:spcAft>
                  <a:spcPct val="0"/>
                </a:spcAft>
                <a:buClrTx/>
                <a:buSzTx/>
                <a:buFontTx/>
                <a:buNone/>
              </a:pPr>
              <a:r>
                <a:rPr kumimoji="0" lang="zh-CN" altLang="en-US" sz="2400" b="1" i="0" u="none" strike="noStrike" kern="1200" cap="none" spc="0" normalizeH="0" baseline="0" noProof="1">
                  <a:solidFill>
                    <a:srgbClr val="FFFF00"/>
                  </a:solidFill>
                  <a:effectLst>
                    <a:outerShdw blurRad="38100" dist="38100" dir="2700000">
                      <a:srgbClr val="000000"/>
                    </a:outerShdw>
                  </a:effectLst>
                  <a:latin typeface="Arial" panose="020B0604020202020204" pitchFamily="34" charset="0"/>
                  <a:ea typeface="宋体" panose="02010600030101010101" pitchFamily="2" charset="-122"/>
                  <a:cs typeface="+mn-cs"/>
                </a:rPr>
                <a:t>噪声</a:t>
              </a:r>
            </a:p>
          </p:txBody>
        </p:sp>
      </p:grpSp>
      <p:sp>
        <p:nvSpPr>
          <p:cNvPr id="7" name="矩形 6"/>
          <p:cNvSpPr/>
          <p:nvPr/>
        </p:nvSpPr>
        <p:spPr>
          <a:xfrm>
            <a:off x="650875" y="3582670"/>
            <a:ext cx="7421880" cy="76390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噪声是声音的一种，具有声音的基本特性，广泛存在于人们的工作过程和环境中。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50" y="34544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噪声的基本概述</a:t>
            </a:r>
          </a:p>
        </p:txBody>
      </p:sp>
      <p:sp>
        <p:nvSpPr>
          <p:cNvPr id="2" name="文本框 1"/>
          <p:cNvSpPr txBox="1"/>
          <p:nvPr/>
        </p:nvSpPr>
        <p:spPr>
          <a:xfrm>
            <a:off x="171450" y="1493520"/>
            <a:ext cx="539115" cy="230695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常见噪声岗位</a:t>
            </a:r>
          </a:p>
        </p:txBody>
      </p:sp>
      <p:sp>
        <p:nvSpPr>
          <p:cNvPr id="6" name="内容占位符 2"/>
          <p:cNvSpPr>
            <a:spLocks noGrp="1"/>
          </p:cNvSpPr>
          <p:nvPr/>
        </p:nvSpPr>
        <p:spPr>
          <a:xfrm>
            <a:off x="827768" y="1167220"/>
            <a:ext cx="8176260" cy="1003935"/>
          </a:xfr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charset="0"/>
              <a:buChar char="Ø"/>
            </a:pPr>
            <a:r>
              <a:rPr lang="zh-CN" altLang="en-US" sz="2000" b="1"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油田企业：</a:t>
            </a:r>
            <a:r>
              <a:rPr lang="zh-CN" altLang="en-US" sz="2000" b="1" dirty="0" smtClean="0">
                <a:solidFill>
                  <a:srgbClr val="002060"/>
                </a:solidFill>
                <a:latin typeface="微软雅黑" panose="020B0503020204020204" pitchFamily="34" charset="-122"/>
                <a:ea typeface="微软雅黑" panose="020B0503020204020204" pitchFamily="34" charset="-122"/>
              </a:rPr>
              <a:t>采油队注汽泵、锅炉压缩机、外输泵；作业队的通井机；注水站注水泵、联合站压缩机、消防泵；</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solidFill>
                <a:srgbClr val="002060"/>
              </a:solidFill>
              <a:latin typeface="+mj-ea"/>
              <a:ea typeface="+mj-ea"/>
            </a:endParaRPr>
          </a:p>
          <a:p>
            <a:pPr>
              <a:lnSpc>
                <a:spcPct val="150000"/>
              </a:lnSpc>
            </a:pPr>
            <a:endParaRPr lang="zh-CN" altLang="en-US" dirty="0">
              <a:latin typeface="+mj-ea"/>
              <a:ea typeface="+mj-ea"/>
            </a:endParaRPr>
          </a:p>
        </p:txBody>
      </p:sp>
      <p:sp>
        <p:nvSpPr>
          <p:cNvPr id="7" name="内容占位符 2"/>
          <p:cNvSpPr>
            <a:spLocks noGrp="1"/>
          </p:cNvSpPr>
          <p:nvPr/>
        </p:nvSpPr>
        <p:spPr>
          <a:xfrm>
            <a:off x="827768" y="2277200"/>
            <a:ext cx="8093075" cy="1610360"/>
          </a:xfr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charset="0"/>
              <a:buChar char="Ø"/>
            </a:pPr>
            <a:r>
              <a:rPr lang="zh-CN" altLang="en-US" sz="20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炼化</a:t>
            </a:r>
            <a:r>
              <a:rPr lang="zh-CN" altLang="en-US" sz="2000" b="1"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企业：</a:t>
            </a:r>
            <a:r>
              <a:rPr lang="zh-CN" altLang="en-US" sz="2000" b="1" dirty="0" smtClean="0">
                <a:solidFill>
                  <a:srgbClr val="002060"/>
                </a:solidFill>
                <a:latin typeface="微软雅黑" panose="020B0503020204020204" pitchFamily="34" charset="-122"/>
                <a:ea typeface="微软雅黑" panose="020B0503020204020204" pitchFamily="34" charset="-122"/>
              </a:rPr>
              <a:t>蒸馏装置、常减压装置、延迟焦化装置、加氢裂化装置、连续重整装置、化工裂解装置、压缩机、鼓风机、离心泵等；</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buFont typeface="Wingdings" panose="05000000000000000000" charset="0"/>
              <a:buChar char="Ø"/>
            </a:pP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b="1" dirty="0">
              <a:latin typeface="微软雅黑" panose="020B0503020204020204" pitchFamily="34" charset="-122"/>
              <a:ea typeface="微软雅黑" panose="020B0503020204020204" pitchFamily="34" charset="-122"/>
            </a:endParaRPr>
          </a:p>
        </p:txBody>
      </p:sp>
      <p:sp>
        <p:nvSpPr>
          <p:cNvPr id="8" name="内容占位符 2"/>
          <p:cNvSpPr>
            <a:spLocks noGrp="1"/>
          </p:cNvSpPr>
          <p:nvPr/>
        </p:nvSpPr>
        <p:spPr>
          <a:xfrm>
            <a:off x="898253" y="3455760"/>
            <a:ext cx="6858000" cy="581660"/>
          </a:xfr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charset="0"/>
              <a:buChar char="Ø"/>
            </a:pPr>
            <a:r>
              <a:rPr lang="zh-CN" altLang="en-US" sz="2000" b="1" dirty="0" smtClean="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机械制造公司：</a:t>
            </a:r>
            <a:r>
              <a:rPr lang="zh-CN" altLang="en-US" sz="2000" b="1" dirty="0" smtClean="0">
                <a:solidFill>
                  <a:srgbClr val="002060"/>
                </a:solidFill>
                <a:latin typeface="微软雅黑" panose="020B0503020204020204" pitchFamily="34" charset="-122"/>
                <a:ea typeface="微软雅黑" panose="020B0503020204020204" pitchFamily="34" charset="-122"/>
              </a:rPr>
              <a:t>打磨、切割、成型、装配等作业环节。</a:t>
            </a:r>
            <a:endParaRPr lang="en-US" altLang="zh-CN" sz="2000" b="1" dirty="0" smtClean="0">
              <a:solidFill>
                <a:srgbClr val="002060"/>
              </a:solidFill>
              <a:latin typeface="微软雅黑" panose="020B0503020204020204" pitchFamily="34" charset="-122"/>
              <a:ea typeface="微软雅黑" panose="020B0503020204020204" pitchFamily="34" charset="-122"/>
            </a:endParaRPr>
          </a:p>
          <a:p>
            <a:pPr>
              <a:lnSpc>
                <a:spcPct val="150000"/>
              </a:lnSpc>
            </a:pP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50" y="34544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噪声的基本概述</a:t>
            </a:r>
          </a:p>
        </p:txBody>
      </p:sp>
      <p:sp>
        <p:nvSpPr>
          <p:cNvPr id="38" name="MH_Title_1"/>
          <p:cNvSpPr/>
          <p:nvPr>
            <p:custDataLst>
              <p:tags r:id="rId1"/>
            </p:custDataLst>
          </p:nvPr>
        </p:nvSpPr>
        <p:spPr>
          <a:xfrm>
            <a:off x="2574925" y="2503170"/>
            <a:ext cx="3793490" cy="1415415"/>
          </a:xfrm>
          <a:custGeom>
            <a:avLst/>
            <a:gdLst>
              <a:gd name="connsiteX0" fmla="*/ 1947928 w 3895857"/>
              <a:gd name="connsiteY0" fmla="*/ 0 h 1507066"/>
              <a:gd name="connsiteX1" fmla="*/ 3872402 w 3895857"/>
              <a:gd name="connsiteY1" fmla="*/ 1415848 h 1507066"/>
              <a:gd name="connsiteX2" fmla="*/ 3895857 w 3895857"/>
              <a:gd name="connsiteY2" fmla="*/ 1507066 h 1507066"/>
              <a:gd name="connsiteX3" fmla="*/ 0 w 3895857"/>
              <a:gd name="connsiteY3" fmla="*/ 1507066 h 1507066"/>
              <a:gd name="connsiteX4" fmla="*/ 23455 w 3895857"/>
              <a:gd name="connsiteY4" fmla="*/ 1415848 h 1507066"/>
              <a:gd name="connsiteX5" fmla="*/ 1947928 w 3895857"/>
              <a:gd name="connsiteY5" fmla="*/ 0 h 1507066"/>
              <a:gd name="connsiteX0-1" fmla="*/ 3895857 w 3987297"/>
              <a:gd name="connsiteY0-2" fmla="*/ 1507066 h 1598506"/>
              <a:gd name="connsiteX1-3" fmla="*/ 0 w 3987297"/>
              <a:gd name="connsiteY1-4" fmla="*/ 1507066 h 1598506"/>
              <a:gd name="connsiteX2-5" fmla="*/ 23455 w 3987297"/>
              <a:gd name="connsiteY2-6" fmla="*/ 1415848 h 1598506"/>
              <a:gd name="connsiteX3-7" fmla="*/ 1947928 w 3987297"/>
              <a:gd name="connsiteY3-8" fmla="*/ 0 h 1598506"/>
              <a:gd name="connsiteX4-9" fmla="*/ 3872402 w 3987297"/>
              <a:gd name="connsiteY4-10" fmla="*/ 1415848 h 1598506"/>
              <a:gd name="connsiteX5-11" fmla="*/ 3987297 w 3987297"/>
              <a:gd name="connsiteY5-12" fmla="*/ 1598506 h 1598506"/>
              <a:gd name="connsiteX0-13" fmla="*/ 3895857 w 3895857"/>
              <a:gd name="connsiteY0-14" fmla="*/ 1507066 h 1507066"/>
              <a:gd name="connsiteX1-15" fmla="*/ 0 w 3895857"/>
              <a:gd name="connsiteY1-16" fmla="*/ 1507066 h 1507066"/>
              <a:gd name="connsiteX2-17" fmla="*/ 23455 w 3895857"/>
              <a:gd name="connsiteY2-18" fmla="*/ 1415848 h 1507066"/>
              <a:gd name="connsiteX3-19" fmla="*/ 1947928 w 3895857"/>
              <a:gd name="connsiteY3-20" fmla="*/ 0 h 1507066"/>
              <a:gd name="connsiteX4-21" fmla="*/ 3872402 w 3895857"/>
              <a:gd name="connsiteY4-22" fmla="*/ 1415848 h 1507066"/>
              <a:gd name="connsiteX0-23" fmla="*/ 0 w 3872402"/>
              <a:gd name="connsiteY0-24" fmla="*/ 1507066 h 1507066"/>
              <a:gd name="connsiteX1-25" fmla="*/ 23455 w 3872402"/>
              <a:gd name="connsiteY1-26" fmla="*/ 1415848 h 1507066"/>
              <a:gd name="connsiteX2-27" fmla="*/ 1947928 w 3872402"/>
              <a:gd name="connsiteY2-28" fmla="*/ 0 h 1507066"/>
              <a:gd name="connsiteX3-29" fmla="*/ 3872402 w 3872402"/>
              <a:gd name="connsiteY3-30" fmla="*/ 1415848 h 1507066"/>
              <a:gd name="connsiteX0-31" fmla="*/ 0 w 3848947"/>
              <a:gd name="connsiteY0-32" fmla="*/ 1415848 h 1415848"/>
              <a:gd name="connsiteX1-33" fmla="*/ 1924473 w 3848947"/>
              <a:gd name="connsiteY1-34" fmla="*/ 0 h 1415848"/>
              <a:gd name="connsiteX2-35" fmla="*/ 3848947 w 3848947"/>
              <a:gd name="connsiteY2-36" fmla="*/ 1415848 h 1415848"/>
            </a:gdLst>
            <a:ahLst/>
            <a:cxnLst>
              <a:cxn ang="0">
                <a:pos x="connsiteX0-1" y="connsiteY0-2"/>
              </a:cxn>
              <a:cxn ang="0">
                <a:pos x="connsiteX1-3" y="connsiteY1-4"/>
              </a:cxn>
              <a:cxn ang="0">
                <a:pos x="connsiteX2-5" y="connsiteY2-6"/>
              </a:cxn>
            </a:cxnLst>
            <a:rect l="l" t="t" r="r" b="b"/>
            <a:pathLst>
              <a:path w="3848947" h="1415848">
                <a:moveTo>
                  <a:pt x="0" y="1415848"/>
                </a:moveTo>
                <a:cubicBezTo>
                  <a:pt x="255130" y="595577"/>
                  <a:pt x="1020249" y="0"/>
                  <a:pt x="1924473" y="0"/>
                </a:cubicBezTo>
                <a:cubicBezTo>
                  <a:pt x="2828697" y="0"/>
                  <a:pt x="3593816" y="595577"/>
                  <a:pt x="3848947" y="1415848"/>
                </a:cubicBezTo>
              </a:path>
            </a:pathLst>
          </a:custGeom>
          <a:solidFill>
            <a:srgbClr val="C00000"/>
          </a:solidFill>
          <a:ln w="38100" cap="flat" cmpd="sng" algn="ctr">
            <a:noFill/>
            <a:prstDash val="solid"/>
            <a:miter lim="800000"/>
          </a:ln>
          <a:effectLst/>
        </p:spPr>
        <p:txBody>
          <a:bodyPr lIns="108000" tIns="162000" rIns="108000" anchor="ctr">
            <a:normAutofit/>
          </a:bodyPr>
          <a:lstStyle/>
          <a:p>
            <a:pPr algn="ctr" fontAlgn="auto">
              <a:spcBef>
                <a:spcPts val="0"/>
              </a:spcBef>
              <a:spcAft>
                <a:spcPts val="0"/>
              </a:spcAft>
              <a:defRPr/>
            </a:pPr>
            <a:r>
              <a:rPr lang="zh-CN" altLang="en-US" sz="2100" b="1" kern="0" dirty="0">
                <a:solidFill>
                  <a:schemeClr val="bg1"/>
                </a:solidFill>
                <a:latin typeface="微软雅黑" panose="020B0503020204020204" pitchFamily="34" charset="-122"/>
                <a:ea typeface="微软雅黑" panose="020B0503020204020204" pitchFamily="34" charset="-122"/>
              </a:rPr>
              <a:t>按来源可分为</a:t>
            </a:r>
          </a:p>
        </p:txBody>
      </p:sp>
      <p:sp>
        <p:nvSpPr>
          <p:cNvPr id="31" name="MH_Other_2"/>
          <p:cNvSpPr/>
          <p:nvPr>
            <p:custDataLst>
              <p:tags r:id="rId2"/>
            </p:custDataLst>
          </p:nvPr>
        </p:nvSpPr>
        <p:spPr>
          <a:xfrm>
            <a:off x="1845945" y="2101215"/>
            <a:ext cx="5288915" cy="2129790"/>
          </a:xfrm>
          <a:custGeom>
            <a:avLst/>
            <a:gdLst>
              <a:gd name="connsiteX0" fmla="*/ 1947928 w 3895857"/>
              <a:gd name="connsiteY0" fmla="*/ 0 h 1507066"/>
              <a:gd name="connsiteX1" fmla="*/ 3872402 w 3895857"/>
              <a:gd name="connsiteY1" fmla="*/ 1415848 h 1507066"/>
              <a:gd name="connsiteX2" fmla="*/ 3895857 w 3895857"/>
              <a:gd name="connsiteY2" fmla="*/ 1507066 h 1507066"/>
              <a:gd name="connsiteX3" fmla="*/ 0 w 3895857"/>
              <a:gd name="connsiteY3" fmla="*/ 1507066 h 1507066"/>
              <a:gd name="connsiteX4" fmla="*/ 23455 w 3895857"/>
              <a:gd name="connsiteY4" fmla="*/ 1415848 h 1507066"/>
              <a:gd name="connsiteX5" fmla="*/ 1947928 w 3895857"/>
              <a:gd name="connsiteY5" fmla="*/ 0 h 1507066"/>
              <a:gd name="connsiteX0-1" fmla="*/ 3895857 w 3987297"/>
              <a:gd name="connsiteY0-2" fmla="*/ 1507066 h 1598506"/>
              <a:gd name="connsiteX1-3" fmla="*/ 0 w 3987297"/>
              <a:gd name="connsiteY1-4" fmla="*/ 1507066 h 1598506"/>
              <a:gd name="connsiteX2-5" fmla="*/ 23455 w 3987297"/>
              <a:gd name="connsiteY2-6" fmla="*/ 1415848 h 1598506"/>
              <a:gd name="connsiteX3-7" fmla="*/ 1947928 w 3987297"/>
              <a:gd name="connsiteY3-8" fmla="*/ 0 h 1598506"/>
              <a:gd name="connsiteX4-9" fmla="*/ 3872402 w 3987297"/>
              <a:gd name="connsiteY4-10" fmla="*/ 1415848 h 1598506"/>
              <a:gd name="connsiteX5-11" fmla="*/ 3987297 w 3987297"/>
              <a:gd name="connsiteY5-12" fmla="*/ 1598506 h 1598506"/>
              <a:gd name="connsiteX0-13" fmla="*/ 3895857 w 3895857"/>
              <a:gd name="connsiteY0-14" fmla="*/ 1507066 h 1507066"/>
              <a:gd name="connsiteX1-15" fmla="*/ 0 w 3895857"/>
              <a:gd name="connsiteY1-16" fmla="*/ 1507066 h 1507066"/>
              <a:gd name="connsiteX2-17" fmla="*/ 23455 w 3895857"/>
              <a:gd name="connsiteY2-18" fmla="*/ 1415848 h 1507066"/>
              <a:gd name="connsiteX3-19" fmla="*/ 1947928 w 3895857"/>
              <a:gd name="connsiteY3-20" fmla="*/ 0 h 1507066"/>
              <a:gd name="connsiteX4-21" fmla="*/ 3872402 w 3895857"/>
              <a:gd name="connsiteY4-22" fmla="*/ 1415848 h 1507066"/>
              <a:gd name="connsiteX0-23" fmla="*/ 0 w 3872402"/>
              <a:gd name="connsiteY0-24" fmla="*/ 1507066 h 1507066"/>
              <a:gd name="connsiteX1-25" fmla="*/ 23455 w 3872402"/>
              <a:gd name="connsiteY1-26" fmla="*/ 1415848 h 1507066"/>
              <a:gd name="connsiteX2-27" fmla="*/ 1947928 w 3872402"/>
              <a:gd name="connsiteY2-28" fmla="*/ 0 h 1507066"/>
              <a:gd name="connsiteX3-29" fmla="*/ 3872402 w 3872402"/>
              <a:gd name="connsiteY3-30" fmla="*/ 1415848 h 1507066"/>
              <a:gd name="connsiteX0-31" fmla="*/ 0 w 3848947"/>
              <a:gd name="connsiteY0-32" fmla="*/ 1415848 h 1415848"/>
              <a:gd name="connsiteX1-33" fmla="*/ 1924473 w 3848947"/>
              <a:gd name="connsiteY1-34" fmla="*/ 0 h 1415848"/>
              <a:gd name="connsiteX2-35" fmla="*/ 3848947 w 3848947"/>
              <a:gd name="connsiteY2-36" fmla="*/ 1415848 h 1415848"/>
            </a:gdLst>
            <a:ahLst/>
            <a:cxnLst>
              <a:cxn ang="0">
                <a:pos x="connsiteX0-1" y="connsiteY0-2"/>
              </a:cxn>
              <a:cxn ang="0">
                <a:pos x="connsiteX1-3" y="connsiteY1-4"/>
              </a:cxn>
              <a:cxn ang="0">
                <a:pos x="connsiteX2-5" y="connsiteY2-6"/>
              </a:cxn>
            </a:cxnLst>
            <a:rect l="l" t="t" r="r" b="b"/>
            <a:pathLst>
              <a:path w="3848947" h="1415848">
                <a:moveTo>
                  <a:pt x="0" y="1415848"/>
                </a:moveTo>
                <a:cubicBezTo>
                  <a:pt x="255130" y="595577"/>
                  <a:pt x="1020249" y="0"/>
                  <a:pt x="1924473" y="0"/>
                </a:cubicBezTo>
                <a:cubicBezTo>
                  <a:pt x="2828697" y="0"/>
                  <a:pt x="3593816" y="595577"/>
                  <a:pt x="3848947" y="1415848"/>
                </a:cubicBezTo>
              </a:path>
            </a:pathLst>
          </a:custGeom>
          <a:noFill/>
          <a:ln w="38100" cap="flat" cmpd="sng" algn="ctr">
            <a:solidFill>
              <a:srgbClr val="BFBFBF"/>
            </a:solidFill>
            <a:prstDash val="solid"/>
            <a:miter lim="800000"/>
          </a:ln>
          <a:effectLst/>
        </p:spPr>
        <p:txBody>
          <a:bodyPr anchor="ctr"/>
          <a:lstStyle/>
          <a:p>
            <a:pPr algn="ctr" fontAlgn="auto">
              <a:spcBef>
                <a:spcPts val="0"/>
              </a:spcBef>
              <a:spcAft>
                <a:spcPts val="0"/>
              </a:spcAft>
              <a:defRPr/>
            </a:pPr>
            <a:endParaRPr lang="zh-CN" altLang="en-US" kern="0">
              <a:solidFill>
                <a:srgbClr val="FFFFFF"/>
              </a:solidFill>
              <a:latin typeface="Arial" panose="020B0604020202020204"/>
              <a:ea typeface="幼圆" panose="02010509060101010101" pitchFamily="49" charset="-122"/>
            </a:endParaRPr>
          </a:p>
        </p:txBody>
      </p:sp>
      <p:sp>
        <p:nvSpPr>
          <p:cNvPr id="32" name="MH_Other_3"/>
          <p:cNvSpPr/>
          <p:nvPr>
            <p:custDataLst>
              <p:tags r:id="rId3"/>
            </p:custDataLst>
          </p:nvPr>
        </p:nvSpPr>
        <p:spPr>
          <a:xfrm>
            <a:off x="4229733" y="1942307"/>
            <a:ext cx="327025" cy="369887"/>
          </a:xfrm>
          <a:prstGeom prst="ellipse">
            <a:avLst/>
          </a:prstGeom>
          <a:solidFill>
            <a:srgbClr val="FFFFFF"/>
          </a:solidFill>
          <a:ln w="57150" cap="flat" cmpd="sng" algn="ctr">
            <a:solidFill>
              <a:srgbClr val="002060"/>
            </a:solidFill>
            <a:prstDash val="solid"/>
            <a:miter lim="800000"/>
          </a:ln>
          <a:effectLst/>
        </p:spPr>
        <p:txBody>
          <a:bodyPr anchor="ctr">
            <a:normAutofit fontScale="67500" lnSpcReduction="20000"/>
          </a:bodyPr>
          <a:lstStyle/>
          <a:p>
            <a:pPr algn="ctr" fontAlgn="auto">
              <a:spcBef>
                <a:spcPts val="0"/>
              </a:spcBef>
              <a:spcAft>
                <a:spcPts val="0"/>
              </a:spcAft>
              <a:defRPr/>
            </a:pPr>
            <a:endParaRPr lang="zh-CN" altLang="en-US" kern="0">
              <a:solidFill>
                <a:srgbClr val="FFFFFF"/>
              </a:solidFill>
              <a:latin typeface="Arial" panose="020B0604020202020204"/>
              <a:ea typeface="幼圆" panose="02010509060101010101" pitchFamily="49" charset="-122"/>
            </a:endParaRPr>
          </a:p>
        </p:txBody>
      </p:sp>
      <p:sp>
        <p:nvSpPr>
          <p:cNvPr id="36" name="MH_Other_6"/>
          <p:cNvSpPr/>
          <p:nvPr>
            <p:custDataLst>
              <p:tags r:id="rId4"/>
            </p:custDataLst>
          </p:nvPr>
        </p:nvSpPr>
        <p:spPr>
          <a:xfrm flipH="1">
            <a:off x="2133283" y="3147060"/>
            <a:ext cx="330200" cy="369888"/>
          </a:xfrm>
          <a:prstGeom prst="ellipse">
            <a:avLst/>
          </a:prstGeom>
          <a:solidFill>
            <a:srgbClr val="FFFFFF"/>
          </a:solidFill>
          <a:ln w="57150" cap="flat" cmpd="sng" algn="ctr">
            <a:solidFill>
              <a:srgbClr val="002060"/>
            </a:solidFill>
            <a:prstDash val="solid"/>
            <a:miter lim="800000"/>
          </a:ln>
          <a:effectLst/>
        </p:spPr>
        <p:txBody>
          <a:bodyPr anchor="ctr">
            <a:normAutofit fontScale="67500" lnSpcReduction="20000"/>
          </a:bodyPr>
          <a:lstStyle/>
          <a:p>
            <a:pPr algn="ctr" fontAlgn="auto">
              <a:spcBef>
                <a:spcPts val="0"/>
              </a:spcBef>
              <a:spcAft>
                <a:spcPts val="0"/>
              </a:spcAft>
              <a:defRPr/>
            </a:pPr>
            <a:endParaRPr lang="zh-CN" altLang="en-US" kern="0">
              <a:solidFill>
                <a:srgbClr val="FFFFFF"/>
              </a:solidFill>
              <a:latin typeface="Arial" panose="020B0604020202020204"/>
              <a:ea typeface="幼圆" panose="02010509060101010101" pitchFamily="49" charset="-122"/>
            </a:endParaRPr>
          </a:p>
        </p:txBody>
      </p:sp>
      <p:sp>
        <p:nvSpPr>
          <p:cNvPr id="4" name="MH_Other_6"/>
          <p:cNvSpPr/>
          <p:nvPr>
            <p:custDataLst>
              <p:tags r:id="rId5"/>
            </p:custDataLst>
          </p:nvPr>
        </p:nvSpPr>
        <p:spPr>
          <a:xfrm flipH="1">
            <a:off x="6424613" y="3025775"/>
            <a:ext cx="330200" cy="369888"/>
          </a:xfrm>
          <a:prstGeom prst="ellipse">
            <a:avLst/>
          </a:prstGeom>
          <a:solidFill>
            <a:srgbClr val="FFFFFF"/>
          </a:solidFill>
          <a:ln w="57150" cap="flat" cmpd="sng" algn="ctr">
            <a:solidFill>
              <a:srgbClr val="002060"/>
            </a:solidFill>
            <a:prstDash val="solid"/>
            <a:miter lim="800000"/>
          </a:ln>
          <a:effectLst/>
        </p:spPr>
        <p:txBody>
          <a:bodyPr anchor="ctr">
            <a:normAutofit fontScale="67500" lnSpcReduction="20000"/>
          </a:bodyPr>
          <a:lstStyle/>
          <a:p>
            <a:pPr algn="ctr" fontAlgn="auto">
              <a:spcBef>
                <a:spcPts val="0"/>
              </a:spcBef>
              <a:spcAft>
                <a:spcPts val="0"/>
              </a:spcAft>
              <a:defRPr/>
            </a:pPr>
            <a:endParaRPr lang="zh-CN" altLang="en-US" kern="0">
              <a:solidFill>
                <a:srgbClr val="FFFFFF"/>
              </a:solidFill>
              <a:latin typeface="Arial" panose="020B0604020202020204"/>
              <a:ea typeface="幼圆" panose="02010509060101010101" pitchFamily="49" charset="-122"/>
            </a:endParaRPr>
          </a:p>
        </p:txBody>
      </p:sp>
      <p:sp>
        <p:nvSpPr>
          <p:cNvPr id="9" name="文本框 8"/>
          <p:cNvSpPr txBox="1"/>
          <p:nvPr/>
        </p:nvSpPr>
        <p:spPr>
          <a:xfrm>
            <a:off x="487045" y="3118485"/>
            <a:ext cx="1713230" cy="398780"/>
          </a:xfrm>
          <a:prstGeom prst="rect">
            <a:avLst/>
          </a:prstGeom>
          <a:noFill/>
        </p:spPr>
        <p:txBody>
          <a:bodyPr wrap="square" rtlCol="0">
            <a:spAutoFit/>
          </a:bodyPr>
          <a:lstStyle/>
          <a:p>
            <a:r>
              <a:rPr lang="zh-CN" altLang="en-US" sz="2000" b="1">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机械性噪声</a:t>
            </a:r>
          </a:p>
        </p:txBody>
      </p:sp>
      <p:sp>
        <p:nvSpPr>
          <p:cNvPr id="10" name="文本框 9"/>
          <p:cNvSpPr txBox="1"/>
          <p:nvPr/>
        </p:nvSpPr>
        <p:spPr>
          <a:xfrm>
            <a:off x="3428365" y="1358900"/>
            <a:ext cx="2087245" cy="398780"/>
          </a:xfrm>
          <a:prstGeom prst="rect">
            <a:avLst/>
          </a:prstGeom>
          <a:noFill/>
        </p:spPr>
        <p:txBody>
          <a:bodyPr wrap="square" rtlCol="0">
            <a:spAutoFit/>
          </a:bodyPr>
          <a:lstStyle/>
          <a:p>
            <a:r>
              <a:rPr lang="zh-CN" altLang="en-US" sz="2000" b="1">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流体动力性噪声</a:t>
            </a:r>
          </a:p>
        </p:txBody>
      </p:sp>
      <p:sp>
        <p:nvSpPr>
          <p:cNvPr id="11" name="文本框 10"/>
          <p:cNvSpPr txBox="1"/>
          <p:nvPr/>
        </p:nvSpPr>
        <p:spPr>
          <a:xfrm>
            <a:off x="7016750" y="2923540"/>
            <a:ext cx="1713230" cy="398780"/>
          </a:xfrm>
          <a:prstGeom prst="rect">
            <a:avLst/>
          </a:prstGeom>
          <a:noFill/>
        </p:spPr>
        <p:txBody>
          <a:bodyPr wrap="square" rtlCol="0">
            <a:spAutoFit/>
          </a:bodyPr>
          <a:lstStyle/>
          <a:p>
            <a:r>
              <a:rPr lang="zh-CN" altLang="en-US" sz="2000" b="1">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电磁性噪声</a:t>
            </a:r>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50" y="34544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噪声的基本概述</a:t>
            </a:r>
          </a:p>
        </p:txBody>
      </p:sp>
      <p:sp>
        <p:nvSpPr>
          <p:cNvPr id="2" name="圆角矩形 1"/>
          <p:cNvSpPr/>
          <p:nvPr/>
        </p:nvSpPr>
        <p:spPr>
          <a:xfrm>
            <a:off x="2695575" y="1268095"/>
            <a:ext cx="3459480" cy="51689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34" charset="-122"/>
                <a:ea typeface="微软雅黑" panose="020B0503020204020204" pitchFamily="34" charset="-122"/>
              </a:rPr>
              <a:t>按频率可分为</a:t>
            </a:r>
          </a:p>
        </p:txBody>
      </p:sp>
      <p:sp>
        <p:nvSpPr>
          <p:cNvPr id="3" name="等腰三角形 2"/>
          <p:cNvSpPr/>
          <p:nvPr/>
        </p:nvSpPr>
        <p:spPr>
          <a:xfrm rot="10800000">
            <a:off x="4069715" y="1892935"/>
            <a:ext cx="711200" cy="16510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257935" y="2399030"/>
            <a:ext cx="1437640" cy="1460500"/>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低频</a:t>
            </a:r>
          </a:p>
          <a:p>
            <a:pPr algn="ctr"/>
            <a:r>
              <a:rPr lang="zh-CN" altLang="en-US" sz="2000" b="1">
                <a:solidFill>
                  <a:schemeClr val="tx1"/>
                </a:solidFill>
                <a:latin typeface="微软雅黑" panose="020B0503020204020204" pitchFamily="34" charset="-122"/>
                <a:ea typeface="微软雅黑" panose="020B0503020204020204" pitchFamily="34" charset="-122"/>
              </a:rPr>
              <a:t>噪声</a:t>
            </a:r>
          </a:p>
        </p:txBody>
      </p:sp>
      <p:sp>
        <p:nvSpPr>
          <p:cNvPr id="9" name="椭圆 8"/>
          <p:cNvSpPr/>
          <p:nvPr/>
        </p:nvSpPr>
        <p:spPr>
          <a:xfrm>
            <a:off x="3706495" y="2399030"/>
            <a:ext cx="1437640" cy="1460500"/>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中频</a:t>
            </a:r>
          </a:p>
          <a:p>
            <a:pPr algn="ctr"/>
            <a:r>
              <a:rPr lang="zh-CN" altLang="en-US" sz="2000" b="1">
                <a:solidFill>
                  <a:schemeClr val="tx1"/>
                </a:solidFill>
                <a:latin typeface="微软雅黑" panose="020B0503020204020204" pitchFamily="34" charset="-122"/>
                <a:ea typeface="微软雅黑" panose="020B0503020204020204" pitchFamily="34" charset="-122"/>
              </a:rPr>
              <a:t>噪声</a:t>
            </a:r>
          </a:p>
        </p:txBody>
      </p:sp>
      <p:sp>
        <p:nvSpPr>
          <p:cNvPr id="10" name="椭圆 9"/>
          <p:cNvSpPr/>
          <p:nvPr/>
        </p:nvSpPr>
        <p:spPr>
          <a:xfrm>
            <a:off x="6095365" y="2399030"/>
            <a:ext cx="1437640" cy="1460500"/>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latin typeface="微软雅黑" panose="020B0503020204020204" pitchFamily="34" charset="-122"/>
                <a:ea typeface="微软雅黑" panose="020B0503020204020204" pitchFamily="34" charset="-122"/>
              </a:rPr>
              <a:t>高频</a:t>
            </a:r>
          </a:p>
          <a:p>
            <a:pPr algn="ctr"/>
            <a:r>
              <a:rPr lang="zh-CN" altLang="en-US" sz="2000" b="1">
                <a:solidFill>
                  <a:schemeClr val="tx1"/>
                </a:solidFill>
                <a:latin typeface="微软雅黑" panose="020B0503020204020204" pitchFamily="34" charset="-122"/>
                <a:ea typeface="微软雅黑" panose="020B0503020204020204" pitchFamily="34" charset="-122"/>
              </a:rPr>
              <a:t>噪声</a:t>
            </a:r>
          </a:p>
        </p:txBody>
      </p:sp>
      <p:sp>
        <p:nvSpPr>
          <p:cNvPr id="11" name="文本框 10"/>
          <p:cNvSpPr txBox="1"/>
          <p:nvPr/>
        </p:nvSpPr>
        <p:spPr>
          <a:xfrm>
            <a:off x="883285" y="4091305"/>
            <a:ext cx="2479675"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主频率</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&lt;300HZ</a:t>
            </a:r>
          </a:p>
        </p:txBody>
      </p:sp>
      <p:sp>
        <p:nvSpPr>
          <p:cNvPr id="12" name="文本框 11"/>
          <p:cNvSpPr txBox="1"/>
          <p:nvPr/>
        </p:nvSpPr>
        <p:spPr>
          <a:xfrm>
            <a:off x="3437255" y="4091305"/>
            <a:ext cx="2479675"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主频率</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300~800HZ</a:t>
            </a:r>
          </a:p>
        </p:txBody>
      </p:sp>
      <p:sp>
        <p:nvSpPr>
          <p:cNvPr id="13" name="文本框 12"/>
          <p:cNvSpPr txBox="1"/>
          <p:nvPr/>
        </p:nvSpPr>
        <p:spPr>
          <a:xfrm>
            <a:off x="6095365" y="4091305"/>
            <a:ext cx="2479675"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主频率</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&gt;800HZ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50" y="345440"/>
            <a:ext cx="2980690" cy="398780"/>
          </a:xfrm>
          <a:prstGeom prst="rect">
            <a:avLst/>
          </a:prstGeom>
          <a:noFill/>
        </p:spPr>
        <p:txBody>
          <a:bodyPr wrap="square" rtlCol="0">
            <a:spAutoFit/>
          </a:bodyPr>
          <a:lstStyle/>
          <a:p>
            <a:r>
              <a:rPr lang="zh-CN" altLang="en-US" sz="2000" b="1" dirty="0">
                <a:solidFill>
                  <a:srgbClr val="404040"/>
                </a:solidFill>
                <a:latin typeface="微软雅黑" panose="020B0503020204020204" pitchFamily="34" charset="-122"/>
                <a:ea typeface="微软雅黑" panose="020B0503020204020204" pitchFamily="34" charset="-122"/>
              </a:rPr>
              <a:t>噪声的基本概述</a:t>
            </a:r>
          </a:p>
        </p:txBody>
      </p:sp>
      <p:sp>
        <p:nvSpPr>
          <p:cNvPr id="15" name="MH_Title_1"/>
          <p:cNvSpPr/>
          <p:nvPr>
            <p:custDataLst>
              <p:tags r:id="rId1"/>
            </p:custDataLst>
          </p:nvPr>
        </p:nvSpPr>
        <p:spPr>
          <a:xfrm>
            <a:off x="718820" y="1839595"/>
            <a:ext cx="1557020" cy="154559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eaLnBrk="1" fontAlgn="auto" hangingPunct="1">
              <a:spcBef>
                <a:spcPts val="0"/>
              </a:spcBef>
              <a:spcAft>
                <a:spcPts val="0"/>
              </a:spcAft>
              <a:defRPr/>
            </a:pPr>
            <a:r>
              <a:rPr lang="zh-CN" altLang="en-US" sz="2000" b="1" dirty="0">
                <a:ln/>
                <a:solidFill>
                  <a:schemeClr val="bg1"/>
                </a:solidFill>
                <a:effectLst>
                  <a:outerShdw blurRad="38100" dist="19050" dir="2700000" algn="tl" rotWithShape="0">
                    <a:schemeClr val="dk1">
                      <a:alpha val="40000"/>
                    </a:schemeClr>
                  </a:outerShdw>
                </a:effectLst>
                <a:ea typeface="微软雅黑" panose="020B0503020204020204" pitchFamily="34" charset="-122"/>
              </a:rPr>
              <a:t>按时间</a:t>
            </a:r>
          </a:p>
          <a:p>
            <a:pPr algn="ctr" eaLnBrk="1" fontAlgn="auto" hangingPunct="1">
              <a:spcBef>
                <a:spcPts val="0"/>
              </a:spcBef>
              <a:spcAft>
                <a:spcPts val="0"/>
              </a:spcAft>
              <a:defRPr/>
            </a:pPr>
            <a:r>
              <a:rPr lang="zh-CN" altLang="en-US" sz="2000" b="1" dirty="0">
                <a:ln/>
                <a:solidFill>
                  <a:schemeClr val="bg1"/>
                </a:solidFill>
                <a:effectLst>
                  <a:outerShdw blurRad="38100" dist="19050" dir="2700000" algn="tl" rotWithShape="0">
                    <a:schemeClr val="dk1">
                      <a:alpha val="40000"/>
                    </a:schemeClr>
                  </a:outerShdw>
                </a:effectLst>
                <a:ea typeface="微软雅黑" panose="020B0503020204020204" pitchFamily="34" charset="-122"/>
              </a:rPr>
              <a:t>分布分为</a:t>
            </a:r>
          </a:p>
        </p:txBody>
      </p:sp>
      <p:sp>
        <p:nvSpPr>
          <p:cNvPr id="8" name="MH_Other_1"/>
          <p:cNvSpPr>
            <a:spLocks noChangeShapeType="1"/>
          </p:cNvSpPr>
          <p:nvPr>
            <p:custDataLst>
              <p:tags r:id="rId2"/>
            </p:custDataLst>
          </p:nvPr>
        </p:nvSpPr>
        <p:spPr bwMode="auto">
          <a:xfrm flipV="1">
            <a:off x="2346015" y="1839956"/>
            <a:ext cx="643843" cy="332379"/>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sz="1350">
              <a:solidFill>
                <a:srgbClr val="FFFFFF"/>
              </a:solidFill>
              <a:latin typeface="+mn-lt"/>
              <a:ea typeface="+mn-ea"/>
            </a:endParaRPr>
          </a:p>
        </p:txBody>
      </p:sp>
      <p:sp>
        <p:nvSpPr>
          <p:cNvPr id="10" name="MH_Other_3"/>
          <p:cNvSpPr>
            <a:spLocks noChangeShapeType="1"/>
          </p:cNvSpPr>
          <p:nvPr>
            <p:custDataLst>
              <p:tags r:id="rId3"/>
            </p:custDataLst>
          </p:nvPr>
        </p:nvSpPr>
        <p:spPr bwMode="auto">
          <a:xfrm>
            <a:off x="2388235" y="2987040"/>
            <a:ext cx="671830" cy="398145"/>
          </a:xfrm>
          <a:prstGeom prst="line">
            <a:avLst/>
          </a:prstGeom>
          <a:noFill/>
          <a:ln w="38100" cap="rnd">
            <a:solidFill>
              <a:srgbClr val="C0000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sz="1350">
              <a:solidFill>
                <a:srgbClr val="FFFFFF"/>
              </a:solidFill>
              <a:latin typeface="+mn-lt"/>
              <a:ea typeface="+mn-ea"/>
            </a:endParaRPr>
          </a:p>
        </p:txBody>
      </p:sp>
      <p:sp>
        <p:nvSpPr>
          <p:cNvPr id="11" name="MH_SubTitle_1"/>
          <p:cNvSpPr>
            <a:spLocks noChangeArrowheads="1"/>
          </p:cNvSpPr>
          <p:nvPr>
            <p:custDataLst>
              <p:tags r:id="rId4"/>
            </p:custDataLst>
          </p:nvPr>
        </p:nvSpPr>
        <p:spPr bwMode="gray">
          <a:xfrm>
            <a:off x="3060065" y="1645920"/>
            <a:ext cx="1536065" cy="438785"/>
          </a:xfrm>
          <a:prstGeom prst="roundRect">
            <a:avLst>
              <a:gd name="adj" fmla="val 50000"/>
            </a:avLst>
          </a:prstGeom>
          <a:extLst>
            <a:ext uri="{91240B29-F687-4F45-9708-019B960494DF}">
              <a14:hiddenLine xmlns:a14="http://schemas.microsoft.com/office/drawing/2010/main" w="9525">
                <a:solidFill>
                  <a:srgbClr val="000000"/>
                </a:solidFill>
                <a:round/>
              </a14:hiddenLine>
            </a:ext>
          </a:extLst>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eaLnBrk="1" hangingPunct="1"/>
            <a:r>
              <a:rPr kumimoji="1" lang="zh-CN" altLang="en-US" sz="2000" b="1" dirty="0" smtClean="0">
                <a:ln/>
                <a:solidFill>
                  <a:schemeClr val="tx1"/>
                </a:solidFill>
                <a:effectLst>
                  <a:outerShdw blurRad="38100" dist="19050" dir="2700000" algn="tl" rotWithShape="0">
                    <a:schemeClr val="dk1">
                      <a:alpha val="40000"/>
                    </a:schemeClr>
                  </a:outerShdw>
                </a:effectLst>
                <a:ea typeface="微软雅黑" panose="020B0503020204020204" pitchFamily="34" charset="-122"/>
              </a:rPr>
              <a:t>连续性</a:t>
            </a:r>
          </a:p>
        </p:txBody>
      </p:sp>
      <p:sp>
        <p:nvSpPr>
          <p:cNvPr id="2" name="MH_SubTitle_1"/>
          <p:cNvSpPr>
            <a:spLocks noChangeArrowheads="1"/>
          </p:cNvSpPr>
          <p:nvPr>
            <p:custDataLst>
              <p:tags r:id="rId5"/>
            </p:custDataLst>
          </p:nvPr>
        </p:nvSpPr>
        <p:spPr bwMode="gray">
          <a:xfrm>
            <a:off x="3141980" y="3158490"/>
            <a:ext cx="1536065" cy="438785"/>
          </a:xfrm>
          <a:prstGeom prst="roundRect">
            <a:avLst>
              <a:gd name="adj" fmla="val 50000"/>
            </a:avLst>
          </a:prstGeom>
          <a:extLst>
            <a:ext uri="{91240B29-F687-4F45-9708-019B960494DF}">
              <a14:hiddenLine xmlns:a14="http://schemas.microsoft.com/office/drawing/2010/main" w="9525">
                <a:solidFill>
                  <a:srgbClr val="000000"/>
                </a:solidFill>
                <a:round/>
              </a14:hiddenLine>
            </a:ext>
          </a:extLst>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eaLnBrk="1" hangingPunct="1"/>
            <a:r>
              <a:rPr kumimoji="1" lang="zh-CN" altLang="en-US" sz="2000" b="1" dirty="0" smtClean="0">
                <a:solidFill>
                  <a:schemeClr val="tx1"/>
                </a:solidFill>
                <a:effectLst>
                  <a:outerShdw blurRad="38100" dist="19050" dir="2700000" algn="tl" rotWithShape="0">
                    <a:schemeClr val="dk1">
                      <a:alpha val="40000"/>
                    </a:schemeClr>
                  </a:outerShdw>
                </a:effectLst>
                <a:ea typeface="微软雅黑" panose="020B0503020204020204" pitchFamily="34" charset="-122"/>
              </a:rPr>
              <a:t>间断性</a:t>
            </a:r>
          </a:p>
        </p:txBody>
      </p:sp>
      <p:sp>
        <p:nvSpPr>
          <p:cNvPr id="16" name="MH_Other_1"/>
          <p:cNvSpPr>
            <a:spLocks noChangeShapeType="1"/>
          </p:cNvSpPr>
          <p:nvPr>
            <p:custDataLst>
              <p:tags r:id="rId6"/>
            </p:custDataLst>
          </p:nvPr>
        </p:nvSpPr>
        <p:spPr bwMode="auto">
          <a:xfrm flipV="1">
            <a:off x="4626007" y="1574113"/>
            <a:ext cx="432047" cy="166190"/>
          </a:xfrm>
          <a:prstGeom prst="line">
            <a:avLst/>
          </a:prstGeom>
          <a:noFill/>
          <a:ln w="38100" cap="rnd">
            <a:solidFill>
              <a:srgbClr val="FFC00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sz="1350">
              <a:solidFill>
                <a:srgbClr val="FFFFFF"/>
              </a:solidFill>
              <a:latin typeface="+mn-lt"/>
              <a:ea typeface="+mn-ea"/>
            </a:endParaRPr>
          </a:p>
        </p:txBody>
      </p:sp>
      <p:sp>
        <p:nvSpPr>
          <p:cNvPr id="18" name="MH_Other_3"/>
          <p:cNvSpPr>
            <a:spLocks noChangeShapeType="1"/>
          </p:cNvSpPr>
          <p:nvPr>
            <p:custDataLst>
              <p:tags r:id="rId7"/>
            </p:custDataLst>
          </p:nvPr>
        </p:nvSpPr>
        <p:spPr bwMode="auto">
          <a:xfrm>
            <a:off x="4626007" y="1972340"/>
            <a:ext cx="432047" cy="219457"/>
          </a:xfrm>
          <a:prstGeom prst="line">
            <a:avLst/>
          </a:prstGeom>
          <a:noFill/>
          <a:ln w="38100" cap="rnd">
            <a:solidFill>
              <a:srgbClr val="FFC000"/>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eaLnBrk="1" fontAlgn="auto" hangingPunct="1">
              <a:spcBef>
                <a:spcPts val="0"/>
              </a:spcBef>
              <a:spcAft>
                <a:spcPts val="0"/>
              </a:spcAft>
              <a:defRPr/>
            </a:pPr>
            <a:endParaRPr lang="zh-CN" altLang="en-US" sz="1350">
              <a:solidFill>
                <a:srgbClr val="FFFFFF"/>
              </a:solidFill>
              <a:latin typeface="+mn-lt"/>
              <a:ea typeface="+mn-ea"/>
            </a:endParaRPr>
          </a:p>
        </p:txBody>
      </p:sp>
      <p:sp>
        <p:nvSpPr>
          <p:cNvPr id="22" name="MH_SubTitle_1"/>
          <p:cNvSpPr>
            <a:spLocks noChangeArrowheads="1"/>
          </p:cNvSpPr>
          <p:nvPr>
            <p:custDataLst>
              <p:tags r:id="rId8"/>
            </p:custDataLst>
          </p:nvPr>
        </p:nvSpPr>
        <p:spPr bwMode="gray">
          <a:xfrm>
            <a:off x="5246370" y="1437640"/>
            <a:ext cx="1942465" cy="438785"/>
          </a:xfrm>
          <a:prstGeom prst="roundRect">
            <a:avLst>
              <a:gd name="adj" fmla="val 50000"/>
            </a:avLst>
          </a:prstGeom>
          <a:solidFill>
            <a:srgbClr val="0070C0"/>
          </a:solidFill>
          <a:ln>
            <a:noFill/>
          </a:ln>
        </p:spPr>
        <p:txBody>
          <a:bodyPr lIns="0" tIns="0" rIns="0" bIns="0" anchor="ctr" anchorCtr="1"/>
          <a:lstStyle/>
          <a:p>
            <a:pPr eaLnBrk="1" hangingPunct="1"/>
            <a:r>
              <a:rPr kumimoji="1" lang="zh-CN" altLang="en-US" sz="2000" b="1" dirty="0" smtClean="0">
                <a:solidFill>
                  <a:schemeClr val="bg1"/>
                </a:solidFill>
                <a:ea typeface="微软雅黑" panose="020B0503020204020204" pitchFamily="34" charset="-122"/>
              </a:rPr>
              <a:t>稳态性噪声</a:t>
            </a:r>
          </a:p>
        </p:txBody>
      </p:sp>
      <p:sp>
        <p:nvSpPr>
          <p:cNvPr id="23" name="MH_SubTitle_1"/>
          <p:cNvSpPr>
            <a:spLocks noChangeArrowheads="1"/>
          </p:cNvSpPr>
          <p:nvPr>
            <p:custDataLst>
              <p:tags r:id="rId9"/>
            </p:custDataLst>
          </p:nvPr>
        </p:nvSpPr>
        <p:spPr bwMode="gray">
          <a:xfrm>
            <a:off x="5246370" y="1990725"/>
            <a:ext cx="1911350" cy="438785"/>
          </a:xfrm>
          <a:prstGeom prst="roundRect">
            <a:avLst>
              <a:gd name="adj" fmla="val 50000"/>
            </a:avLst>
          </a:prstGeom>
          <a:solidFill>
            <a:srgbClr val="0070C0"/>
          </a:solidFill>
          <a:ln>
            <a:noFill/>
          </a:ln>
        </p:spPr>
        <p:txBody>
          <a:bodyPr lIns="0" tIns="0" rIns="0" bIns="0" anchor="ctr" anchorCtr="1"/>
          <a:lstStyle/>
          <a:p>
            <a:pPr eaLnBrk="1" hangingPunct="1"/>
            <a:r>
              <a:rPr kumimoji="1" lang="zh-CN" altLang="en-US" sz="2000" b="1" dirty="0" smtClean="0">
                <a:solidFill>
                  <a:schemeClr val="bg1"/>
                </a:solidFill>
                <a:ea typeface="微软雅黑" panose="020B0503020204020204" pitchFamily="34" charset="-122"/>
              </a:rPr>
              <a:t>非稳态性噪声</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317170813"/>
  <p:tag name="MH_LIBRARY" val="GRAPHIC"/>
  <p:tag name="MH_TYPE" val="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5008304c-f717-492a-badd-83efedd72b36}"/>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c7a1fdf0-8f34-4ecb-82f5-32cd34e9a483}"/>
</p:tagLst>
</file>

<file path=ppt/tags/tag17.xml><?xml version="1.0" encoding="utf-8"?>
<p:tagLst xmlns:a="http://schemas.openxmlformats.org/drawingml/2006/main" xmlns:r="http://schemas.openxmlformats.org/officeDocument/2006/relationships" xmlns:p="http://schemas.openxmlformats.org/presentationml/2006/main">
  <p:tag name="MH" val="20180428154313"/>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80428154313"/>
  <p:tag name="MH_LIBRARY" val="GRAPHIC"/>
  <p:tag name="MH_TYPE" val="Other"/>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80428154313"/>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70317170813"/>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80428154313"/>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80428154313"/>
  <p:tag name="MH_LIBRARY" val="GRAPHIC"/>
  <p:tag name="MH_TYPE" val="SubTitl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80428154313"/>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80428154313"/>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80428154313"/>
  <p:tag name="MH_LIBRARY" val="GRAPHIC"/>
  <p:tag name="MH_TYPE" val="Other"/>
  <p:tag name="MH_ORDER" val="7"/>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80428160128"/>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317170813"/>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SubTitle"/>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SubTitle"/>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80428160128"/>
  <p:tag name="MH_LIBRARY" val="GRAPHIC"/>
  <p:tag name="MH_TYPE" val="Other"/>
  <p:tag name="MH_ORDER" val="6"/>
</p:tagLst>
</file>

<file path=ppt/tags/tag35.xml><?xml version="1.0" encoding="utf-8"?>
<p:tagLst xmlns:a="http://schemas.openxmlformats.org/drawingml/2006/main" xmlns:r="http://schemas.openxmlformats.org/officeDocument/2006/relationships" xmlns:p="http://schemas.openxmlformats.org/presentationml/2006/main">
  <p:tag name="KSO_WM_UNIT_TABLE_BEAUTIFY" val="smartTable{46b88148-ff7f-4579-bbb1-b771b214c4b2}"/>
</p:tagLst>
</file>

<file path=ppt/tags/tag3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MH" val="20170317170813"/>
  <p:tag name="MH_LIBRARY" val="GRAPHIC"/>
  <p:tag name="MH_TYPE" val="Other"/>
  <p:tag name="MH_ORDER" val="6"/>
</p:tagLst>
</file>

<file path=ppt/tags/tag4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4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317170813"/>
  <p:tag name="MH_LIBRARY" val="GRAPHIC"/>
  <p:tag name="MH_TYPE" val="Other"/>
  <p:tag name="MH_ORDER" val="6"/>
</p:tagLst>
</file>

<file path=ppt/tags/tag6.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330150543"/>
  <p:tag name="MH_LIBRARY" val="GRAPHIC"/>
  <p:tag name="MH_TYPE" val="SubTitle"/>
  <p:tag name="MH_ORDER" val="1"/>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2424</Words>
  <Application>Microsoft Office PowerPoint</Application>
  <PresentationFormat>全屏显示(16:9)</PresentationFormat>
  <Paragraphs>263</Paragraphs>
  <Slides>26</Slides>
  <Notes>18</Notes>
  <HiddenSlides>0</HiddenSlides>
  <MMClips>0</MMClips>
  <ScaleCrop>false</ScaleCrop>
  <HeadingPairs>
    <vt:vector size="6" baseType="variant">
      <vt:variant>
        <vt:lpstr>主题</vt:lpstr>
      </vt:variant>
      <vt:variant>
        <vt:i4>9</vt:i4>
      </vt:variant>
      <vt:variant>
        <vt:lpstr>嵌入 OLE 服务器</vt:lpstr>
      </vt:variant>
      <vt:variant>
        <vt:i4>0</vt:i4>
      </vt:variant>
      <vt:variant>
        <vt:lpstr>幻灯片标题</vt:lpstr>
      </vt:variant>
      <vt:variant>
        <vt:i4>26</vt:i4>
      </vt:variant>
    </vt:vector>
  </HeadingPairs>
  <TitlesOfParts>
    <vt:vector size="35" baseType="lpstr">
      <vt:lpstr>1_自定义设计方案</vt:lpstr>
      <vt:lpstr>8_自定义设计方案</vt:lpstr>
      <vt:lpstr>7_自定义设计方案</vt:lpstr>
      <vt:lpstr>5_自定义设计方案</vt:lpstr>
      <vt:lpstr>6_自定义设计方案</vt:lpstr>
      <vt:lpstr>4_自定义设计方案</vt:lpstr>
      <vt:lpstr>3_自定义设计方案</vt:lpstr>
      <vt:lpstr>2_自定义设计方案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44</cp:revision>
  <dcterms:created xsi:type="dcterms:W3CDTF">2019-10-25T05:35:00Z</dcterms:created>
  <dcterms:modified xsi:type="dcterms:W3CDTF">2020-08-14T08:24:36Z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